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7" r:id="rId3"/>
    <p:sldId id="275" r:id="rId4"/>
    <p:sldId id="276" r:id="rId5"/>
    <p:sldId id="278" r:id="rId6"/>
    <p:sldId id="277" r:id="rId7"/>
    <p:sldId id="279" r:id="rId8"/>
    <p:sldId id="280" r:id="rId9"/>
    <p:sldId id="265" r:id="rId10"/>
    <p:sldId id="266" r:id="rId11"/>
    <p:sldId id="267" r:id="rId12"/>
    <p:sldId id="268" r:id="rId13"/>
    <p:sldId id="25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p:cViewPr varScale="1">
        <p:scale>
          <a:sx n="116" d="100"/>
          <a:sy n="116" d="100"/>
        </p:scale>
        <p:origin x="276" y="10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2/24/2016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2/24/2016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8593D-7C47-471E-A8DF-97AC4FFD13F5}"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8593D-7C47-471E-A8DF-97AC4FFD13F5}" type="datetimeFigureOut">
              <a:rPr lang="en-US" smtClean="0"/>
              <a:t>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2/24/2016</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2.jpg"/><Relationship Id="rId5" Type="http://schemas.openxmlformats.org/officeDocument/2006/relationships/image" Target="../media/image13.gif"/><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psychology.about.com/od/theoriesofpersonality/a/trait-theory.htm" TargetMode="External"/><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3.gif"/><Relationship Id="rId5" Type="http://schemas.openxmlformats.org/officeDocument/2006/relationships/image" Target="../media/image17.gif"/><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jp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20.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352" y="116632"/>
            <a:ext cx="9866312" cy="1828800"/>
          </a:xfrm>
        </p:spPr>
        <p:txBody>
          <a:bodyPr/>
          <a:lstStyle/>
          <a:p>
            <a:r>
              <a:rPr lang="en-US" dirty="0" smtClean="0">
                <a:solidFill>
                  <a:srgbClr val="C00000"/>
                </a:solidFill>
                <a:latin typeface="Lucida Calligraphy" panose="03010101010101010101" pitchFamily="66" charset="0"/>
              </a:rPr>
              <a:t>Myton Park Primary School</a:t>
            </a:r>
            <a:endParaRPr lang="en-US" dirty="0">
              <a:solidFill>
                <a:srgbClr val="C00000"/>
              </a:solidFill>
              <a:latin typeface="Lucida Calligraphy" panose="03010101010101010101" pitchFamily="66" charset="0"/>
            </a:endParaRPr>
          </a:p>
        </p:txBody>
      </p:sp>
      <p:sp>
        <p:nvSpPr>
          <p:cNvPr id="3" name="Subtitle 2"/>
          <p:cNvSpPr>
            <a:spLocks noGrp="1"/>
          </p:cNvSpPr>
          <p:nvPr>
            <p:ph type="subTitle" idx="1"/>
          </p:nvPr>
        </p:nvSpPr>
        <p:spPr>
          <a:xfrm>
            <a:off x="364724" y="2204864"/>
            <a:ext cx="9547700" cy="914400"/>
          </a:xfrm>
        </p:spPr>
        <p:txBody>
          <a:bodyPr>
            <a:normAutofit fontScale="92500" lnSpcReduction="10000"/>
          </a:bodyPr>
          <a:lstStyle/>
          <a:p>
            <a:r>
              <a:rPr lang="en-US" dirty="0" smtClean="0">
                <a:latin typeface="Comic Sans MS" panose="030F0702030302020204" pitchFamily="66" charset="0"/>
              </a:rPr>
              <a:t>A look at how we can work in even closer partnership, to ensure that our children with additional needs reach their potential whilst maintaining a positive image of themselves.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24" y="227957"/>
            <a:ext cx="978748" cy="803075"/>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35360" y="5919255"/>
            <a:ext cx="11089231" cy="497420"/>
          </a:xfrm>
        </p:spPr>
        <p:txBody>
          <a:bodyPr>
            <a:normAutofit fontScale="92500" lnSpcReduction="10000"/>
          </a:bodyPr>
          <a:lstStyle/>
          <a:p>
            <a:r>
              <a:rPr lang="en-GB" sz="3200" dirty="0">
                <a:effectLst>
                  <a:outerShdw blurRad="25502" dist="23000" dir="7020000" algn="tl">
                    <a:srgbClr val="000000">
                      <a:alpha val="50000"/>
                    </a:srgbClr>
                  </a:outerShdw>
                </a:effectLst>
              </a:rPr>
              <a:t>Tools I can </a:t>
            </a:r>
            <a:r>
              <a:rPr lang="en-GB" sz="3200" dirty="0" smtClean="0">
                <a:effectLst>
                  <a:outerShdw blurRad="25502" dist="23000" dir="7020000" algn="tl">
                    <a:srgbClr val="000000">
                      <a:alpha val="50000"/>
                    </a:srgbClr>
                  </a:outerShdw>
                </a:effectLst>
              </a:rPr>
              <a:t>use:</a:t>
            </a:r>
            <a:r>
              <a:rPr lang="en-GB" sz="3200" dirty="0"/>
              <a:t> </a:t>
            </a:r>
            <a:r>
              <a:rPr lang="en-GB" sz="3200" dirty="0" smtClean="0"/>
              <a:t>                  </a:t>
            </a:r>
            <a:r>
              <a:rPr lang="en-GB" sz="3200" dirty="0" smtClean="0">
                <a:effectLst>
                  <a:outerShdw blurRad="25502" dist="23000" dir="7020000" algn="tl">
                    <a:srgbClr val="000000">
                      <a:alpha val="50000"/>
                    </a:srgbClr>
                  </a:outerShdw>
                </a:effectLst>
              </a:rPr>
              <a:t>Ideas </a:t>
            </a:r>
            <a:r>
              <a:rPr lang="en-GB" sz="3200" dirty="0">
                <a:effectLst>
                  <a:outerShdw blurRad="25502" dist="23000" dir="7020000" algn="tl">
                    <a:srgbClr val="000000">
                      <a:alpha val="50000"/>
                    </a:srgbClr>
                  </a:outerShdw>
                </a:effectLst>
              </a:rPr>
              <a:t>for learning:</a:t>
            </a:r>
            <a:endParaRPr lang="en-GB" sz="3200" dirty="0"/>
          </a:p>
          <a:p>
            <a:endParaRPr lang="en-US" dirty="0"/>
          </a:p>
        </p:txBody>
      </p:sp>
      <p:sp>
        <p:nvSpPr>
          <p:cNvPr id="10" name="Rounded Rectangle 9"/>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
        <p:nvSpPr>
          <p:cNvPr id="3" name="TextBox 2"/>
          <p:cNvSpPr txBox="1"/>
          <p:nvPr/>
        </p:nvSpPr>
        <p:spPr>
          <a:xfrm>
            <a:off x="1631504" y="2021861"/>
            <a:ext cx="3744416" cy="2031325"/>
          </a:xfrm>
          <a:prstGeom prst="rect">
            <a:avLst/>
          </a:prstGeom>
          <a:noFill/>
        </p:spPr>
        <p:txBody>
          <a:bodyPr wrap="square" rtlCol="0">
            <a:spAutoFit/>
          </a:bodyPr>
          <a:lstStyle/>
          <a:p>
            <a:r>
              <a:rPr lang="en-GB" dirty="0">
                <a:effectLst>
                  <a:outerShdw blurRad="25502" dist="23000" dir="7020000" algn="tl">
                    <a:srgbClr val="000000">
                      <a:alpha val="50000"/>
                    </a:srgbClr>
                  </a:outerShdw>
                </a:effectLst>
              </a:rPr>
              <a:t>I’m trying to get better at:</a:t>
            </a:r>
            <a:endParaRPr lang="en-GB" dirty="0"/>
          </a:p>
          <a:p>
            <a:r>
              <a:rPr lang="en-GB" dirty="0">
                <a:effectLst>
                  <a:outerShdw blurRad="25502" dist="23000" dir="7020000" algn="tl">
                    <a:srgbClr val="000000">
                      <a:alpha val="50000"/>
                    </a:srgbClr>
                  </a:outerShdw>
                </a:effectLst>
              </a:rPr>
              <a:t> </a:t>
            </a:r>
            <a:endParaRPr lang="en-GB" dirty="0"/>
          </a:p>
          <a:p>
            <a:r>
              <a:rPr lang="en-GB" dirty="0">
                <a:effectLst>
                  <a:outerShdw blurRad="25502" dist="23000" dir="7020000" algn="tl">
                    <a:srgbClr val="000000">
                      <a:alpha val="50000"/>
                    </a:srgbClr>
                  </a:outerShdw>
                </a:effectLst>
              </a:rPr>
              <a:t>To get better at this I need to:</a:t>
            </a:r>
            <a:endParaRPr lang="en-GB" dirty="0"/>
          </a:p>
          <a:p>
            <a:r>
              <a:rPr lang="en-GB" dirty="0">
                <a:effectLst>
                  <a:outerShdw blurRad="25502" dist="23000" dir="7020000" algn="tl">
                    <a:srgbClr val="000000">
                      <a:alpha val="50000"/>
                    </a:srgbClr>
                  </a:outerShdw>
                </a:effectLst>
              </a:rPr>
              <a:t> </a:t>
            </a:r>
            <a:endParaRPr lang="en-GB" dirty="0"/>
          </a:p>
          <a:p>
            <a:r>
              <a:rPr lang="en-GB" dirty="0">
                <a:effectLst>
                  <a:outerShdw blurRad="25502" dist="23000" dir="7020000" algn="tl">
                    <a:srgbClr val="000000">
                      <a:alpha val="50000"/>
                    </a:srgbClr>
                  </a:outerShdw>
                </a:effectLst>
              </a:rPr>
              <a:t>Adults are looking for:</a:t>
            </a:r>
            <a:endParaRPr lang="en-GB" dirty="0"/>
          </a:p>
          <a:p>
            <a:r>
              <a:rPr lang="en-GB" dirty="0">
                <a:effectLst>
                  <a:outerShdw blurRad="25502" dist="23000" dir="7020000" algn="tl">
                    <a:srgbClr val="000000">
                      <a:alpha val="50000"/>
                    </a:srgbClr>
                  </a:outerShdw>
                </a:effectLst>
              </a:rPr>
              <a:t> </a:t>
            </a:r>
            <a:endParaRPr lang="en-GB"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804" y="782679"/>
            <a:ext cx="2470295" cy="2194445"/>
          </a:xfrm>
          <a:prstGeom prst="rect">
            <a:avLst/>
          </a:prstGeom>
        </p:spPr>
      </p:pic>
      <p:sp>
        <p:nvSpPr>
          <p:cNvPr id="13" name="Rectangle 12"/>
          <p:cNvSpPr/>
          <p:nvPr/>
        </p:nvSpPr>
        <p:spPr>
          <a:xfrm>
            <a:off x="6484318" y="3426311"/>
            <a:ext cx="2646879"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SMART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43" y="921278"/>
            <a:ext cx="1223133" cy="1223133"/>
          </a:xfrm>
          <a:prstGeom prst="rect">
            <a:avLst/>
          </a:prstGeom>
        </p:spPr>
      </p:pic>
      <p:sp>
        <p:nvSpPr>
          <p:cNvPr id="4" name="Rectangle 3"/>
          <p:cNvSpPr/>
          <p:nvPr/>
        </p:nvSpPr>
        <p:spPr>
          <a:xfrm>
            <a:off x="1688435" y="415298"/>
            <a:ext cx="2300630" cy="92333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5400" b="1" cap="none" spc="0" dirty="0" smtClean="0">
                <a:ln w="6350">
                  <a:solidFill>
                    <a:schemeClr val="bg1"/>
                  </a:solidFill>
                  <a:prstDash val="solid"/>
                </a:ln>
                <a:solidFill>
                  <a:srgbClr val="FFC000"/>
                </a:solidFill>
                <a:effectLst>
                  <a:outerShdw blurRad="12700" dist="38100" dir="2700000" algn="tl" rotWithShape="0">
                    <a:schemeClr val="accent5">
                      <a:lumMod val="60000"/>
                      <a:lumOff val="40000"/>
                    </a:schemeClr>
                  </a:outerShdw>
                </a:effectLst>
              </a:rPr>
              <a:t>Happy</a:t>
            </a:r>
            <a:endParaRPr lang="en-US" sz="5400" b="1" cap="none" spc="0" dirty="0">
              <a:ln w="6350">
                <a:solidFill>
                  <a:schemeClr val="bg1"/>
                </a:solidFill>
                <a:prstDash val="solid"/>
              </a:ln>
              <a:solidFill>
                <a:srgbClr val="FFC000"/>
              </a:solidFill>
              <a:effectLst>
                <a:outerShdw blurRad="12700" dist="38100" dir="2700000" algn="tl" rotWithShape="0">
                  <a:schemeClr val="accent5">
                    <a:lumMod val="60000"/>
                    <a:lumOff val="40000"/>
                  </a:schemeClr>
                </a:outerShdw>
              </a:effectLst>
            </a:endParaRPr>
          </a:p>
        </p:txBody>
      </p:sp>
      <p:sp>
        <p:nvSpPr>
          <p:cNvPr id="6" name="Rectangle 5"/>
          <p:cNvSpPr/>
          <p:nvPr/>
        </p:nvSpPr>
        <p:spPr>
          <a:xfrm>
            <a:off x="5315287" y="2348880"/>
            <a:ext cx="399340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Determined</a:t>
            </a:r>
            <a:endParaRPr lang="en-US" sz="5400" b="1" cap="none" spc="0" dirty="0">
              <a:ln/>
              <a:solidFill>
                <a:schemeClr val="accent3"/>
              </a:solidFill>
              <a:effectLs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868" y="463145"/>
            <a:ext cx="2839864" cy="188584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016" y="4471934"/>
            <a:ext cx="2678646" cy="1866124"/>
          </a:xfrm>
          <a:prstGeom prst="rect">
            <a:avLst/>
          </a:prstGeom>
        </p:spPr>
      </p:pic>
      <p:sp>
        <p:nvSpPr>
          <p:cNvPr id="18" name="Rectangle 17"/>
          <p:cNvSpPr/>
          <p:nvPr/>
        </p:nvSpPr>
        <p:spPr>
          <a:xfrm rot="19928522">
            <a:off x="4204087" y="3936000"/>
            <a:ext cx="307007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Resilient</a:t>
            </a:r>
          </a:p>
        </p:txBody>
      </p:sp>
      <p:pic>
        <p:nvPicPr>
          <p:cNvPr id="19" name="Picture 18"/>
          <p:cNvPicPr>
            <a:picLocks noChangeAspect="1"/>
          </p:cNvPicPr>
          <p:nvPr/>
        </p:nvPicPr>
        <p:blipFill>
          <a:blip r:embed="rId5"/>
          <a:stretch>
            <a:fillRect/>
          </a:stretch>
        </p:blipFill>
        <p:spPr>
          <a:xfrm>
            <a:off x="6091237" y="3424237"/>
            <a:ext cx="9525" cy="9525"/>
          </a:xfrm>
          <a:prstGeom prst="rect">
            <a:avLst/>
          </a:prstGeom>
        </p:spPr>
      </p:pic>
      <p:sp>
        <p:nvSpPr>
          <p:cNvPr id="21" name="Rectangle 20"/>
          <p:cNvSpPr/>
          <p:nvPr/>
        </p:nvSpPr>
        <p:spPr>
          <a:xfrm>
            <a:off x="2149458" y="2813344"/>
            <a:ext cx="60785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a:t>
            </a:r>
          </a:p>
        </p:txBody>
      </p:sp>
      <p:pic>
        <p:nvPicPr>
          <p:cNvPr id="24" name="Picture 23"/>
          <p:cNvPicPr>
            <a:picLocks noChangeAspect="1"/>
          </p:cNvPicPr>
          <p:nvPr/>
        </p:nvPicPr>
        <p:blipFill>
          <a:blip r:embed="rId5"/>
          <a:stretch>
            <a:fillRect/>
          </a:stretch>
        </p:blipFill>
        <p:spPr>
          <a:xfrm>
            <a:off x="6091237" y="3424237"/>
            <a:ext cx="9525" cy="9525"/>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93" y="4713393"/>
            <a:ext cx="1326180" cy="1326180"/>
          </a:xfrm>
          <a:prstGeom prst="rect">
            <a:avLst/>
          </a:prstGeom>
        </p:spPr>
      </p:pic>
      <p:sp>
        <p:nvSpPr>
          <p:cNvPr id="26" name="Rectangle 25"/>
          <p:cNvSpPr/>
          <p:nvPr/>
        </p:nvSpPr>
        <p:spPr>
          <a:xfrm rot="2087296">
            <a:off x="384816" y="5276753"/>
            <a:ext cx="3081552" cy="830997"/>
          </a:xfrm>
          <a:prstGeom prst="rect">
            <a:avLst/>
          </a:prstGeom>
          <a:noFill/>
        </p:spPr>
        <p:txBody>
          <a:bodyPr wrap="square" lIns="91440" tIns="45720" rIns="91440" bIns="45720">
            <a:spAutoFit/>
          </a:bodyPr>
          <a:lstStyle/>
          <a:p>
            <a:pPr algn="ctr"/>
            <a:r>
              <a:rPr lang="en-US" sz="48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Included</a:t>
            </a:r>
            <a:endParaRPr lang="en-U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Text Placeholder 2"/>
          <p:cNvSpPr>
            <a:spLocks noGrp="1"/>
          </p:cNvSpPr>
          <p:nvPr>
            <p:ph type="body" idx="1"/>
          </p:nvPr>
        </p:nvSpPr>
        <p:spPr/>
        <p:txBody>
          <a:bodyPr/>
          <a:lstStyle/>
          <a:p>
            <a:r>
              <a:rPr lang="en-US" dirty="0" smtClean="0"/>
              <a:t>Parental Workshops</a:t>
            </a:r>
          </a:p>
          <a:p>
            <a:r>
              <a:rPr lang="en-US" dirty="0" smtClean="0"/>
              <a:t>What would you find helpful?</a:t>
            </a:r>
            <a:endParaRPr lang="en-US"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Blip>
                <a:blip r:embed="rId2"/>
              </a:buBlip>
            </a:pPr>
            <a:r>
              <a:rPr lang="en-US" dirty="0" smtClean="0">
                <a:latin typeface="Lucida Calligraphy" panose="03010101010101010101" pitchFamily="66" charset="0"/>
              </a:rPr>
              <a:t>The information you provide will be treated in the strictest of confidence.</a:t>
            </a:r>
            <a:endParaRPr lang="en-US" dirty="0">
              <a:latin typeface="Lucida Calligraphy" panose="03010101010101010101" pitchFamily="66" charset="0"/>
            </a:endParaRPr>
          </a:p>
          <a:p>
            <a:pPr>
              <a:buBlip>
                <a:blip r:embed="rId2"/>
              </a:buBlip>
            </a:pPr>
            <a:r>
              <a:rPr lang="en-US" dirty="0" smtClean="0">
                <a:latin typeface="Lucida Calligraphy" panose="03010101010101010101" pitchFamily="66" charset="0"/>
              </a:rPr>
              <a:t>Please do let me know what types of workshops you would be interested in.</a:t>
            </a:r>
          </a:p>
          <a:p>
            <a:pPr>
              <a:buBlip>
                <a:blip r:embed="rId2"/>
              </a:buBlip>
            </a:pPr>
            <a:r>
              <a:rPr lang="en-US" dirty="0" smtClean="0">
                <a:latin typeface="Lucida Calligraphy" panose="03010101010101010101" pitchFamily="66" charset="0"/>
              </a:rPr>
              <a:t>It may take a while to get through all of the suggestions – so please do be patient.</a:t>
            </a:r>
          </a:p>
          <a:p>
            <a:pPr>
              <a:buBlip>
                <a:blip r:embed="rId2"/>
              </a:buBlip>
            </a:pPr>
            <a:r>
              <a:rPr lang="en-US" dirty="0" smtClean="0">
                <a:latin typeface="Lucida Calligraphy" panose="03010101010101010101" pitchFamily="66" charset="0"/>
              </a:rPr>
              <a:t>Each workshop will be posted on the website as they are delivered.</a:t>
            </a:r>
          </a:p>
          <a:p>
            <a:pPr>
              <a:buBlip>
                <a:blip r:embed="rId2"/>
              </a:buBlip>
            </a:pPr>
            <a:r>
              <a:rPr lang="en-US" dirty="0" smtClean="0">
                <a:latin typeface="Lucida Calligraphy" panose="03010101010101010101" pitchFamily="66" charset="0"/>
              </a:rPr>
              <a:t>If you come across any useful websites or information – then please do forward to school and we can put them onto our website to support other parents if we deemed it to be appropriate. </a:t>
            </a:r>
          </a:p>
          <a:p>
            <a:pPr>
              <a:buBlip>
                <a:blip r:embed="rId2"/>
              </a:buBlip>
            </a:pPr>
            <a:r>
              <a:rPr lang="en-US" dirty="0" smtClean="0">
                <a:latin typeface="Lucida Calligraphy" panose="03010101010101010101" pitchFamily="66" charset="0"/>
              </a:rPr>
              <a:t>Please do understand that by placing information about organisations on our website, that does not mean that we would be endorsing them. In some circumstances  we would need to seek some advice from the LA.</a:t>
            </a:r>
            <a:endParaRPr lang="en-US" dirty="0">
              <a:latin typeface="Lucida Calligraphy" panose="03010101010101010101" pitchFamily="66" charset="0"/>
            </a:endParaRPr>
          </a:p>
        </p:txBody>
      </p:sp>
      <p:sp>
        <p:nvSpPr>
          <p:cNvPr id="4" name="Title 3"/>
          <p:cNvSpPr>
            <a:spLocks noGrp="1"/>
          </p:cNvSpPr>
          <p:nvPr>
            <p:ph type="title"/>
          </p:nvPr>
        </p:nvSpPr>
        <p:spPr/>
        <p:txBody>
          <a:bodyPr/>
          <a:lstStyle/>
          <a:p>
            <a:pPr algn="ctr"/>
            <a:r>
              <a:rPr lang="en-GB" dirty="0" smtClean="0">
                <a:solidFill>
                  <a:srgbClr val="C00000"/>
                </a:solidFill>
                <a:latin typeface="Lucida Calligraphy" panose="03010101010101010101" pitchFamily="66" charset="0"/>
              </a:rPr>
              <a:t>Please complete the form provided at the back of your handout.</a:t>
            </a:r>
            <a:endParaRPr lang="en-GB" dirty="0">
              <a:solidFill>
                <a:srgbClr val="C00000"/>
              </a:solidFill>
              <a:latin typeface="Lucida Calligraphy" panose="03010101010101010101" pitchFamily="66" charset="0"/>
            </a:endParaRP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533400"/>
            <a:ext cx="8244408" cy="1828800"/>
          </a:xfrm>
        </p:spPr>
        <p:txBody>
          <a:bodyPr/>
          <a:lstStyle/>
          <a:p>
            <a:pPr algn="ctr"/>
            <a:r>
              <a:rPr lang="en-GB" dirty="0" smtClean="0">
                <a:solidFill>
                  <a:srgbClr val="C00000"/>
                </a:solidFill>
                <a:latin typeface="Lucida Calligraphy" panose="03010101010101010101" pitchFamily="66" charset="0"/>
              </a:rPr>
              <a:t>The SEN code of practice</a:t>
            </a:r>
            <a:endParaRPr lang="en-GB" dirty="0">
              <a:solidFill>
                <a:srgbClr val="C00000"/>
              </a:solidFill>
              <a:latin typeface="Lucida Calligraphy" panose="03010101010101010101" pitchFamily="66" charset="0"/>
            </a:endParaRPr>
          </a:p>
        </p:txBody>
      </p:sp>
      <p:sp>
        <p:nvSpPr>
          <p:cNvPr id="3" name="Text Placeholder 2"/>
          <p:cNvSpPr>
            <a:spLocks noGrp="1"/>
          </p:cNvSpPr>
          <p:nvPr>
            <p:ph type="body" idx="1"/>
          </p:nvPr>
        </p:nvSpPr>
        <p:spPr/>
        <p:txBody>
          <a:bodyPr>
            <a:normAutofit fontScale="62500" lnSpcReduction="20000"/>
          </a:bodyPr>
          <a:lstStyle/>
          <a:p>
            <a:r>
              <a:rPr lang="en-GB" dirty="0">
                <a:latin typeface="Comic Sans MS" panose="030F0702030302020204" pitchFamily="66" charset="0"/>
              </a:rPr>
              <a:t>Our vision for children with special educational needs and disabilities is the same as for all children and young people – that they achieve well in their early years, at school and in college, and lead happy and fulfilled lives.</a:t>
            </a:r>
          </a:p>
        </p:txBody>
      </p:sp>
    </p:spTree>
    <p:extLst>
      <p:ext uri="{BB962C8B-B14F-4D97-AF65-F5344CB8AC3E}">
        <p14:creationId xmlns:p14="http://schemas.microsoft.com/office/powerpoint/2010/main" val="161708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220" y="148631"/>
            <a:ext cx="9829800" cy="1082674"/>
          </a:xfrm>
        </p:spPr>
        <p:txBody>
          <a:bodyPr/>
          <a:lstStyle/>
          <a:p>
            <a:pPr algn="ctr"/>
            <a:r>
              <a:rPr lang="en-GB" dirty="0" smtClean="0">
                <a:solidFill>
                  <a:srgbClr val="C00000"/>
                </a:solidFill>
                <a:latin typeface="Lucida Calligraphy" panose="03010101010101010101" pitchFamily="66" charset="0"/>
              </a:rPr>
              <a:t>What do we need to consider?</a:t>
            </a:r>
            <a:endParaRPr lang="en-GB" dirty="0">
              <a:solidFill>
                <a:srgbClr val="C00000"/>
              </a:solidFill>
              <a:latin typeface="Lucida Calligraphy" panose="03010101010101010101" pitchFamily="66" charset="0"/>
            </a:endParaRPr>
          </a:p>
        </p:txBody>
      </p:sp>
      <p:sp>
        <p:nvSpPr>
          <p:cNvPr id="3" name="Text Placeholder 2"/>
          <p:cNvSpPr>
            <a:spLocks noGrp="1"/>
          </p:cNvSpPr>
          <p:nvPr>
            <p:ph type="body" idx="1"/>
          </p:nvPr>
        </p:nvSpPr>
        <p:spPr>
          <a:xfrm>
            <a:off x="3575720" y="1083072"/>
            <a:ext cx="4389120" cy="795867"/>
          </a:xfrm>
        </p:spPr>
        <p:txBody>
          <a:bodyPr/>
          <a:lstStyle/>
          <a:p>
            <a:pPr algn="ctr"/>
            <a:r>
              <a:rPr lang="en-GB" dirty="0" smtClean="0">
                <a:solidFill>
                  <a:srgbClr val="C00000"/>
                </a:solidFill>
                <a:latin typeface="Lucida Calligraphy" panose="03010101010101010101" pitchFamily="66" charset="0"/>
              </a:rPr>
              <a:t>Self-esteem and Resilience</a:t>
            </a:r>
            <a:endParaRPr lang="en-GB" dirty="0">
              <a:solidFill>
                <a:srgbClr val="C00000"/>
              </a:solidFill>
              <a:latin typeface="Lucida Calligraphy" panose="03010101010101010101" pitchFamily="66" charset="0"/>
            </a:endParaRPr>
          </a:p>
        </p:txBody>
      </p:sp>
      <p:sp>
        <p:nvSpPr>
          <p:cNvPr id="4" name="Content Placeholder 3"/>
          <p:cNvSpPr>
            <a:spLocks noGrp="1"/>
          </p:cNvSpPr>
          <p:nvPr>
            <p:ph sz="half" idx="2"/>
          </p:nvPr>
        </p:nvSpPr>
        <p:spPr>
          <a:xfrm>
            <a:off x="263352" y="1709127"/>
            <a:ext cx="5649768" cy="1719874"/>
          </a:xfrm>
        </p:spPr>
        <p:txBody>
          <a:bodyPr>
            <a:normAutofit/>
          </a:bodyPr>
          <a:lstStyle/>
          <a:p>
            <a:pPr>
              <a:buBlip>
                <a:blip r:embed="rId2"/>
              </a:buBlip>
            </a:pPr>
            <a:r>
              <a:rPr lang="en-GB" sz="1600" dirty="0"/>
              <a:t>In psychology, the term </a:t>
            </a:r>
            <a:r>
              <a:rPr lang="en-GB" sz="1600" b="1" dirty="0"/>
              <a:t>self-esteem</a:t>
            </a:r>
            <a:r>
              <a:rPr lang="en-GB" sz="1600" dirty="0"/>
              <a:t> is used to describe a person's overall sense of self-worth or personal value. Self-esteem is often seen as a personality </a:t>
            </a:r>
            <a:r>
              <a:rPr lang="en-GB" sz="1600" dirty="0">
                <a:hlinkClick r:id="rId3"/>
              </a:rPr>
              <a:t>trait</a:t>
            </a:r>
            <a:r>
              <a:rPr lang="en-GB" sz="1600" dirty="0"/>
              <a:t>, which means that it tends to be stable and enduring. Self-esteem can involve a variety of beliefs about the self, such as the appraisal of one's own appearance, beliefs, emotions, and </a:t>
            </a:r>
            <a:r>
              <a:rPr lang="en-GB" sz="1600" dirty="0" smtClean="0"/>
              <a:t>behaviours.</a:t>
            </a:r>
          </a:p>
        </p:txBody>
      </p:sp>
      <p:sp>
        <p:nvSpPr>
          <p:cNvPr id="6" name="Content Placeholder 5"/>
          <p:cNvSpPr>
            <a:spLocks noGrp="1"/>
          </p:cNvSpPr>
          <p:nvPr>
            <p:ph sz="quarter" idx="4"/>
          </p:nvPr>
        </p:nvSpPr>
        <p:spPr>
          <a:xfrm>
            <a:off x="1775520" y="3483626"/>
            <a:ext cx="5871512" cy="2951253"/>
          </a:xfrm>
        </p:spPr>
        <p:txBody>
          <a:bodyPr>
            <a:normAutofit fontScale="62500" lnSpcReduction="20000"/>
          </a:bodyPr>
          <a:lstStyle/>
          <a:p>
            <a:r>
              <a:rPr lang="en-GB" dirty="0"/>
              <a:t>Resilience is a key factor in protecting and promoting good mental health. It is the quality of being able to deal with the ups and downs of life, and is based on self esteem.</a:t>
            </a:r>
          </a:p>
          <a:p>
            <a:r>
              <a:rPr lang="en-GB" dirty="0"/>
              <a:t>We look into many different factors that affect resilience:</a:t>
            </a:r>
          </a:p>
          <a:p>
            <a:r>
              <a:rPr lang="en-GB" dirty="0"/>
              <a:t>secure early attachments</a:t>
            </a:r>
          </a:p>
          <a:p>
            <a:r>
              <a:rPr lang="en-GB" dirty="0"/>
              <a:t>confidence of being loved and valued by one’s family and friends</a:t>
            </a:r>
          </a:p>
          <a:p>
            <a:r>
              <a:rPr lang="en-GB" dirty="0"/>
              <a:t>clear sense of self-identity (personal, cultural and spiritual) </a:t>
            </a:r>
          </a:p>
          <a:p>
            <a:r>
              <a:rPr lang="en-GB" dirty="0"/>
              <a:t>sense of self-efficacy (being able to make decisions and act independently)</a:t>
            </a:r>
          </a:p>
          <a:p>
            <a:r>
              <a:rPr lang="en-GB" dirty="0"/>
              <a:t>confidence to set goals and attempt to achieve them. </a:t>
            </a:r>
          </a:p>
          <a:p>
            <a:endParaRPr lang="en-GB" dirty="0"/>
          </a:p>
        </p:txBody>
      </p:sp>
      <p:pic>
        <p:nvPicPr>
          <p:cNvPr id="1026" name="Picture 2" descr="Barnardo's Arch Project spider diagram of 6 domains of resil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224" y="1878939"/>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89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219" b="18219"/>
          <a:stretch>
            <a:fillRect/>
          </a:stretch>
        </p:blipFill>
        <p:spPr/>
      </p:pic>
      <p:pic>
        <p:nvPicPr>
          <p:cNvPr id="7" name="Picture Placeholder 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5404" r="5404"/>
          <a:stretch>
            <a:fillRect/>
          </a:stretch>
        </p:blipFill>
        <p:spPr/>
      </p:pic>
      <p:pic>
        <p:nvPicPr>
          <p:cNvPr id="9" name="Picture Placeholder 8"/>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6669" b="6669"/>
          <a:stretch>
            <a:fillRect/>
          </a:stretch>
        </p:blipFill>
        <p:spPr/>
      </p:pic>
      <p:pic>
        <p:nvPicPr>
          <p:cNvPr id="10" name="Picture Placeholder 9"/>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rcRect t="6747" b="6747"/>
          <a:stretch>
            <a:fillRect/>
          </a:stretch>
        </p:blipFill>
        <p:spPr/>
      </p:pic>
      <p:pic>
        <p:nvPicPr>
          <p:cNvPr id="11" name="Picture Placeholder 10"/>
          <p:cNvPicPr>
            <a:picLocks noGrp="1" noChangeAspect="1"/>
          </p:cNvPicPr>
          <p:nvPr>
            <p:ph type="pic" sz="quarter" idx="18"/>
          </p:nvPr>
        </p:nvPicPr>
        <p:blipFill>
          <a:blip r:embed="rId6" cstate="print">
            <a:extLst>
              <a:ext uri="{28A0092B-C50C-407E-A947-70E740481C1C}">
                <a14:useLocalDpi xmlns:a14="http://schemas.microsoft.com/office/drawing/2010/main" val="0"/>
              </a:ext>
            </a:extLst>
          </a:blip>
          <a:srcRect t="12398" b="12398"/>
          <a:stretch>
            <a:fillRect/>
          </a:stretch>
        </p:blipFill>
        <p:spPr/>
      </p:pic>
    </p:spTree>
    <p:extLst>
      <p:ext uri="{BB962C8B-B14F-4D97-AF65-F5344CB8AC3E}">
        <p14:creationId xmlns:p14="http://schemas.microsoft.com/office/powerpoint/2010/main" val="388074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C00000"/>
                </a:solidFill>
                <a:latin typeface="Lucida Calligraphy" panose="03010101010101010101" pitchFamily="66" charset="0"/>
              </a:rPr>
              <a:t>Individual Learning Plan</a:t>
            </a:r>
            <a:endParaRPr lang="en-GB" dirty="0">
              <a:solidFill>
                <a:srgbClr val="C00000"/>
              </a:solidFill>
              <a:latin typeface="Lucida Calligraphy" panose="03010101010101010101" pitchFamily="66" charset="0"/>
            </a:endParaRPr>
          </a:p>
        </p:txBody>
      </p:sp>
      <p:sp>
        <p:nvSpPr>
          <p:cNvPr id="3" name="Content Placeholder 2"/>
          <p:cNvSpPr>
            <a:spLocks noGrp="1"/>
          </p:cNvSpPr>
          <p:nvPr>
            <p:ph idx="1"/>
          </p:nvPr>
        </p:nvSpPr>
        <p:spPr/>
        <p:txBody>
          <a:bodyPr>
            <a:normAutofit fontScale="70000" lnSpcReduction="20000"/>
          </a:bodyPr>
          <a:lstStyle/>
          <a:p>
            <a:pPr>
              <a:buBlip>
                <a:blip r:embed="rId2"/>
              </a:buBlip>
            </a:pPr>
            <a:r>
              <a:rPr lang="en-GB" dirty="0" smtClean="0"/>
              <a:t>  </a:t>
            </a:r>
            <a:r>
              <a:rPr lang="en-GB" dirty="0" smtClean="0">
                <a:latin typeface="Comic Sans MS" panose="030F0702030302020204" pitchFamily="66" charset="0"/>
              </a:rPr>
              <a:t>In 2015 we did some work with some parents to look at our ILP’s.</a:t>
            </a:r>
          </a:p>
          <a:p>
            <a:pPr>
              <a:buBlip>
                <a:blip r:embed="rId2"/>
              </a:buBlip>
            </a:pPr>
            <a:r>
              <a:rPr lang="en-GB" dirty="0" smtClean="0">
                <a:latin typeface="Comic Sans MS" panose="030F0702030302020204" pitchFamily="66" charset="0"/>
              </a:rPr>
              <a:t>Historically, across many schools, these did not look at the child as a whole – but the complete focus was on what they struggle with. </a:t>
            </a:r>
          </a:p>
          <a:p>
            <a:pPr>
              <a:buBlip>
                <a:blip r:embed="rId2"/>
              </a:buBlip>
            </a:pPr>
            <a:r>
              <a:rPr lang="en-GB" dirty="0" smtClean="0">
                <a:latin typeface="Comic Sans MS" panose="030F0702030302020204" pitchFamily="66" charset="0"/>
              </a:rPr>
              <a:t>For parents and children – this can be difficult. It does not give the right messages about our approach. </a:t>
            </a:r>
          </a:p>
          <a:p>
            <a:pPr>
              <a:buBlip>
                <a:blip r:embed="rId2"/>
              </a:buBlip>
            </a:pPr>
            <a:r>
              <a:rPr lang="en-GB" dirty="0" smtClean="0">
                <a:latin typeface="Comic Sans MS" panose="030F0702030302020204" pitchFamily="66" charset="0"/>
              </a:rPr>
              <a:t>Why did we change?</a:t>
            </a:r>
          </a:p>
          <a:p>
            <a:pPr marL="0" indent="0">
              <a:buNone/>
            </a:pPr>
            <a:r>
              <a:rPr lang="en-GB" dirty="0" smtClean="0">
                <a:latin typeface="Comic Sans MS" panose="030F0702030302020204" pitchFamily="66" charset="0"/>
              </a:rPr>
              <a:t>As a staff, it was important that our ILPs reflected our main priorities and supported our work in seeing the whole child – in helping them to appreciate their strengths and in helping us see them from a broader perspective; we only see them in school and you see so much more of them. </a:t>
            </a:r>
          </a:p>
          <a:p>
            <a:pPr>
              <a:buBlip>
                <a:blip r:embed="rId2"/>
              </a:buBlip>
            </a:pPr>
            <a:r>
              <a:rPr lang="en-GB" dirty="0" smtClean="0">
                <a:latin typeface="Comic Sans MS" panose="030F0702030302020204" pitchFamily="66" charset="0"/>
              </a:rPr>
              <a:t>It is also important, we talk about attitude. The reality of children on the SEN register is that they will need to try really hard all of the time. How can we facilitate this? We can let them know that we know it’s hard, we know it is difficult – but they need to keep trying hard so they can reach their potential.</a:t>
            </a:r>
            <a:endParaRPr lang="en-GB" dirty="0">
              <a:latin typeface="Comic Sans MS" panose="030F0702030302020204" pitchFamily="66" charset="0"/>
            </a:endParaRPr>
          </a:p>
        </p:txBody>
      </p:sp>
    </p:spTree>
    <p:extLst>
      <p:ext uri="{BB962C8B-B14F-4D97-AF65-F5344CB8AC3E}">
        <p14:creationId xmlns:p14="http://schemas.microsoft.com/office/powerpoint/2010/main" val="4845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latin typeface="Lucida Calligraphy" panose="03010101010101010101" pitchFamily="66" charset="0"/>
              </a:rPr>
              <a:t>The ILP</a:t>
            </a:r>
            <a:endParaRPr lang="en-GB" dirty="0">
              <a:solidFill>
                <a:srgbClr val="C00000"/>
              </a:solidFill>
              <a:latin typeface="Lucida Calligraphy" panose="03010101010101010101" pitchFamily="66" charset="0"/>
            </a:endParaRPr>
          </a:p>
        </p:txBody>
      </p:sp>
      <p:sp>
        <p:nvSpPr>
          <p:cNvPr id="3" name="Text Placeholder 2"/>
          <p:cNvSpPr>
            <a:spLocks noGrp="1"/>
          </p:cNvSpPr>
          <p:nvPr>
            <p:ph type="body" sz="half" idx="2"/>
          </p:nvPr>
        </p:nvSpPr>
        <p:spPr>
          <a:xfrm>
            <a:off x="6960096" y="620689"/>
            <a:ext cx="5112568" cy="2808312"/>
          </a:xfrm>
        </p:spPr>
        <p:txBody>
          <a:bodyPr>
            <a:normAutofit lnSpcReduction="10000"/>
          </a:bodyPr>
          <a:lstStyle/>
          <a:p>
            <a:r>
              <a:rPr lang="en-GB" dirty="0" smtClean="0"/>
              <a:t>We want to </a:t>
            </a:r>
            <a:r>
              <a:rPr lang="en-GB" dirty="0" smtClean="0">
                <a:solidFill>
                  <a:srgbClr val="FF0000"/>
                </a:solidFill>
              </a:rPr>
              <a:t>see</a:t>
            </a:r>
            <a:r>
              <a:rPr lang="en-GB" dirty="0" smtClean="0"/>
              <a:t> your child in the ILP. Their likes, their dislikes. What makes them tick?</a:t>
            </a:r>
          </a:p>
          <a:p>
            <a:pPr marL="285750" indent="-285750">
              <a:buBlip>
                <a:blip r:embed="rId2"/>
              </a:buBlip>
            </a:pPr>
            <a:r>
              <a:rPr lang="en-GB" dirty="0" smtClean="0"/>
              <a:t>What makes them worry?</a:t>
            </a:r>
          </a:p>
          <a:p>
            <a:pPr marL="285750" indent="-285750">
              <a:buBlip>
                <a:blip r:embed="rId2"/>
              </a:buBlip>
            </a:pPr>
            <a:r>
              <a:rPr lang="en-GB" dirty="0" smtClean="0"/>
              <a:t>What makes them happy?</a:t>
            </a:r>
          </a:p>
          <a:p>
            <a:pPr marL="285750" indent="-285750">
              <a:buBlip>
                <a:blip r:embed="rId2"/>
              </a:buBlip>
            </a:pPr>
            <a:r>
              <a:rPr lang="en-GB" dirty="0" smtClean="0"/>
              <a:t>How can we help them?</a:t>
            </a:r>
          </a:p>
          <a:p>
            <a:pPr marL="285750" indent="-285750">
              <a:buBlip>
                <a:blip r:embed="rId2"/>
              </a:buBlip>
            </a:pPr>
            <a:r>
              <a:rPr lang="en-GB" dirty="0" smtClean="0"/>
              <a:t>What barriers do they need to overcome?</a:t>
            </a:r>
          </a:p>
          <a:p>
            <a:pPr marL="285750" indent="-285750">
              <a:buBlip>
                <a:blip r:embed="rId2"/>
              </a:buBlip>
            </a:pPr>
            <a:r>
              <a:rPr lang="en-GB" dirty="0" smtClean="0"/>
              <a:t>What concerns do you have about your child?</a:t>
            </a:r>
          </a:p>
          <a:p>
            <a:pPr marL="285750" indent="-285750">
              <a:buBlip>
                <a:blip r:embed="rId2"/>
              </a:buBlip>
            </a:pPr>
            <a:r>
              <a:rPr lang="en-GB" dirty="0" smtClean="0"/>
              <a:t>What priorities do you have for them?</a:t>
            </a:r>
          </a:p>
          <a:p>
            <a:endParaRPr lang="en-GB" dirty="0"/>
          </a:p>
        </p:txBody>
      </p:sp>
      <p:pic>
        <p:nvPicPr>
          <p:cNvPr id="7" name="Picture Placeholder 6"/>
          <p:cNvPicPr>
            <a:picLocks noGrp="1" noChangeAspect="1"/>
          </p:cNvPicPr>
          <p:nvPr>
            <p:ph type="pic" idx="1"/>
          </p:nvPr>
        </p:nvPicPr>
        <p:blipFill>
          <a:blip r:embed="rId3"/>
          <a:srcRect t="21721" b="21721"/>
          <a:stretch>
            <a:fillRect/>
          </a:stretch>
        </p:blipFill>
        <p:spPr/>
      </p:pic>
      <p:sp>
        <p:nvSpPr>
          <p:cNvPr id="8" name="TextBox 7"/>
          <p:cNvSpPr txBox="1"/>
          <p:nvPr/>
        </p:nvSpPr>
        <p:spPr>
          <a:xfrm>
            <a:off x="5312425" y="3979806"/>
            <a:ext cx="4320480" cy="2862322"/>
          </a:xfrm>
          <a:prstGeom prst="rect">
            <a:avLst/>
          </a:prstGeom>
          <a:noFill/>
        </p:spPr>
        <p:txBody>
          <a:bodyPr wrap="square" rtlCol="0">
            <a:spAutoFit/>
          </a:bodyPr>
          <a:lstStyle/>
          <a:p>
            <a:r>
              <a:rPr lang="en-GB" dirty="0" smtClean="0"/>
              <a:t>Be brave – use it as your opportunity to challenge yourself.</a:t>
            </a:r>
          </a:p>
          <a:p>
            <a:r>
              <a:rPr lang="en-GB" dirty="0" smtClean="0"/>
              <a:t>What do you need support with?</a:t>
            </a:r>
          </a:p>
          <a:p>
            <a:r>
              <a:rPr lang="en-GB" dirty="0" smtClean="0"/>
              <a:t>How can we facilitate this?</a:t>
            </a:r>
          </a:p>
          <a:p>
            <a:r>
              <a:rPr lang="en-GB" dirty="0" smtClean="0"/>
              <a:t>What else can we help you with?</a:t>
            </a:r>
          </a:p>
          <a:p>
            <a:r>
              <a:rPr lang="en-GB" dirty="0" smtClean="0"/>
              <a:t>Are there aspect you would like to share that you wouldn’t want to write on the ILP? Arrange an appointment with the teacher. </a:t>
            </a:r>
          </a:p>
          <a:p>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808" y="2371167"/>
            <a:ext cx="2369515" cy="1944216"/>
          </a:xfrm>
          <a:prstGeom prst="rect">
            <a:avLst/>
          </a:prstGeom>
        </p:spPr>
      </p:pic>
    </p:spTree>
    <p:extLst>
      <p:ext uri="{BB962C8B-B14F-4D97-AF65-F5344CB8AC3E}">
        <p14:creationId xmlns:p14="http://schemas.microsoft.com/office/powerpoint/2010/main" val="11595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Lucida Calligraphy" panose="03010101010101010101" pitchFamily="66" charset="0"/>
              </a:rPr>
              <a:t>Questions on the ILP</a:t>
            </a:r>
            <a:endParaRPr lang="en-GB" b="1" dirty="0">
              <a:solidFill>
                <a:srgbClr val="C00000"/>
              </a:solidFill>
              <a:latin typeface="Lucida Calligraphy" panose="03010101010101010101" pitchFamily="66" charset="0"/>
            </a:endParaRPr>
          </a:p>
        </p:txBody>
      </p:sp>
      <p:sp>
        <p:nvSpPr>
          <p:cNvPr id="3" name="Content Placeholder 2"/>
          <p:cNvSpPr>
            <a:spLocks noGrp="1"/>
          </p:cNvSpPr>
          <p:nvPr>
            <p:ph idx="1"/>
          </p:nvPr>
        </p:nvSpPr>
        <p:spPr/>
        <p:txBody>
          <a:bodyPr>
            <a:normAutofit fontScale="77500" lnSpcReduction="20000"/>
          </a:bodyPr>
          <a:lstStyle/>
          <a:p>
            <a:r>
              <a:rPr lang="en-GB" dirty="0">
                <a:effectLst>
                  <a:outerShdw blurRad="25502" dist="23000" dir="7020000" algn="tl">
                    <a:srgbClr val="000000">
                      <a:alpha val="50000"/>
                    </a:srgbClr>
                  </a:outerShdw>
                </a:effectLst>
              </a:rPr>
              <a:t>Specific Difficulty</a:t>
            </a:r>
            <a:r>
              <a:rPr lang="en-GB" dirty="0" smtClean="0">
                <a:effectLst>
                  <a:outerShdw blurRad="25502" dist="23000" dir="7020000" algn="tl">
                    <a:srgbClr val="000000">
                      <a:alpha val="50000"/>
                    </a:srgbClr>
                  </a:outerShdw>
                </a:effectLst>
              </a:rPr>
              <a:t>:</a:t>
            </a:r>
          </a:p>
          <a:p>
            <a:endParaRPr lang="en-GB" dirty="0"/>
          </a:p>
          <a:p>
            <a:r>
              <a:rPr lang="en-GB" dirty="0">
                <a:effectLst>
                  <a:outerShdw blurRad="25502" dist="23000" dir="7020000" algn="tl">
                    <a:srgbClr val="000000">
                      <a:alpha val="50000"/>
                    </a:srgbClr>
                  </a:outerShdw>
                </a:effectLst>
              </a:rPr>
              <a:t>Things I need extra help with:</a:t>
            </a:r>
            <a:endParaRPr lang="en-GB" dirty="0"/>
          </a:p>
          <a:p>
            <a:pPr marL="0" indent="0">
              <a:buNone/>
            </a:pPr>
            <a:r>
              <a:rPr lang="en-GB" dirty="0">
                <a:effectLst>
                  <a:outerShdw blurRad="25502" dist="23000" dir="7020000" algn="tl">
                    <a:srgbClr val="000000">
                      <a:alpha val="50000"/>
                    </a:srgbClr>
                  </a:outerShdw>
                </a:effectLst>
              </a:rPr>
              <a:t> </a:t>
            </a:r>
            <a:endParaRPr lang="en-GB" dirty="0"/>
          </a:p>
          <a:p>
            <a:endParaRPr lang="en-GB" dirty="0"/>
          </a:p>
          <a:p>
            <a:r>
              <a:rPr lang="en-GB" dirty="0">
                <a:effectLst>
                  <a:outerShdw blurRad="25502" dist="23000" dir="7020000" algn="tl">
                    <a:srgbClr val="000000">
                      <a:alpha val="50000"/>
                    </a:srgbClr>
                  </a:outerShdw>
                </a:effectLst>
              </a:rPr>
              <a:t>Things I really enjoy:</a:t>
            </a:r>
            <a:endParaRPr lang="en-GB" dirty="0"/>
          </a:p>
          <a:p>
            <a:pPr marL="0" indent="0">
              <a:buNone/>
            </a:pPr>
            <a:r>
              <a:rPr lang="en-GB" dirty="0">
                <a:effectLst>
                  <a:outerShdw blurRad="25502" dist="23000" dir="7020000" algn="tl">
                    <a:srgbClr val="000000">
                      <a:alpha val="50000"/>
                    </a:srgbClr>
                  </a:outerShdw>
                </a:effectLst>
              </a:rPr>
              <a:t> </a:t>
            </a:r>
            <a:endParaRPr lang="en-GB" dirty="0"/>
          </a:p>
          <a:p>
            <a:endParaRPr lang="en-GB" dirty="0"/>
          </a:p>
          <a:p>
            <a:r>
              <a:rPr lang="en-GB" dirty="0">
                <a:effectLst>
                  <a:outerShdw blurRad="25502" dist="23000" dir="7020000" algn="tl">
                    <a:srgbClr val="000000">
                      <a:alpha val="50000"/>
                    </a:srgbClr>
                  </a:outerShdw>
                </a:effectLst>
              </a:rPr>
              <a:t>What else I want you to know</a:t>
            </a:r>
            <a:r>
              <a:rPr lang="en-GB" dirty="0" smtClean="0">
                <a:effectLst>
                  <a:outerShdw blurRad="25502" dist="23000" dir="7020000" algn="tl">
                    <a:srgbClr val="000000">
                      <a:alpha val="50000"/>
                    </a:srgbClr>
                  </a:outerShdw>
                </a:effectLst>
              </a:rPr>
              <a:t>:</a:t>
            </a:r>
            <a:endParaRPr lang="en-GB" dirty="0"/>
          </a:p>
        </p:txBody>
      </p:sp>
    </p:spTree>
    <p:extLst>
      <p:ext uri="{BB962C8B-B14F-4D97-AF65-F5344CB8AC3E}">
        <p14:creationId xmlns:p14="http://schemas.microsoft.com/office/powerpoint/2010/main" val="110593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Lucida Calligraphy" panose="03010101010101010101" pitchFamily="66" charset="0"/>
              </a:rPr>
              <a:t>Interests, passions!  When are they at their most relaxed?</a:t>
            </a:r>
            <a:endParaRPr lang="en-US" b="1" dirty="0">
              <a:solidFill>
                <a:srgbClr val="C00000"/>
              </a:solidFill>
              <a:latin typeface="Lucida Calligraphy" panose="03010101010101010101" pitchFamily="66" charset="0"/>
            </a:endParaRPr>
          </a:p>
        </p:txBody>
      </p:sp>
      <p:sp>
        <p:nvSpPr>
          <p:cNvPr id="3" name="Text Placeholder 2"/>
          <p:cNvSpPr>
            <a:spLocks noGrp="1"/>
          </p:cNvSpPr>
          <p:nvPr>
            <p:ph type="body" sz="half" idx="2"/>
          </p:nvPr>
        </p:nvSpPr>
        <p:spPr/>
        <p:txBody>
          <a:bodyPr/>
          <a:lstStyle/>
          <a:p>
            <a:r>
              <a:rPr lang="en-GB" dirty="0">
                <a:effectLst>
                  <a:outerShdw blurRad="25502" dist="23000" dir="7020000" algn="tl">
                    <a:srgbClr val="000000">
                      <a:alpha val="50000"/>
                    </a:srgbClr>
                  </a:outerShdw>
                </a:effectLst>
              </a:rPr>
              <a:t>What I like to do to learn:</a:t>
            </a:r>
            <a:endParaRPr lang="en-GB"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11" name="Picture Placeholder 10"/>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3464" b="13464"/>
          <a:stretch>
            <a:fillRect/>
          </a:stretch>
        </p:blipFill>
        <p:spPr>
          <a:xfrm>
            <a:off x="1093182" y="3140968"/>
            <a:ext cx="2785722" cy="1575765"/>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198" y="1893193"/>
            <a:ext cx="2657475" cy="12477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349" y="1867195"/>
            <a:ext cx="2135882" cy="138722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9984" y="3277820"/>
            <a:ext cx="2466393" cy="1288005"/>
          </a:xfrm>
          <a:prstGeom prst="rect">
            <a:avLst/>
          </a:prstGeom>
        </p:spPr>
      </p:pic>
      <p:pic>
        <p:nvPicPr>
          <p:cNvPr id="15" name="Picture 14"/>
          <p:cNvPicPr>
            <a:picLocks noChangeAspect="1"/>
          </p:cNvPicPr>
          <p:nvPr/>
        </p:nvPicPr>
        <p:blipFill>
          <a:blip r:embed="rId6"/>
          <a:stretch>
            <a:fillRect/>
          </a:stretch>
        </p:blipFill>
        <p:spPr>
          <a:xfrm>
            <a:off x="6091237" y="3424237"/>
            <a:ext cx="9525" cy="9525"/>
          </a:xfrm>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7951" y="2759474"/>
            <a:ext cx="2026576" cy="1400479"/>
          </a:xfrm>
          <a:prstGeom prst="rect">
            <a:avLst/>
          </a:prstGeom>
        </p:spPr>
      </p:pic>
      <p:sp>
        <p:nvSpPr>
          <p:cNvPr id="5" name="Text Placeholder 4"/>
          <p:cNvSpPr>
            <a:spLocks noGrp="1"/>
          </p:cNvSpPr>
          <p:nvPr>
            <p:ph type="body" sz="quarter" idx="16"/>
          </p:nvPr>
        </p:nvSpPr>
        <p:spPr>
          <a:xfrm>
            <a:off x="8625840" y="3990047"/>
            <a:ext cx="3566160" cy="1097280"/>
          </a:xfrm>
        </p:spPr>
        <p:txBody>
          <a:bodyPr/>
          <a:lstStyle/>
          <a:p>
            <a:pPr algn="ctr"/>
            <a:r>
              <a:rPr lang="en-US" b="1" i="1" dirty="0" smtClean="0">
                <a:solidFill>
                  <a:srgbClr val="C00000"/>
                </a:solidFill>
                <a:effectLst>
                  <a:outerShdw blurRad="38100" dist="38100" dir="2700000" algn="tl">
                    <a:srgbClr val="000000">
                      <a:alpha val="43137"/>
                    </a:srgbClr>
                  </a:outerShdw>
                </a:effectLst>
                <a:latin typeface="Lucida Calligraphy" panose="03010101010101010101" pitchFamily="66" charset="0"/>
              </a:rPr>
              <a:t>What does your child want us to know?</a:t>
            </a:r>
            <a:endParaRPr lang="en-US" b="1" i="1" dirty="0">
              <a:solidFill>
                <a:srgbClr val="C00000"/>
              </a:solidFill>
              <a:effectLst>
                <a:outerShdw blurRad="38100" dist="38100" dir="2700000" algn="tl">
                  <a:srgbClr val="000000">
                    <a:alpha val="43137"/>
                  </a:srgbClr>
                </a:outerShdw>
              </a:effectLst>
              <a:latin typeface="Lucida Calligraphy" panose="03010101010101010101" pitchFamily="66" charset="0"/>
            </a:endParaRPr>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803" y="959380"/>
            <a:ext cx="2096770" cy="646430"/>
          </a:xfrm>
          <a:prstGeom prst="rect">
            <a:avLst/>
          </a:prstGeom>
          <a:noFill/>
          <a:ln>
            <a:no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94" y="1116241"/>
            <a:ext cx="4346134" cy="193161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6714" y="1282595"/>
            <a:ext cx="2256404" cy="214640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346" y="3212976"/>
            <a:ext cx="1583064" cy="145890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9794" y="1282595"/>
            <a:ext cx="1936728" cy="1452546"/>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7374" y="3212976"/>
            <a:ext cx="1702318" cy="128390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5290" y="2590227"/>
            <a:ext cx="1545288" cy="1158966"/>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67608" y="3931852"/>
            <a:ext cx="1132854" cy="1023851"/>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06524" y="3841896"/>
            <a:ext cx="1291761" cy="1050632"/>
          </a:xfrm>
          <a:prstGeom prst="rect">
            <a:avLst/>
          </a:prstGeom>
        </p:spPr>
      </p:pic>
      <p:sp>
        <p:nvSpPr>
          <p:cNvPr id="22" name="TextBox 21"/>
          <p:cNvSpPr txBox="1"/>
          <p:nvPr/>
        </p:nvSpPr>
        <p:spPr>
          <a:xfrm>
            <a:off x="524803" y="5084774"/>
            <a:ext cx="11593288" cy="1477328"/>
          </a:xfrm>
          <a:prstGeom prst="rect">
            <a:avLst/>
          </a:prstGeom>
          <a:noFill/>
        </p:spPr>
        <p:txBody>
          <a:bodyPr wrap="square" rtlCol="0">
            <a:spAutoFit/>
          </a:bodyPr>
          <a:lstStyle/>
          <a:p>
            <a:r>
              <a:rPr lang="en-GB" dirty="0" smtClean="0">
                <a:latin typeface="Comic Sans MS" panose="030F0702030302020204" pitchFamily="66" charset="0"/>
              </a:rPr>
              <a:t>This is your child’s chance to tell us all about themselves! It does not have to be school related. Many children with additional needs lack confidence and may not readily share information which can help us to interact with them and show them we value them as people.  We need to help them see themselves as individuals with something to say and who have worth.  Show and Tell helps with this in the younger classes. </a:t>
            </a:r>
            <a:endParaRPr lang="en-GB" dirty="0">
              <a:latin typeface="Comic Sans MS" panose="030F0702030302020204" pitchFamily="66" charset="0"/>
            </a:endParaRPr>
          </a:p>
        </p:txBody>
      </p:sp>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0</TotalTime>
  <Words>1000</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Comic Sans MS</vt:lpstr>
      <vt:lpstr>Lucida Calligraphy</vt:lpstr>
      <vt:lpstr>Times New Roman</vt:lpstr>
      <vt:lpstr>Children Friends 16x9</vt:lpstr>
      <vt:lpstr>Myton Park Primary School</vt:lpstr>
      <vt:lpstr>The SEN code of practice</vt:lpstr>
      <vt:lpstr>What do we need to consider?</vt:lpstr>
      <vt:lpstr>PowerPoint Presentation</vt:lpstr>
      <vt:lpstr>Individual Learning Plan</vt:lpstr>
      <vt:lpstr>The ILP</vt:lpstr>
      <vt:lpstr>Questions on the ILP</vt:lpstr>
      <vt:lpstr>Interests, passions!  When are they at their most relaxed?</vt:lpstr>
      <vt:lpstr>PowerPoint Presentation</vt:lpstr>
      <vt:lpstr>PowerPoint Presentation</vt:lpstr>
      <vt:lpstr>PowerPoint Presentation</vt:lpstr>
      <vt:lpstr>Feedback</vt:lpstr>
      <vt:lpstr>Please complete the form provided at the back of your handout.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2016-02-24T07:43:23Z</dcterms:created>
  <dcterms:modified xsi:type="dcterms:W3CDTF">2016-02-24T13:50:31Z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