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72" r:id="rId3"/>
    <p:sldId id="274" r:id="rId4"/>
    <p:sldId id="288" r:id="rId5"/>
    <p:sldId id="287" r:id="rId6"/>
    <p:sldId id="275" r:id="rId7"/>
    <p:sldId id="256" r:id="rId8"/>
    <p:sldId id="257" r:id="rId9"/>
    <p:sldId id="289" r:id="rId10"/>
    <p:sldId id="290" r:id="rId11"/>
    <p:sldId id="292" r:id="rId12"/>
    <p:sldId id="293" r:id="rId13"/>
    <p:sldId id="258" r:id="rId14"/>
    <p:sldId id="262" r:id="rId15"/>
    <p:sldId id="261" r:id="rId16"/>
    <p:sldId id="264" r:id="rId17"/>
    <p:sldId id="263" r:id="rId18"/>
    <p:sldId id="259" r:id="rId19"/>
    <p:sldId id="291" r:id="rId20"/>
    <p:sldId id="260" r:id="rId21"/>
    <p:sldId id="271" r:id="rId22"/>
    <p:sldId id="283"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94660"/>
  </p:normalViewPr>
  <p:slideViewPr>
    <p:cSldViewPr snapToGrid="0">
      <p:cViewPr varScale="1">
        <p:scale>
          <a:sx n="87" d="100"/>
          <a:sy n="87" d="100"/>
        </p:scale>
        <p:origin x="150" y="90"/>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468" cy="493863"/>
          </a:xfrm>
          <a:prstGeom prst="rect">
            <a:avLst/>
          </a:prstGeom>
        </p:spPr>
        <p:txBody>
          <a:bodyPr vert="horz" lIns="89767" tIns="44883" rIns="89767" bIns="44883" rtlCol="0"/>
          <a:lstStyle>
            <a:lvl1pPr algn="l">
              <a:defRPr sz="1200"/>
            </a:lvl1pPr>
          </a:lstStyle>
          <a:p>
            <a:endParaRPr lang="en-GB"/>
          </a:p>
        </p:txBody>
      </p:sp>
      <p:sp>
        <p:nvSpPr>
          <p:cNvPr id="3" name="Date Placeholder 2"/>
          <p:cNvSpPr>
            <a:spLocks noGrp="1"/>
          </p:cNvSpPr>
          <p:nvPr>
            <p:ph type="dt" sz="quarter" idx="1"/>
          </p:nvPr>
        </p:nvSpPr>
        <p:spPr>
          <a:xfrm>
            <a:off x="3815742" y="0"/>
            <a:ext cx="2918468" cy="493863"/>
          </a:xfrm>
          <a:prstGeom prst="rect">
            <a:avLst/>
          </a:prstGeom>
        </p:spPr>
        <p:txBody>
          <a:bodyPr vert="horz" lIns="89767" tIns="44883" rIns="89767" bIns="44883" rtlCol="0"/>
          <a:lstStyle>
            <a:lvl1pPr algn="r">
              <a:defRPr sz="1200"/>
            </a:lvl1pPr>
          </a:lstStyle>
          <a:p>
            <a:fld id="{ED8256F7-D882-45B9-9B98-0FD174B1C1E4}" type="datetimeFigureOut">
              <a:rPr lang="en-GB" smtClean="0"/>
              <a:t>02/10/2017</a:t>
            </a:fld>
            <a:endParaRPr lang="en-GB"/>
          </a:p>
        </p:txBody>
      </p:sp>
      <p:sp>
        <p:nvSpPr>
          <p:cNvPr id="4" name="Footer Placeholder 3"/>
          <p:cNvSpPr>
            <a:spLocks noGrp="1"/>
          </p:cNvSpPr>
          <p:nvPr>
            <p:ph type="ftr" sz="quarter" idx="2"/>
          </p:nvPr>
        </p:nvSpPr>
        <p:spPr>
          <a:xfrm>
            <a:off x="0" y="9370887"/>
            <a:ext cx="2918468" cy="493863"/>
          </a:xfrm>
          <a:prstGeom prst="rect">
            <a:avLst/>
          </a:prstGeom>
        </p:spPr>
        <p:txBody>
          <a:bodyPr vert="horz" lIns="89767" tIns="44883" rIns="89767" bIns="44883" rtlCol="0" anchor="b"/>
          <a:lstStyle>
            <a:lvl1pPr algn="l">
              <a:defRPr sz="1200"/>
            </a:lvl1pPr>
          </a:lstStyle>
          <a:p>
            <a:endParaRPr lang="en-GB"/>
          </a:p>
        </p:txBody>
      </p:sp>
      <p:sp>
        <p:nvSpPr>
          <p:cNvPr id="5" name="Slide Number Placeholder 4"/>
          <p:cNvSpPr>
            <a:spLocks noGrp="1"/>
          </p:cNvSpPr>
          <p:nvPr>
            <p:ph type="sldNum" sz="quarter" idx="3"/>
          </p:nvPr>
        </p:nvSpPr>
        <p:spPr>
          <a:xfrm>
            <a:off x="3815742" y="9370887"/>
            <a:ext cx="2918468" cy="493863"/>
          </a:xfrm>
          <a:prstGeom prst="rect">
            <a:avLst/>
          </a:prstGeom>
        </p:spPr>
        <p:txBody>
          <a:bodyPr vert="horz" lIns="89767" tIns="44883" rIns="89767" bIns="44883" rtlCol="0" anchor="b"/>
          <a:lstStyle>
            <a:lvl1pPr algn="r">
              <a:defRPr sz="1200"/>
            </a:lvl1pPr>
          </a:lstStyle>
          <a:p>
            <a:fld id="{7FEBAA3C-8561-42D3-9A2A-F190E0CC4E3F}" type="slidenum">
              <a:rPr lang="en-GB" smtClean="0"/>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5"/>
          </a:xfrm>
          <a:prstGeom prst="rect">
            <a:avLst/>
          </a:prstGeom>
        </p:spPr>
        <p:txBody>
          <a:bodyPr vert="horz" lIns="94857" tIns="47428" rIns="94857" bIns="47428" rtlCol="0"/>
          <a:lstStyle>
            <a:lvl1pPr algn="l">
              <a:defRPr sz="1300"/>
            </a:lvl1pPr>
          </a:lstStyle>
          <a:p>
            <a:endParaRPr lang="en-GB"/>
          </a:p>
        </p:txBody>
      </p:sp>
      <p:sp>
        <p:nvSpPr>
          <p:cNvPr id="3" name="Date Placeholder 2"/>
          <p:cNvSpPr>
            <a:spLocks noGrp="1"/>
          </p:cNvSpPr>
          <p:nvPr>
            <p:ph type="dt" idx="1"/>
          </p:nvPr>
        </p:nvSpPr>
        <p:spPr>
          <a:xfrm>
            <a:off x="3815374" y="0"/>
            <a:ext cx="2918831" cy="493315"/>
          </a:xfrm>
          <a:prstGeom prst="rect">
            <a:avLst/>
          </a:prstGeom>
        </p:spPr>
        <p:txBody>
          <a:bodyPr vert="horz" lIns="94857" tIns="47428" rIns="94857" bIns="47428" rtlCol="0"/>
          <a:lstStyle>
            <a:lvl1pPr algn="r">
              <a:defRPr sz="1300"/>
            </a:lvl1pPr>
          </a:lstStyle>
          <a:p>
            <a:fld id="{D471ECBD-8304-4608-B41D-F514437C45A9}" type="datetimeFigureOut">
              <a:rPr lang="en-GB" smtClean="0"/>
              <a:t>02/10/2017</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57" tIns="47428" rIns="94857" bIns="47428"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4857" tIns="47428" rIns="94857" bIns="474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5"/>
          </a:xfrm>
          <a:prstGeom prst="rect">
            <a:avLst/>
          </a:prstGeom>
        </p:spPr>
        <p:txBody>
          <a:bodyPr vert="horz" lIns="94857" tIns="47428" rIns="94857" bIns="47428" rtlCol="0" anchor="b"/>
          <a:lstStyle>
            <a:lvl1pPr algn="l">
              <a:defRPr sz="1300"/>
            </a:lvl1pPr>
          </a:lstStyle>
          <a:p>
            <a:endParaRPr lang="en-GB"/>
          </a:p>
        </p:txBody>
      </p:sp>
      <p:sp>
        <p:nvSpPr>
          <p:cNvPr id="7" name="Slide Number Placeholder 6"/>
          <p:cNvSpPr>
            <a:spLocks noGrp="1"/>
          </p:cNvSpPr>
          <p:nvPr>
            <p:ph type="sldNum" sz="quarter" idx="5"/>
          </p:nvPr>
        </p:nvSpPr>
        <p:spPr>
          <a:xfrm>
            <a:off x="3815374" y="9371285"/>
            <a:ext cx="2918831" cy="493315"/>
          </a:xfrm>
          <a:prstGeom prst="rect">
            <a:avLst/>
          </a:prstGeom>
        </p:spPr>
        <p:txBody>
          <a:bodyPr vert="horz" lIns="94857" tIns="47428" rIns="94857" bIns="47428" rtlCol="0" anchor="b"/>
          <a:lstStyle>
            <a:lvl1pPr algn="r">
              <a:defRPr sz="1300"/>
            </a:lvl1pPr>
          </a:lstStyle>
          <a:p>
            <a:fld id="{76D61213-512F-4406-967A-B855B29EF8BC}" type="slidenum">
              <a:rPr lang="en-GB" smtClean="0"/>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37DD8A-D719-4641-B6D7-07C0C561E1AC}" type="datetime1">
              <a:rPr lang="en-GB" smtClean="0"/>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E5EF02-A946-4417-8B1D-21F276B32351}" type="datetime1">
              <a:rPr lang="en-GB" smtClean="0"/>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20FDE7-D941-4F1F-803D-981582F82CD7}" type="datetime1">
              <a:rPr lang="en-GB" smtClean="0"/>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784EB3-0A57-43F7-8BAF-0C0F9F772E0C}" type="datetime1">
              <a:rPr lang="en-GB" smtClean="0"/>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393FF-DF65-47E6-AAC1-74A58BEAC2E8}" type="datetime1">
              <a:rPr lang="en-GB" smtClean="0"/>
              <a:t>02/10/2017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52DFC6-3492-4C55-9A6C-DC21E833C7B8}" type="datetime1">
              <a:rPr lang="en-GB" smtClean="0"/>
              <a:t>02/10/2017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54FDF6-2270-4B7E-8F00-8D53C5A79A89}" type="datetime1">
              <a:rPr lang="en-GB" smtClean="0"/>
              <a:t>02/10/2017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39F6AF-A2D1-4E64-A5A9-65D7B9062EE9}" type="datetime1">
              <a:rPr lang="en-GB" smtClean="0"/>
              <a:t>02/10/2017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91B69-9409-4203-9521-EFB8F6D28486}" type="datetime1">
              <a:rPr lang="en-GB" smtClean="0"/>
              <a:t>02/10/2017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2B0BE-9E95-4C84-B861-A0AB87B9DAE5}" type="datetime1">
              <a:rPr lang="en-GB" smtClean="0"/>
              <a:t>02/10/2017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9C989-36F1-400D-810D-A29A5CA9D470}" type="datetime1">
              <a:rPr lang="en-GB" smtClean="0"/>
              <a:t>02/10/2017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38452-AF3C-4949-AA7A-3F1B58A210B0}" type="datetime1">
              <a:rPr lang="en-GB" smtClean="0"/>
              <a:t>02/10/2017</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smtClean="0"/>
          </a:p>
          <a:p>
            <a:pPr lvl="0"/>
            <a:endParaRPr lang="en-GB" altLang="en-US" smtClean="0"/>
          </a:p>
          <a:p>
            <a:pPr lvl="0"/>
            <a:endParaRPr lang="en-GB" altLang="en-US" smtClean="0"/>
          </a:p>
          <a:p>
            <a:pPr lvl="0"/>
            <a:endParaRPr lang="en-GB" altLang="en-US" smtClean="0"/>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smtClean="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hyperlink" Target="https://www.sendirect.org.uk/providers/information-advice-and-support-services-network/my-services/stockton-on-tees-sendiass/" TargetMode="Externa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6.xml"/><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6.xml"/><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8" Type="http://schemas.openxmlformats.org/officeDocument/2006/relationships/slide" Target="slide14.xml"/><Relationship Id="rId3" Type="http://schemas.microsoft.com/office/2007/relationships/hdphoto" Target="../media/hdphoto1.wdp"/><Relationship Id="rId7" Type="http://schemas.openxmlformats.org/officeDocument/2006/relationships/slide" Target="slide1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6.xml"/><Relationship Id="rId4" Type="http://schemas.openxmlformats.org/officeDocument/2006/relationships/slide" Target="slide7.xml"/><Relationship Id="rId9" Type="http://schemas.openxmlformats.org/officeDocument/2006/relationships/slide" Target="slide16.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12.xml"/><Relationship Id="rId4" Type="http://schemas.openxmlformats.org/officeDocument/2006/relationships/slide" Target="slide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12.xml"/><Relationship Id="rId4" Type="http://schemas.openxmlformats.org/officeDocument/2006/relationships/slide" Target="slide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12.xml"/><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6.xml"/><Relationship Id="rId4" Type="http://schemas.openxmlformats.org/officeDocument/2006/relationships/slide" Target="slide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6.xml"/><Relationship Id="rId4" Type="http://schemas.openxmlformats.org/officeDocument/2006/relationships/slide" Target="slide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6.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1.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6.xml"/><Relationship Id="rId4" Type="http://schemas.openxmlformats.org/officeDocument/2006/relationships/slide" Target="slide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www.stockton.gov.uk/childrenandyoungpeople/childrenwithdisabilities/specialedneeds/parentpartner/"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6.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www.gov.uk/government/publications/send-code-of-practice-0-to-25"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slide" Target="slide6.xml"/><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4802" y="1388381"/>
            <a:ext cx="8318846" cy="4369482"/>
          </a:xfrm>
          <a:prstGeom prst="rect">
            <a:avLst/>
          </a:prstGeom>
          <a:solidFill>
            <a:schemeClr val="accent6">
              <a:lumMod val="20000"/>
              <a:lumOff val="80000"/>
            </a:schemeClr>
          </a:solidFill>
          <a:ln>
            <a:noFill/>
          </a:ln>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10/2/2017</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46447" y="616341"/>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b="1" dirty="0" smtClean="0">
                <a:solidFill>
                  <a:srgbClr val="800000"/>
                </a:solidFill>
                <a:effectLst>
                  <a:outerShdw blurRad="38100" dist="38100" dir="2700000" algn="tl">
                    <a:srgbClr val="000000">
                      <a:alpha val="43137"/>
                    </a:srgbClr>
                  </a:outerShdw>
                </a:effectLst>
                <a:latin typeface="Lucida Calligraphy" panose="03010101010101010101" pitchFamily="66" charset="0"/>
                <a:ea typeface="ＭＳ Ｐゴシック" pitchFamily="34" charset="-128"/>
                <a:cs typeface="Arial" pitchFamily="34" charset="0"/>
              </a:rPr>
              <a:t>Myton Park Primary School</a:t>
            </a:r>
            <a:endParaRPr lang="en-US" altLang="en-US" sz="3600" b="1" dirty="0">
              <a:solidFill>
                <a:srgbClr val="800000"/>
              </a:solidFill>
              <a:effectLst>
                <a:outerShdw blurRad="38100" dist="38100" dir="2700000" algn="tl">
                  <a:srgbClr val="000000">
                    <a:alpha val="43137"/>
                  </a:srgbClr>
                </a:outerShdw>
              </a:effectLst>
              <a:latin typeface="Lucida Calligraphy" panose="03010101010101010101" pitchFamily="66" charset="0"/>
              <a:ea typeface="ＭＳ Ｐゴシック" pitchFamily="34" charset="-128"/>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858" y="1590243"/>
            <a:ext cx="851017" cy="813195"/>
          </a:xfrm>
          <a:prstGeom prst="rect">
            <a:avLst/>
          </a:prstGeom>
        </p:spPr>
      </p:pic>
      <p:sp>
        <p:nvSpPr>
          <p:cNvPr id="5" name="TextBox 4"/>
          <p:cNvSpPr txBox="1"/>
          <p:nvPr/>
        </p:nvSpPr>
        <p:spPr>
          <a:xfrm>
            <a:off x="1415931" y="1614809"/>
            <a:ext cx="6099294" cy="646331"/>
          </a:xfrm>
          <a:prstGeom prst="rect">
            <a:avLst/>
          </a:prstGeom>
          <a:solidFill>
            <a:schemeClr val="accent2">
              <a:lumMod val="40000"/>
              <a:lumOff val="60000"/>
            </a:schemeClr>
          </a:solidFill>
        </p:spPr>
        <p:txBody>
          <a:bodyPr wrap="square" rtlCol="0">
            <a:spAutoFit/>
          </a:bodyPr>
          <a:lstStyle/>
          <a:p>
            <a:pPr algn="ctr"/>
            <a:r>
              <a:rPr lang="en-GB" dirty="0" smtClean="0">
                <a:solidFill>
                  <a:srgbClr val="C00000"/>
                </a:solidFill>
                <a:latin typeface="Lucida Calligraphy" panose="03010101010101010101" pitchFamily="66" charset="0"/>
              </a:rPr>
              <a:t>SEND Information Report</a:t>
            </a:r>
          </a:p>
          <a:p>
            <a:pPr algn="ctr"/>
            <a:r>
              <a:rPr lang="en-GB" dirty="0" smtClean="0">
                <a:solidFill>
                  <a:srgbClr val="C00000"/>
                </a:solidFill>
                <a:latin typeface="Lucida Calligraphy" panose="03010101010101010101" pitchFamily="66" charset="0"/>
              </a:rPr>
              <a:t>Due to be reviewed January 2018</a:t>
            </a:r>
            <a:endParaRPr lang="en-GB" dirty="0">
              <a:solidFill>
                <a:srgbClr val="C00000"/>
              </a:solidFill>
              <a:latin typeface="Lucida Calligraphy" panose="03010101010101010101" pitchFamily="66" charset="0"/>
            </a:endParaRPr>
          </a:p>
        </p:txBody>
      </p:sp>
      <p:pic>
        <p:nvPicPr>
          <p:cNvPr id="6" name="Picture 5"/>
          <p:cNvPicPr>
            <a:picLocks noChangeAspect="1"/>
          </p:cNvPicPr>
          <p:nvPr/>
        </p:nvPicPr>
        <p:blipFill>
          <a:blip r:embed="rId3"/>
          <a:stretch>
            <a:fillRect/>
          </a:stretch>
        </p:blipFill>
        <p:spPr>
          <a:xfrm>
            <a:off x="760163" y="2765171"/>
            <a:ext cx="7700789" cy="2856167"/>
          </a:xfrm>
          <a:prstGeom prst="rect">
            <a:avLst/>
          </a:prstGeom>
        </p:spPr>
      </p:pic>
      <p:sp>
        <p:nvSpPr>
          <p:cNvPr id="7" name="TextBox 6"/>
          <p:cNvSpPr txBox="1"/>
          <p:nvPr/>
        </p:nvSpPr>
        <p:spPr>
          <a:xfrm>
            <a:off x="1019058" y="3017028"/>
            <a:ext cx="7182998" cy="2862322"/>
          </a:xfrm>
          <a:prstGeom prst="rect">
            <a:avLst/>
          </a:prstGeom>
          <a:noFill/>
        </p:spPr>
        <p:txBody>
          <a:bodyPr wrap="square" rtlCol="0">
            <a:spAutoFit/>
          </a:bodyPr>
          <a:lstStyle/>
          <a:p>
            <a:r>
              <a:rPr lang="en-GB" dirty="0" smtClean="0">
                <a:latin typeface="Lucida Calligraphy" panose="03010101010101010101" pitchFamily="66" charset="0"/>
              </a:rPr>
              <a:t>To access support from Stockton Local Authority, please click on the link below to visit their SENDIASS page.</a:t>
            </a:r>
          </a:p>
          <a:p>
            <a:r>
              <a:rPr lang="en-GB" dirty="0" smtClean="0">
                <a:latin typeface="Lucida Calligraphy" panose="03010101010101010101" pitchFamily="66" charset="0"/>
              </a:rPr>
              <a:t>SENDIASS means: Special Educational Needs and </a:t>
            </a:r>
            <a:r>
              <a:rPr lang="en-GB" dirty="0" smtClean="0">
                <a:solidFill>
                  <a:schemeClr val="tx1">
                    <a:lumMod val="85000"/>
                    <a:lumOff val="15000"/>
                  </a:schemeClr>
                </a:solidFill>
                <a:latin typeface="Lucida Calligraphy" panose="03010101010101010101" pitchFamily="66" charset="0"/>
              </a:rPr>
              <a:t>Disability Information, Advice &amp;  Support Service. </a:t>
            </a:r>
          </a:p>
          <a:p>
            <a:r>
              <a:rPr lang="en-GB" dirty="0">
                <a:solidFill>
                  <a:schemeClr val="tx1">
                    <a:lumMod val="85000"/>
                    <a:lumOff val="15000"/>
                  </a:schemeClr>
                </a:solidFill>
                <a:latin typeface="Lucida Calligraphy" panose="03010101010101010101" pitchFamily="66" charset="0"/>
                <a:hlinkClick r:id="rId4"/>
              </a:rPr>
              <a:t>https://www.sendirect.org.uk/providers/information-advice-and-support-services-network/my-services/stockton-on-tees-sendiass</a:t>
            </a:r>
            <a:r>
              <a:rPr lang="en-GB" dirty="0" smtClean="0">
                <a:solidFill>
                  <a:schemeClr val="tx1">
                    <a:lumMod val="85000"/>
                    <a:lumOff val="15000"/>
                  </a:schemeClr>
                </a:solidFill>
                <a:latin typeface="Lucida Calligraphy" panose="03010101010101010101" pitchFamily="66" charset="0"/>
                <a:hlinkClick r:id="rId4"/>
              </a:rPr>
              <a:t>/</a:t>
            </a:r>
            <a:endParaRPr lang="en-GB" dirty="0" smtClean="0">
              <a:solidFill>
                <a:schemeClr val="tx1">
                  <a:lumMod val="85000"/>
                  <a:lumOff val="15000"/>
                </a:schemeClr>
              </a:solidFill>
              <a:latin typeface="Lucida Calligraphy" panose="03010101010101010101" pitchFamily="66" charset="0"/>
            </a:endParaRPr>
          </a:p>
          <a:p>
            <a:endParaRPr lang="en-GB" dirty="0" smtClean="0">
              <a:latin typeface="Lucida Calligraphy" panose="03010101010101010101" pitchFamily="66" charset="0"/>
            </a:endParaRPr>
          </a:p>
          <a:p>
            <a:endParaRPr lang="en-GB" dirty="0">
              <a:latin typeface="Lucida Calligraphy" panose="03010101010101010101" pitchFamily="66" charset="0"/>
            </a:endParaRPr>
          </a:p>
          <a:p>
            <a:endParaRPr lang="en-GB" dirty="0">
              <a:latin typeface="Lucida Calligraphy" panose="03010101010101010101" pitchFamily="66"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3928" y="1531376"/>
            <a:ext cx="851017" cy="813195"/>
          </a:xfrm>
          <a:prstGeom prst="rect">
            <a:avLst/>
          </a:prstGeom>
        </p:spPr>
      </p:pic>
    </p:spTree>
    <p:extLst>
      <p:ext uri="{BB962C8B-B14F-4D97-AF65-F5344CB8AC3E}">
        <p14:creationId xmlns:p14="http://schemas.microsoft.com/office/powerpoint/2010/main" val="3949851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chemeClr val="accent2">
                    <a:lumMod val="50000"/>
                  </a:schemeClr>
                </a:solidFill>
              </a:rPr>
              <a:t>How will we support your child when they are leaving this school? OR moving to another Year?</a:t>
            </a:r>
          </a:p>
          <a:p>
            <a:pPr marL="285750" indent="-285750">
              <a:buBlip>
                <a:blip r:embed="rId6"/>
              </a:buBlip>
            </a:pPr>
            <a:r>
              <a:rPr lang="en-GB" dirty="0"/>
              <a:t>We appreciate that ‘moving on’ can be difficult for a child with SEN and cause worry for parents and carers so we take steps to ensure that any transition is a smooth as possible. </a:t>
            </a:r>
          </a:p>
          <a:p>
            <a:pPr lvl="0"/>
            <a:r>
              <a:rPr lang="en-GB" dirty="0"/>
              <a:t>If your child is moving child to another school: </a:t>
            </a:r>
          </a:p>
          <a:p>
            <a:pPr marL="285750" lvl="0" indent="-285750">
              <a:buBlip>
                <a:blip r:embed="rId6"/>
              </a:buBlip>
            </a:pPr>
            <a:r>
              <a:rPr lang="en-GB" sz="1600" dirty="0"/>
              <a:t>We will contact the school SENCO and ensure he/she knows about any special arrangements or support that need to be made for your child and has as much information as possible around their difficulties</a:t>
            </a:r>
          </a:p>
          <a:p>
            <a:pPr marL="285750" lvl="0" indent="-285750">
              <a:buBlip>
                <a:blip r:embed="rId6"/>
              </a:buBlip>
            </a:pPr>
            <a:r>
              <a:rPr lang="en-GB" sz="1600" dirty="0"/>
              <a:t>We will make sure that all records about your child are passed on as soon as possible. </a:t>
            </a:r>
          </a:p>
          <a:p>
            <a:pPr marL="285750" lvl="0" indent="-285750">
              <a:buBlip>
                <a:blip r:embed="rId6"/>
              </a:buBlip>
            </a:pPr>
            <a:r>
              <a:rPr lang="en-GB" sz="1600" dirty="0"/>
              <a:t>Where appropriate and practically possible we will arrange a joint school family meeting to discuss your child’s needs with their new school. Where this is not possible we would have a telephone conversations with the relevant staff and forward relevant records. </a:t>
            </a:r>
          </a:p>
          <a:p>
            <a:r>
              <a:rPr lang="en-GB" sz="1600" dirty="0"/>
              <a:t> </a:t>
            </a:r>
            <a:r>
              <a:rPr lang="en-GB" sz="1600" dirty="0" smtClean="0"/>
              <a:t>When </a:t>
            </a:r>
            <a:r>
              <a:rPr lang="en-GB" sz="1600" dirty="0"/>
              <a:t>moving years in school: </a:t>
            </a:r>
          </a:p>
          <a:p>
            <a:pPr lvl="0"/>
            <a:r>
              <a:rPr lang="en-GB" sz="1600" dirty="0"/>
              <a:t>Information about your child will be shared with their new teachers as part of our  transition meetings</a:t>
            </a:r>
          </a:p>
          <a:p>
            <a:pPr lvl="0"/>
            <a:r>
              <a:rPr lang="en-GB" sz="1600" dirty="0"/>
              <a:t>If your child would be helped by a personalised plan for moving to another year, </a:t>
            </a:r>
            <a:r>
              <a:rPr lang="en-GB" sz="1600" dirty="0" smtClean="0"/>
              <a:t>then this will be planned for.</a:t>
            </a:r>
            <a:endParaRPr lang="en-GB" sz="1600" dirty="0"/>
          </a:p>
          <a:p>
            <a:pPr lvl="0"/>
            <a:r>
              <a:rPr lang="en-GB" sz="1600" dirty="0"/>
              <a:t>Each child in school gets the opportunity to spend time with their new teacher during a transition </a:t>
            </a:r>
            <a:r>
              <a:rPr lang="en-GB" sz="1600" dirty="0" smtClean="0"/>
              <a:t>period. </a:t>
            </a:r>
            <a:endParaRPr lang="en-GB" sz="1600" dirty="0"/>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page above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10</a:t>
            </a:fld>
            <a:endParaRPr lang="en-GB"/>
          </a:p>
        </p:txBody>
      </p:sp>
    </p:spTree>
    <p:extLst>
      <p:ext uri="{BB962C8B-B14F-4D97-AF65-F5344CB8AC3E}">
        <p14:creationId xmlns:p14="http://schemas.microsoft.com/office/powerpoint/2010/main" val="425361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solidFill>
                  <a:schemeClr val="accent2">
                    <a:lumMod val="50000"/>
                  </a:schemeClr>
                </a:solidFill>
              </a:rPr>
              <a:t>How </a:t>
            </a:r>
            <a:r>
              <a:rPr lang="en-GB" dirty="0" smtClean="0">
                <a:solidFill>
                  <a:schemeClr val="accent2">
                    <a:lumMod val="50000"/>
                  </a:schemeClr>
                </a:solidFill>
              </a:rPr>
              <a:t>does the Governing Body work with external bodies such as Health, Social Care and Voluntary Organisations?</a:t>
            </a:r>
          </a:p>
          <a:p>
            <a:pPr marL="285750" indent="-285750">
              <a:buBlip>
                <a:blip r:embed="rId6"/>
              </a:buBlip>
            </a:pPr>
            <a:r>
              <a:rPr lang="en-GB" sz="1600" dirty="0" smtClean="0"/>
              <a:t>Staff at Myton Park work with many external agencies.</a:t>
            </a:r>
          </a:p>
          <a:p>
            <a:pPr marL="285750" indent="-285750">
              <a:buBlip>
                <a:blip r:embed="rId6"/>
              </a:buBlip>
            </a:pPr>
            <a:r>
              <a:rPr lang="en-GB" sz="1600" dirty="0" smtClean="0"/>
              <a:t>We apply for “top up "funding to secure additional support for </a:t>
            </a:r>
            <a:r>
              <a:rPr lang="en-GB" sz="1600" dirty="0"/>
              <a:t>o</a:t>
            </a:r>
            <a:r>
              <a:rPr lang="en-GB" sz="1600" dirty="0" smtClean="0"/>
              <a:t>ur most vulnerable pupils.</a:t>
            </a:r>
          </a:p>
          <a:p>
            <a:pPr marL="285750" indent="-285750">
              <a:buBlip>
                <a:blip r:embed="rId6"/>
              </a:buBlip>
            </a:pPr>
            <a:r>
              <a:rPr lang="en-GB" sz="1600" dirty="0" smtClean="0"/>
              <a:t>We broker additional support from Educational Psychology services where appropriate to gain a greater insight into the needs of children.</a:t>
            </a:r>
          </a:p>
          <a:p>
            <a:pPr marL="285750" indent="-285750">
              <a:buBlip>
                <a:blip r:embed="rId6"/>
              </a:buBlip>
            </a:pPr>
            <a:r>
              <a:rPr lang="en-GB" sz="1600" dirty="0" smtClean="0"/>
              <a:t> We work in partnership with parents to secure support from  Alliance Counselling to help with emotional need when necessary. </a:t>
            </a:r>
          </a:p>
          <a:p>
            <a:pPr marL="285750" indent="-285750">
              <a:buBlip>
                <a:blip r:embed="rId6"/>
              </a:buBlip>
            </a:pPr>
            <a:r>
              <a:rPr lang="en-GB" sz="1600" dirty="0" smtClean="0"/>
              <a:t>We have a strong partnership with Speech and Language </a:t>
            </a:r>
            <a:r>
              <a:rPr lang="en-GB" sz="1600" dirty="0"/>
              <a:t>s</a:t>
            </a:r>
            <a:r>
              <a:rPr lang="en-GB" sz="1600" dirty="0" smtClean="0"/>
              <a:t>ervices to.</a:t>
            </a:r>
          </a:p>
          <a:p>
            <a:pPr marL="285750" indent="-285750">
              <a:buBlip>
                <a:blip r:embed="rId6"/>
              </a:buBlip>
            </a:pPr>
            <a:r>
              <a:rPr lang="en-GB" sz="1600" dirty="0" smtClean="0"/>
              <a:t>In our Early years setting we work with 4children (Sure Start), Health visitors and the portage service to support families.</a:t>
            </a:r>
          </a:p>
          <a:p>
            <a:pPr marL="285750" indent="-285750">
              <a:buBlip>
                <a:blip r:embed="rId6"/>
              </a:buBlip>
            </a:pPr>
            <a:r>
              <a:rPr lang="en-GB" sz="1600" dirty="0" smtClean="0"/>
              <a:t>Where we need to secure additional services we invite members of the LA and early support services to support our work on CAFs (Common referral forms) to ensure global needs of the family are met where applicable.</a:t>
            </a:r>
          </a:p>
          <a:p>
            <a:pPr marL="285750" indent="-285750">
              <a:buBlip>
                <a:blip r:embed="rId6"/>
              </a:buBlip>
            </a:pPr>
            <a:r>
              <a:rPr lang="en-GB" sz="1600" dirty="0" smtClean="0"/>
              <a:t>We correspond with may health agencies – CAMHS, GP services, Occupational Therapy and ophthalmologists when appropriate to offer relevant information.  </a:t>
            </a:r>
          </a:p>
          <a:p>
            <a:pPr marL="285750" indent="-285750">
              <a:buBlip>
                <a:blip r:embed="rId6"/>
              </a:buBlip>
            </a:pPr>
            <a:r>
              <a:rPr lang="en-GB" sz="1600" dirty="0" smtClean="0"/>
              <a:t>This is not an exhaustive list and we are always working with outside agencies from education, health, social care and the voluntary sectors to support families. </a:t>
            </a:r>
          </a:p>
          <a:p>
            <a:pPr marL="285750" indent="-285750">
              <a:buBlip>
                <a:blip r:embed="rId6"/>
              </a:buBlip>
            </a:pPr>
            <a:endParaRPr lang="en-GB" sz="1600" dirty="0"/>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page above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11</a:t>
            </a:fld>
            <a:endParaRPr lang="en-GB"/>
          </a:p>
        </p:txBody>
      </p:sp>
    </p:spTree>
    <p:extLst>
      <p:ext uri="{BB962C8B-B14F-4D97-AF65-F5344CB8AC3E}">
        <p14:creationId xmlns:p14="http://schemas.microsoft.com/office/powerpoint/2010/main" val="263365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smtClean="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342901" y="2857500"/>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smtClean="0">
                <a:latin typeface="Arial" pitchFamily="34" charset="0"/>
                <a:cs typeface="Arial" pitchFamily="34" charset="0"/>
              </a:rPr>
              <a:t>This section is about the additional support our school offers children/young people with SEND.</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en-US" b="1" dirty="0" smtClean="0">
                <a:latin typeface="Arial" pitchFamily="34" charset="0"/>
                <a:cs typeface="Arial" pitchFamily="34" charset="0"/>
              </a:rPr>
              <a:t>Quality Teaching is an integral part of our provision. Work is well differentiated with individual targets and a child’s next steps in leaning being paramount in our work to ensure all children reach their potential.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effectLst/>
                <a:latin typeface="Arial" pitchFamily="34" charset="0"/>
                <a:cs typeface="Arial" pitchFamily="34" charset="0"/>
              </a:rPr>
              <a:t>We have high</a:t>
            </a:r>
            <a:r>
              <a:rPr kumimoji="0" lang="en-US" altLang="en-US" sz="1800" b="1" i="0" u="none" strike="noStrike" cap="none" normalizeH="0" dirty="0" smtClean="0">
                <a:ln>
                  <a:noFill/>
                </a:ln>
                <a:effectLst/>
                <a:latin typeface="Arial" pitchFamily="34" charset="0"/>
                <a:cs typeface="Arial" pitchFamily="34" charset="0"/>
              </a:rPr>
              <a:t> aspirations, a range of teaching and learning styles, differentiated teaching materials, access to ICT equipment and resources, additional adult support, small group work, flexible curriculum, rewards, mentoring and counselling as part pf our core </a:t>
            </a:r>
            <a:r>
              <a:rPr lang="en-US" altLang="en-US" b="1" dirty="0">
                <a:latin typeface="Arial" pitchFamily="34" charset="0"/>
                <a:cs typeface="Arial" pitchFamily="34" charset="0"/>
              </a:rPr>
              <a:t>o</a:t>
            </a:r>
            <a:r>
              <a:rPr kumimoji="0" lang="en-US" altLang="en-US" sz="1800" b="1" i="0" u="none" strike="noStrike" cap="none" normalizeH="0" dirty="0" smtClean="0">
                <a:ln>
                  <a:noFill/>
                </a:ln>
                <a:effectLst/>
                <a:latin typeface="Arial" pitchFamily="34" charset="0"/>
                <a:cs typeface="Arial" pitchFamily="34" charset="0"/>
              </a:rPr>
              <a:t>ffer to all children.</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b="1" baseline="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12</a:t>
            </a:fld>
            <a:endParaRPr lang="en-GB"/>
          </a:p>
        </p:txBody>
      </p:sp>
    </p:spTree>
    <p:extLst>
      <p:ext uri="{BB962C8B-B14F-4D97-AF65-F5344CB8AC3E}">
        <p14:creationId xmlns:p14="http://schemas.microsoft.com/office/powerpoint/2010/main" val="3710909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Communication and Interaction</a:t>
            </a:r>
            <a:endParaRPr lang="en-GB" sz="1400" b="1" dirty="0"/>
          </a:p>
        </p:txBody>
      </p:sp>
      <p:sp>
        <p:nvSpPr>
          <p:cNvPr id="20" name="Text Box 2"/>
          <p:cNvSpPr txBox="1">
            <a:spLocks noChangeArrowheads="1"/>
          </p:cNvSpPr>
          <p:nvPr/>
        </p:nvSpPr>
        <p:spPr bwMode="auto">
          <a:xfrm>
            <a:off x="257178" y="1101070"/>
            <a:ext cx="6395870" cy="526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dirty="0" smtClean="0"/>
              <a:t>Access to small group and/or individualised interventions to develop skills in communication, interaction, emotional awareness, self care, flexible thinking</a:t>
            </a:r>
          </a:p>
          <a:p>
            <a:pPr marL="285750" lvl="0" indent="-285750" algn="just">
              <a:buBlip>
                <a:blip r:embed="rId6"/>
              </a:buBlip>
            </a:pPr>
            <a:r>
              <a:rPr lang="en-GB" dirty="0" smtClean="0"/>
              <a:t>Visual Timetables that outline the day ahead</a:t>
            </a:r>
          </a:p>
          <a:p>
            <a:pPr marL="285750" lvl="0" indent="-285750" algn="just">
              <a:buBlip>
                <a:blip r:embed="rId6"/>
              </a:buBlip>
            </a:pPr>
            <a:endParaRPr lang="en-GB" dirty="0">
              <a:solidFill>
                <a:srgbClr val="00B050"/>
              </a:solidFill>
            </a:endParaRPr>
          </a:p>
          <a:p>
            <a:pPr marL="285750" marR="0" lvl="0" indent="-285750" algn="l" defTabSz="914400" rtl="0" eaLnBrk="1" fontAlgn="base" latinLnBrk="0" hangingPunct="1">
              <a:lnSpc>
                <a:spcPct val="100000"/>
              </a:lnSpc>
              <a:spcBef>
                <a:spcPct val="0"/>
              </a:spcBef>
              <a:spcAft>
                <a:spcPct val="0"/>
              </a:spcAft>
              <a:buClrTx/>
              <a:buSzTx/>
              <a:buBlip>
                <a:blip r:embed="rId6"/>
              </a:buBlip>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An ethos that encourages support and accountability</a:t>
            </a:r>
          </a:p>
        </p:txBody>
      </p:sp>
      <p:sp>
        <p:nvSpPr>
          <p:cNvPr id="23" name="Text Box 2"/>
          <p:cNvSpPr txBox="1">
            <a:spLocks noChangeArrowheads="1"/>
          </p:cNvSpPr>
          <p:nvPr/>
        </p:nvSpPr>
        <p:spPr bwMode="auto">
          <a:xfrm>
            <a:off x="259733" y="2984242"/>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dirty="0" smtClean="0"/>
              <a:t>Modifications to lunch and/or break times( Buddy system, games taught, allocation and organisation of adults) </a:t>
            </a:r>
          </a:p>
          <a:p>
            <a:pPr marL="285750" lvl="0" indent="-285750" algn="just">
              <a:buBlip>
                <a:blip r:embed="rId6"/>
              </a:buBlip>
            </a:pPr>
            <a:r>
              <a:rPr lang="en-GB" dirty="0" smtClean="0"/>
              <a:t>Enhanced access to additional aids</a:t>
            </a:r>
          </a:p>
          <a:p>
            <a:pPr marL="285750" lvl="0" indent="-285750" algn="just">
              <a:buBlip>
                <a:blip r:embed="rId6"/>
              </a:buBlip>
            </a:pPr>
            <a:r>
              <a:rPr lang="en-GB" dirty="0" smtClean="0"/>
              <a:t>Access technology (ICT programmes as listed previously)</a:t>
            </a:r>
          </a:p>
          <a:p>
            <a:pPr marL="285750" lvl="0" indent="-285750" algn="just">
              <a:buBlip>
                <a:blip r:embed="rId6"/>
              </a:buBlip>
            </a:pPr>
            <a:r>
              <a:rPr lang="en-GB" dirty="0" smtClean="0"/>
              <a:t>Explicit teaching of generalising skills from one context to another</a:t>
            </a:r>
          </a:p>
          <a:p>
            <a:pPr marL="285750" lvl="0" indent="-285750" algn="just">
              <a:buBlip>
                <a:blip r:embed="rId6"/>
              </a:buBlip>
            </a:pPr>
            <a:r>
              <a:rPr lang="en-GB" dirty="0" smtClean="0"/>
              <a:t>Careful planning of transitions</a:t>
            </a:r>
          </a:p>
          <a:p>
            <a:pPr marL="285750" lvl="0" indent="-285750" algn="just">
              <a:buBlip>
                <a:blip r:embed="rId6"/>
              </a:buBlip>
            </a:pPr>
            <a:r>
              <a:rPr lang="en-GB" dirty="0" smtClean="0"/>
              <a:t>Mentoring and/or buddy systems</a:t>
            </a:r>
          </a:p>
          <a:p>
            <a:pPr marL="285750" lvl="0" indent="-285750" algn="just">
              <a:buBlip>
                <a:blip r:embed="rId6"/>
              </a:buBlip>
            </a:pPr>
            <a:r>
              <a:rPr lang="en-GB" dirty="0" smtClean="0"/>
              <a:t>Social stories developed alongside a TA (Time to Talk, Social Stories and a Self esteem programme) </a:t>
            </a:r>
          </a:p>
          <a:p>
            <a:pPr lvl="0" algn="just"/>
            <a:endParaRPr lang="en-GB" dirty="0"/>
          </a:p>
          <a:p>
            <a:pPr lvl="0" algn="just"/>
            <a:endParaRPr lang="en-GB" dirty="0" smtClean="0"/>
          </a:p>
          <a:p>
            <a:pPr marL="285750" lvl="0" indent="-285750" algn="just">
              <a:buFont typeface="Arial" panose="020B0604020202020204" pitchFamily="34" charset="0"/>
              <a:buChar char="•"/>
            </a:pPr>
            <a:endParaRPr lang="en-GB" dirty="0" smtClean="0"/>
          </a:p>
          <a:p>
            <a:pPr marL="285750" lvl="0" indent="-285750" algn="just">
              <a:buFont typeface="Arial" panose="020B0604020202020204" pitchFamily="34" charset="0"/>
              <a:buChar char="•"/>
            </a:pPr>
            <a:endParaRPr lang="en-GB"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13</a:t>
            </a:fld>
            <a:endParaRPr lang="en-GB"/>
          </a:p>
        </p:txBody>
      </p:sp>
    </p:spTree>
    <p:extLst>
      <p:ext uri="{BB962C8B-B14F-4D97-AF65-F5344CB8AC3E}">
        <p14:creationId xmlns:p14="http://schemas.microsoft.com/office/powerpoint/2010/main" val="3428590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rPr>
                <a:t>Cognition and Learning</a:t>
              </a:r>
              <a:endParaRPr lang="en-GB" sz="1400" b="1" dirty="0">
                <a:effectLst>
                  <a:outerShdw blurRad="50800" dist="38100" dir="2700000" algn="tl" rotWithShape="0">
                    <a:prstClr val="black">
                      <a:alpha val="40000"/>
                    </a:prstClr>
                  </a:outerShdw>
                </a:effectLst>
              </a:endParaRPr>
            </a:p>
          </p:txBody>
        </p:sp>
      </p:grpSp>
      <p:sp>
        <p:nvSpPr>
          <p:cNvPr id="20" name="Text Box 2"/>
          <p:cNvSpPr txBox="1">
            <a:spLocks noChangeArrowheads="1"/>
          </p:cNvSpPr>
          <p:nvPr/>
        </p:nvSpPr>
        <p:spPr bwMode="auto">
          <a:xfrm>
            <a:off x="257178" y="1524159"/>
            <a:ext cx="7194174" cy="4655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dirty="0" smtClean="0"/>
              <a:t>Regular, individually focused intervention</a:t>
            </a:r>
          </a:p>
          <a:p>
            <a:pPr marL="285750" lvl="0" indent="-285750" algn="just">
              <a:buBlip>
                <a:blip r:embed="rId6"/>
              </a:buBlip>
            </a:pPr>
            <a:r>
              <a:rPr lang="en-GB" dirty="0" smtClean="0"/>
              <a:t>Increased access to small group support </a:t>
            </a:r>
          </a:p>
          <a:p>
            <a:pPr marL="285750" lvl="0" indent="-285750" algn="just">
              <a:buBlip>
                <a:blip r:embed="rId6"/>
              </a:buBlip>
            </a:pPr>
            <a:r>
              <a:rPr lang="en-GB" dirty="0" smtClean="0"/>
              <a:t>Practical aids for learning e.g. table squares, </a:t>
            </a:r>
          </a:p>
          <a:p>
            <a:pPr marL="285750" lvl="0" indent="-285750" algn="just">
              <a:buBlip>
                <a:blip r:embed="rId6"/>
              </a:buBlip>
            </a:pPr>
            <a:r>
              <a:rPr lang="en-GB" dirty="0"/>
              <a:t>	</a:t>
            </a:r>
            <a:r>
              <a:rPr lang="en-GB" dirty="0" smtClean="0"/>
              <a:t>time/number lines, pictures, photos, accessible </a:t>
            </a:r>
          </a:p>
          <a:p>
            <a:pPr marL="285750" lvl="0" indent="-285750" algn="just">
              <a:buBlip>
                <a:blip r:embed="rId6"/>
              </a:buBlip>
            </a:pPr>
            <a:r>
              <a:rPr lang="en-GB" dirty="0"/>
              <a:t>	</a:t>
            </a:r>
            <a:r>
              <a:rPr lang="en-GB" dirty="0" smtClean="0"/>
              <a:t>reading material suited to age</a:t>
            </a:r>
          </a:p>
          <a:p>
            <a:pPr marL="285750" lvl="0" indent="-285750" algn="just">
              <a:buBlip>
                <a:blip r:embed="rId6"/>
              </a:buBlip>
            </a:pPr>
            <a:r>
              <a:rPr lang="en-GB" dirty="0" smtClean="0"/>
              <a:t>Phonic development programmes (PAT, </a:t>
            </a:r>
            <a:r>
              <a:rPr lang="en-GB" dirty="0" err="1" smtClean="0"/>
              <a:t>Wordshark</a:t>
            </a:r>
            <a:r>
              <a:rPr lang="en-GB" dirty="0" smtClean="0"/>
              <a:t>, Lexia, Word Wasp, Read, Write </a:t>
            </a:r>
            <a:r>
              <a:rPr lang="en-GB" smtClean="0"/>
              <a:t>Inc) </a:t>
            </a:r>
            <a:endParaRPr lang="en-GB" dirty="0" smtClean="0"/>
          </a:p>
          <a:p>
            <a:pPr marL="285750" lvl="0" indent="-285750" algn="just">
              <a:buBlip>
                <a:blip r:embed="rId6"/>
              </a:buBlip>
            </a:pPr>
            <a:r>
              <a:rPr lang="en-GB" dirty="0"/>
              <a:t>Increased access to ICT</a:t>
            </a:r>
          </a:p>
          <a:p>
            <a:pPr marL="285750" lvl="0" indent="-285750" algn="just">
              <a:buBlip>
                <a:blip r:embed="rId6"/>
              </a:buBlip>
            </a:pPr>
            <a:r>
              <a:rPr lang="en-GB" dirty="0"/>
              <a:t>Flexible groupings</a:t>
            </a:r>
          </a:p>
          <a:p>
            <a:pPr marL="285750" lvl="0" indent="-285750" algn="just">
              <a:buBlip>
                <a:blip r:embed="rId6"/>
              </a:buBlip>
            </a:pPr>
            <a:r>
              <a:rPr lang="en-GB" dirty="0"/>
              <a:t>Enhanced access to technical aids e.g. spell checker, ICT software and/or hardware</a:t>
            </a:r>
          </a:p>
          <a:p>
            <a:pPr marL="285750" lvl="0" indent="-285750" algn="just">
              <a:buBlip>
                <a:blip r:embed="rId6"/>
              </a:buBlip>
            </a:pPr>
            <a:r>
              <a:rPr lang="en-GB" dirty="0"/>
              <a:t>Adaptations to assessments to enable access e.g. readers, scribe, ICT</a:t>
            </a:r>
          </a:p>
          <a:p>
            <a:pPr marL="285750" lvl="0" indent="-285750" algn="just">
              <a:buBlip>
                <a:blip r:embed="rId6"/>
              </a:buBlip>
            </a:pPr>
            <a:r>
              <a:rPr lang="en-GB" dirty="0"/>
              <a:t>Curriculum will be adapted to meet the learning needs of the child/young person</a:t>
            </a:r>
          </a:p>
          <a:p>
            <a:pPr marL="285750" lvl="0" indent="-285750" algn="just">
              <a:buBlip>
                <a:blip r:embed="rId6"/>
              </a:buBlip>
            </a:pPr>
            <a:r>
              <a:rPr lang="en-GB" dirty="0" smtClean="0"/>
              <a:t>Delivery – Teaching styles and learning styles are adapted</a:t>
            </a:r>
            <a:endParaRPr lang="en-GB" dirty="0"/>
          </a:p>
          <a:p>
            <a:pPr marL="285750" lvl="0" indent="-285750" algn="just">
              <a:buBlip>
                <a:blip r:embed="rId6"/>
              </a:buBlip>
            </a:pPr>
            <a:r>
              <a:rPr lang="en-GB" dirty="0"/>
              <a:t>Frequent repetition and reinforcement.</a:t>
            </a:r>
          </a:p>
          <a:p>
            <a:pPr marL="285750" lvl="0" indent="-285750" algn="just">
              <a:buBlip>
                <a:blip r:embed="rId6"/>
              </a:buBlip>
            </a:pPr>
            <a:endParaRPr lang="en-GB" dirty="0">
              <a:solidFill>
                <a:srgbClr val="00B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14</a:t>
            </a:fld>
            <a:endParaRPr lang="en-GB"/>
          </a:p>
        </p:txBody>
      </p:sp>
    </p:spTree>
    <p:extLst>
      <p:ext uri="{BB962C8B-B14F-4D97-AF65-F5344CB8AC3E}">
        <p14:creationId xmlns:p14="http://schemas.microsoft.com/office/powerpoint/2010/main" val="3998401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5" name="Rounded Rectangle 14"/>
          <p:cNvSpPr/>
          <p:nvPr/>
        </p:nvSpPr>
        <p:spPr>
          <a:xfrm>
            <a:off x="355383" y="384213"/>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73012" y="342334"/>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rPr>
              <a:t>Social, Emotional and Mental </a:t>
            </a:r>
          </a:p>
          <a:p>
            <a:pPr algn="ctr"/>
            <a:r>
              <a:rPr lang="en-GB" sz="1000" b="1" dirty="0" smtClean="0">
                <a:effectLst>
                  <a:outerShdw blurRad="50800" dist="38100" dir="2700000" algn="tl" rotWithShape="0">
                    <a:prstClr val="black">
                      <a:alpha val="40000"/>
                    </a:prstClr>
                  </a:outerShdw>
                </a:effectLst>
              </a:rPr>
              <a:t>Health Difficulties</a:t>
            </a:r>
            <a:endParaRPr lang="en-GB" sz="1000" b="1" dirty="0">
              <a:effectLst>
                <a:outerShdw blurRad="50800" dist="38100" dir="2700000" algn="tl" rotWithShape="0">
                  <a:prstClr val="black">
                    <a:alpha val="40000"/>
                  </a:prstClr>
                </a:outerShdw>
              </a:effectLst>
            </a:endParaRPr>
          </a:p>
        </p:txBody>
      </p:sp>
      <p:sp>
        <p:nvSpPr>
          <p:cNvPr id="20" name="Text Box 2"/>
          <p:cNvSpPr txBox="1">
            <a:spLocks noChangeArrowheads="1"/>
          </p:cNvSpPr>
          <p:nvPr/>
        </p:nvSpPr>
        <p:spPr bwMode="auto">
          <a:xfrm>
            <a:off x="191332" y="965270"/>
            <a:ext cx="5974337" cy="64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sz="1600" dirty="0" smtClean="0"/>
              <a:t>Access to time out/individual work area – This might be classroom based or some areas of the Atrium if appropriate for some activities) </a:t>
            </a:r>
          </a:p>
          <a:p>
            <a:pPr marL="285750" lvl="0" indent="-285750" algn="just">
              <a:buBlip>
                <a:blip r:embed="rId6"/>
              </a:buBlip>
            </a:pPr>
            <a:r>
              <a:rPr lang="en-GB" sz="1600" dirty="0" smtClean="0"/>
              <a:t>Mentoring</a:t>
            </a:r>
          </a:p>
          <a:p>
            <a:pPr marL="285750" indent="-285750" fontAlgn="base">
              <a:spcBef>
                <a:spcPct val="0"/>
              </a:spcBef>
              <a:spcAft>
                <a:spcPct val="0"/>
              </a:spcAft>
              <a:buBlip>
                <a:blip r:embed="rId6"/>
              </a:buBlip>
            </a:pPr>
            <a:r>
              <a:rPr lang="en-GB" sz="1600" dirty="0"/>
              <a:t>Individualised rewards </a:t>
            </a:r>
            <a:r>
              <a:rPr lang="en-GB" sz="1600" dirty="0" smtClean="0"/>
              <a:t>system – Acorn Awards, Sticker Charts as appropriate</a:t>
            </a:r>
          </a:p>
          <a:p>
            <a:pPr marL="285750" indent="-285750" algn="just">
              <a:buBlip>
                <a:blip r:embed="rId6"/>
              </a:buBlip>
            </a:pPr>
            <a:r>
              <a:rPr lang="en-GB" sz="1600" dirty="0"/>
              <a:t>Access to counselling services (Alliance can be delivered in school – this must be agreed with the parents/carers and a CAF form completed) </a:t>
            </a:r>
          </a:p>
          <a:p>
            <a:pPr marL="285750" lvl="0" indent="-285750" algn="just">
              <a:buBlip>
                <a:blip r:embed="rId6"/>
              </a:buBlip>
            </a:pPr>
            <a:r>
              <a:rPr lang="en-GB" sz="1600" dirty="0"/>
              <a:t>Increased access to additional adults in the classroom</a:t>
            </a:r>
          </a:p>
          <a:p>
            <a:pPr marL="285750" lvl="0" indent="-285750" algn="just">
              <a:buBlip>
                <a:blip r:embed="rId6"/>
              </a:buBlip>
            </a:pPr>
            <a:r>
              <a:rPr lang="en-GB" sz="1600" dirty="0"/>
              <a:t>Opportunities to develop Social Emotional Aspects of Learning – This is timetabled in all classrooms,  but we also have additional self esteem programme in school and social stories</a:t>
            </a:r>
            <a:r>
              <a:rPr lang="en-GB" sz="1600" dirty="0" smtClean="0"/>
              <a:t>.</a:t>
            </a:r>
          </a:p>
          <a:p>
            <a:pPr marL="285750" lvl="0" indent="-285750" algn="just">
              <a:buBlip>
                <a:blip r:embed="rId6"/>
              </a:buBlip>
            </a:pPr>
            <a:r>
              <a:rPr lang="en-GB" sz="1600" dirty="0" smtClean="0"/>
              <a:t>We offer planned and structured programmes to help with social and communication difficulties including COGS</a:t>
            </a:r>
          </a:p>
          <a:p>
            <a:pPr marL="285750" lvl="0" indent="-285750" algn="just">
              <a:buBlip>
                <a:blip r:embed="rId6"/>
              </a:buBlip>
            </a:pPr>
            <a:r>
              <a:rPr lang="en-GB" sz="1600" dirty="0" smtClean="0"/>
              <a:t>Well structured support systems in school that children can access at any time.</a:t>
            </a:r>
          </a:p>
          <a:p>
            <a:pPr marL="285750" lvl="0" indent="-285750" algn="just">
              <a:buBlip>
                <a:blip r:embed="rId6"/>
              </a:buBlip>
            </a:pPr>
            <a:r>
              <a:rPr lang="en-GB" sz="1600" dirty="0" smtClean="0"/>
              <a:t>Close working partnerships with parents to support children who may have additional need to ensure that they understand the support systems and opportunities available to them. </a:t>
            </a:r>
            <a:endParaRPr lang="en-GB" sz="1600" dirty="0"/>
          </a:p>
          <a:p>
            <a:pPr marL="285750" indent="-285750" fontAlgn="base">
              <a:spcBef>
                <a:spcPct val="0"/>
              </a:spcBef>
              <a:spcAft>
                <a:spcPct val="0"/>
              </a:spcAft>
              <a:buBlip>
                <a:blip r:embed="rId6"/>
              </a:buBlip>
            </a:pPr>
            <a:endParaRPr lang="en-GB" dirty="0"/>
          </a:p>
          <a:p>
            <a:pPr marL="285750" marR="0" lvl="0" indent="-285750" algn="l" defTabSz="914400" rtl="0" eaLnBrk="1" fontAlgn="base" latinLnBrk="0" hangingPunct="1">
              <a:lnSpc>
                <a:spcPct val="100000"/>
              </a:lnSpc>
              <a:spcBef>
                <a:spcPct val="0"/>
              </a:spcBef>
              <a:spcAft>
                <a:spcPct val="0"/>
              </a:spcAft>
              <a:buClrTx/>
              <a:buSzTx/>
              <a:buBlip>
                <a:blip r:embed="rId6"/>
              </a:buBlip>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15</a:t>
            </a:fld>
            <a:endParaRPr lang="en-GB"/>
          </a:p>
        </p:txBody>
      </p:sp>
    </p:spTree>
    <p:extLst>
      <p:ext uri="{BB962C8B-B14F-4D97-AF65-F5344CB8AC3E}">
        <p14:creationId xmlns:p14="http://schemas.microsoft.com/office/powerpoint/2010/main" val="1379484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smtClean="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rPr>
              <a:t>Sensory and/or Physical Needs</a:t>
            </a:r>
            <a:endParaRPr lang="en-GB" sz="1200" b="1" dirty="0">
              <a:effectLst>
                <a:outerShdw blurRad="50800" dist="38100" dir="2700000" algn="tl" rotWithShape="0">
                  <a:prstClr val="black">
                    <a:alpha val="40000"/>
                  </a:prstClr>
                </a:outerShdw>
              </a:effectLst>
            </a:endParaRPr>
          </a:p>
        </p:txBody>
      </p:sp>
      <p:sp>
        <p:nvSpPr>
          <p:cNvPr id="14" name="Text Box 2"/>
          <p:cNvSpPr txBox="1">
            <a:spLocks noChangeArrowheads="1"/>
          </p:cNvSpPr>
          <p:nvPr/>
        </p:nvSpPr>
        <p:spPr bwMode="auto">
          <a:xfrm>
            <a:off x="202584" y="2875294"/>
            <a:ext cx="8545631" cy="332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Physical aids to support access e.g. wheelchair, walking frame, hearing aids, large print materials</a:t>
            </a:r>
          </a:p>
          <a:p>
            <a:pPr marL="285750" lvl="0" indent="-285750" algn="just">
              <a:buFont typeface="Arial" panose="020B0604020202020204" pitchFamily="34" charset="0"/>
              <a:buChar char="•"/>
            </a:pPr>
            <a:r>
              <a:rPr lang="en-GB" dirty="0" smtClean="0"/>
              <a:t>Access to a specialist teacher/LSA for the hearing/visual impaired.</a:t>
            </a:r>
          </a:p>
          <a:p>
            <a:pPr marL="285750" lvl="0" indent="-285750" algn="just">
              <a:buFont typeface="Arial" panose="020B0604020202020204" pitchFamily="34" charset="0"/>
              <a:buChar char="•"/>
            </a:pPr>
            <a:r>
              <a:rPr lang="en-GB" dirty="0" smtClean="0"/>
              <a:t>Concrete apparatus available to support learning</a:t>
            </a:r>
          </a:p>
          <a:p>
            <a:pPr marL="285750" lvl="0" indent="-285750" algn="just">
              <a:buFont typeface="Arial" panose="020B0604020202020204" pitchFamily="34" charset="0"/>
              <a:buChar char="•"/>
            </a:pPr>
            <a:r>
              <a:rPr lang="en-GB" dirty="0" smtClean="0"/>
              <a:t>Access to support for personal care</a:t>
            </a:r>
          </a:p>
          <a:p>
            <a:pPr marL="285750" lvl="0" indent="-285750" algn="just">
              <a:buFont typeface="Arial" panose="020B0604020202020204" pitchFamily="34" charset="0"/>
              <a:buChar char="•"/>
            </a:pPr>
            <a:r>
              <a:rPr lang="en-GB" dirty="0" smtClean="0"/>
              <a:t>Therapy programmes delivered in school, designed by specialists e.g. Occupational Therapists, Physiotherapists</a:t>
            </a:r>
          </a:p>
          <a:p>
            <a:pPr marL="285750" lvl="0" indent="-285750" algn="just">
              <a:buFont typeface="Arial" panose="020B0604020202020204" pitchFamily="34" charset="0"/>
              <a:buChar char="•"/>
            </a:pPr>
            <a:r>
              <a:rPr lang="en-GB" dirty="0" smtClean="0"/>
              <a:t>Adapted curriculum to enable full access e.g. alternative recording devices, modified PE curriculum</a:t>
            </a:r>
          </a:p>
          <a:p>
            <a:pPr marL="285750" lvl="0" indent="-285750" algn="just">
              <a:buFont typeface="Arial" panose="020B0604020202020204" pitchFamily="34" charset="0"/>
              <a:buChar char="•"/>
            </a:pPr>
            <a:endParaRPr lang="en-GB" dirty="0"/>
          </a:p>
          <a:p>
            <a:pPr lvl="0" algn="just"/>
            <a:endParaRPr lang="en-GB" dirty="0" smtClean="0"/>
          </a:p>
          <a:p>
            <a:pPr lvl="0" algn="just"/>
            <a:endParaRPr lang="en-GB"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16</a:t>
            </a:fld>
            <a:endParaRPr lang="en-GB"/>
          </a:p>
        </p:txBody>
      </p:sp>
    </p:spTree>
    <p:extLst>
      <p:ext uri="{BB962C8B-B14F-4D97-AF65-F5344CB8AC3E}">
        <p14:creationId xmlns:p14="http://schemas.microsoft.com/office/powerpoint/2010/main" val="435175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1515" y="3767959"/>
            <a:ext cx="3290701" cy="3358054"/>
          </a:xfrm>
          <a:prstGeom prst="rect">
            <a:avLst/>
          </a:prstGeom>
        </p:spPr>
      </p:pic>
      <p:grpSp>
        <p:nvGrpSpPr>
          <p:cNvPr id="7" name="Group 6"/>
          <p:cNvGrpSpPr/>
          <p:nvPr/>
        </p:nvGrpSpPr>
        <p:grpSpPr>
          <a:xfrm>
            <a:off x="379195" y="4198337"/>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Review</a:t>
              </a:r>
              <a:endParaRPr lang="en-GB" sz="3600" kern="10" spc="0">
                <a:ln w="9525">
                  <a:solidFill>
                    <a:srgbClr val="000000"/>
                  </a:solidFill>
                  <a:round/>
                  <a:headEnd/>
                  <a:tailEnd/>
                </a:ln>
                <a:solidFill>
                  <a:srgbClr val="000000"/>
                </a:solidFill>
                <a:effectLst/>
                <a:latin typeface="Arial Black"/>
              </a:endParaRP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7" name="Text Box 2"/>
          <p:cNvSpPr txBox="1">
            <a:spLocks noChangeArrowheads="1"/>
          </p:cNvSpPr>
          <p:nvPr/>
        </p:nvSpPr>
        <p:spPr bwMode="auto">
          <a:xfrm>
            <a:off x="300038" y="500996"/>
            <a:ext cx="8434059" cy="4945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Blip>
                <a:blip r:embed="rId6"/>
              </a:buBlip>
            </a:pPr>
            <a:r>
              <a:rPr lang="en-GB" dirty="0" smtClean="0"/>
              <a:t>How often do you review progress of the SEND children/young people?</a:t>
            </a:r>
          </a:p>
          <a:p>
            <a:pPr marL="742950" lvl="1" indent="-285750">
              <a:buBlip>
                <a:blip r:embed="rId6"/>
              </a:buBlip>
            </a:pPr>
            <a:r>
              <a:rPr lang="en-GB" dirty="0" smtClean="0"/>
              <a:t>Progress is reviewed at least termly by teaching staff. An Individual Education Plan is completed (See link under SEND on the school website) within the first half term of  the year for each child on the SEND register. This is done in  partnership with child, parents/carers and teaching staff.  Additional meetings will be held where necessary.</a:t>
            </a:r>
          </a:p>
          <a:p>
            <a:pPr marL="742950" lvl="1" indent="-285750">
              <a:buBlip>
                <a:blip r:embed="rId6"/>
              </a:buBlip>
            </a:pPr>
            <a:r>
              <a:rPr lang="en-GB" dirty="0" smtClean="0"/>
              <a:t>Mrs Lee meets with teaching staff and support staff at least once a  term to discuss the progress of children on the SEND register and review provision.  Parental feedback will be sought where it is deemed necessary.</a:t>
            </a:r>
          </a:p>
          <a:p>
            <a:pPr marL="742950" lvl="1" indent="-285750">
              <a:buBlip>
                <a:blip r:embed="rId6"/>
              </a:buBlip>
            </a:pPr>
            <a:r>
              <a:rPr lang="en-GB" dirty="0" smtClean="0"/>
              <a:t>A review of the Individual Learning plan is carried out in February. Progress and next steps will be shard  with parents/carers</a:t>
            </a:r>
            <a:r>
              <a:rPr lang="en-GB" dirty="0"/>
              <a:t> </a:t>
            </a:r>
            <a:r>
              <a:rPr lang="en-GB" dirty="0" smtClean="0"/>
              <a:t>and their view swill be sought in the review process.</a:t>
            </a:r>
          </a:p>
          <a:p>
            <a:pPr marL="742950" lvl="1" indent="-285750">
              <a:buBlip>
                <a:blip r:embed="rId6"/>
              </a:buBlip>
            </a:pPr>
            <a:endParaRPr lang="en-GB" dirty="0" smtClean="0"/>
          </a:p>
          <a:p>
            <a:pPr marL="285750" lvl="0" indent="-285750">
              <a:buBlip>
                <a:blip r:embed="rId6"/>
              </a:buBlip>
            </a:pPr>
            <a:r>
              <a:rPr lang="en-GB" dirty="0" smtClean="0"/>
              <a:t>Parents/carers and children will always be involved in the review of  the Individual 			Learning plan.</a:t>
            </a:r>
          </a:p>
          <a:p>
            <a:pPr marL="3028950" lvl="6" indent="-285750">
              <a:buBlip>
                <a:blip r:embed="rId6"/>
              </a:buBlip>
            </a:pPr>
            <a:endParaRPr lang="en-GB" dirty="0" smtClean="0"/>
          </a:p>
          <a:p>
            <a:pPr marL="3028950" lvl="6" indent="-285750">
              <a:buBlip>
                <a:blip r:embed="rId6"/>
              </a:buBlip>
            </a:pPr>
            <a:r>
              <a:rPr lang="en-GB" dirty="0" smtClean="0"/>
              <a:t>As a school we will always value the achievements of pupils outside of school  and encourage them to share their interests and  pursuits. </a:t>
            </a:r>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17</a:t>
            </a:fld>
            <a:endParaRPr lang="en-GB"/>
          </a:p>
        </p:txBody>
      </p:sp>
    </p:spTree>
    <p:extLst>
      <p:ext uri="{BB962C8B-B14F-4D97-AF65-F5344CB8AC3E}">
        <p14:creationId xmlns:p14="http://schemas.microsoft.com/office/powerpoint/2010/main" val="262427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58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Blip>
                <a:blip r:embed="rId6"/>
              </a:buBlip>
            </a:pPr>
            <a:r>
              <a:rPr lang="en-GB" dirty="0" smtClean="0"/>
              <a:t>External services are always consulted with to consider additional need and resources.</a:t>
            </a:r>
          </a:p>
          <a:p>
            <a:pPr marL="285750" lvl="0" indent="-285750">
              <a:buBlip>
                <a:blip r:embed="rId6"/>
              </a:buBlip>
            </a:pPr>
            <a:r>
              <a:rPr lang="en-GB" dirty="0" smtClean="0"/>
              <a:t>School trips consider the needs of SEN children. Where necessary Risk Assessments are undertaken and additional staff are sought where necessary. </a:t>
            </a:r>
          </a:p>
          <a:p>
            <a:pPr marL="285750" lvl="0" indent="-285750">
              <a:buBlip>
                <a:blip r:embed="rId6"/>
              </a:buBlip>
            </a:pPr>
            <a:r>
              <a:rPr lang="en-GB" dirty="0" smtClean="0"/>
              <a:t>It I the responsibility of the class teacher to ensure that interventions are delivered. </a:t>
            </a:r>
          </a:p>
          <a:p>
            <a:pPr marL="285750" lvl="0" indent="-285750">
              <a:buBlip>
                <a:blip r:embed="rId6"/>
              </a:buBlip>
            </a:pPr>
            <a:r>
              <a:rPr lang="en-GB" dirty="0" smtClean="0"/>
              <a:t>Child and parent views are always considered.</a:t>
            </a:r>
          </a:p>
          <a:p>
            <a:pPr marL="285750" lvl="0" indent="-285750">
              <a:buBlip>
                <a:blip r:embed="rId6"/>
              </a:buBlip>
            </a:pPr>
            <a:r>
              <a:rPr lang="en-GB" dirty="0" smtClean="0"/>
              <a:t>Please see the relevant policy/literature links below.</a:t>
            </a:r>
          </a:p>
          <a:p>
            <a:pPr marL="285750" lvl="0" indent="-285750">
              <a:buBlip>
                <a:blip r:embed="rId6"/>
              </a:buBlip>
            </a:pPr>
            <a:endParaRPr lang="en-GB" dirty="0"/>
          </a:p>
          <a:p>
            <a:pPr marL="1200150" lvl="2" indent="-285750">
              <a:buBlip>
                <a:blip r:embed="rId6"/>
              </a:buBlip>
            </a:pPr>
            <a:endParaRPr lang="en-GB" dirty="0" smtClean="0"/>
          </a:p>
          <a:p>
            <a:pPr marL="1200150" lvl="2" indent="-285750">
              <a:buBlip>
                <a:blip r:embed="rId6"/>
              </a:buBlip>
            </a:pPr>
            <a:r>
              <a:rPr lang="en-GB" dirty="0" smtClean="0"/>
              <a:t>Health &amp; Safety Policy</a:t>
            </a:r>
          </a:p>
          <a:p>
            <a:pPr marL="1200150" lvl="2" indent="-285750">
              <a:buBlip>
                <a:blip r:embed="rId6"/>
              </a:buBlip>
            </a:pPr>
            <a:r>
              <a:rPr lang="en-GB" dirty="0" smtClean="0"/>
              <a:t>Example of a Risk Assessment </a:t>
            </a:r>
          </a:p>
          <a:p>
            <a:pPr marL="1200150" lvl="2" indent="-285750">
              <a:buBlip>
                <a:blip r:embed="rId6"/>
              </a:buBlip>
            </a:pPr>
            <a:r>
              <a:rPr lang="en-GB" dirty="0" smtClean="0"/>
              <a:t>Inclusion Policy</a:t>
            </a:r>
          </a:p>
          <a:p>
            <a:pPr marL="1200150" lvl="2" indent="-285750">
              <a:buBlip>
                <a:blip r:embed="rId6"/>
              </a:buBlip>
            </a:pPr>
            <a:endParaRPr lang="en-GB" dirty="0" smtClean="0"/>
          </a:p>
          <a:p>
            <a:pPr marL="285750" lvl="0" indent="-285750">
              <a:buBlip>
                <a:blip r:embed="rId6"/>
              </a:buBlip>
            </a:pPr>
            <a:endParaRPr lang="en-GB" dirty="0" smtClean="0"/>
          </a:p>
          <a:p>
            <a:pPr marL="285750" lvl="0" indent="-285750">
              <a:buBlip>
                <a:blip r:embed="rId6"/>
              </a:buBlip>
            </a:pPr>
            <a:endParaRPr lang="en-GB" dirty="0" smtClean="0"/>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18</a:t>
            </a:fld>
            <a:endParaRPr lang="en-GB"/>
          </a:p>
        </p:txBody>
      </p:sp>
    </p:spTree>
    <p:extLst>
      <p:ext uri="{BB962C8B-B14F-4D97-AF65-F5344CB8AC3E}">
        <p14:creationId xmlns:p14="http://schemas.microsoft.com/office/powerpoint/2010/main" val="528078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58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smtClean="0"/>
              <a:t>What additional facilities does our school have that support children/young people?</a:t>
            </a:r>
          </a:p>
          <a:p>
            <a:pPr marL="285750" lvl="0" indent="-285750">
              <a:buBlip>
                <a:blip r:embed="rId6"/>
              </a:buBlip>
            </a:pPr>
            <a:r>
              <a:rPr lang="en-GB" dirty="0" smtClean="0"/>
              <a:t>We have a wide variety of additional resources including ICT based programmes such as Lexia, </a:t>
            </a:r>
            <a:r>
              <a:rPr lang="en-GB" dirty="0" err="1" smtClean="0"/>
              <a:t>Wordshark</a:t>
            </a:r>
            <a:r>
              <a:rPr lang="en-GB" dirty="0" smtClean="0"/>
              <a:t> and some useful  websites that provide resources. </a:t>
            </a:r>
            <a:endParaRPr lang="en-GB" dirty="0"/>
          </a:p>
          <a:p>
            <a:pPr marL="285750" lvl="0" indent="-285750">
              <a:buBlip>
                <a:blip r:embed="rId6"/>
              </a:buBlip>
            </a:pPr>
            <a:r>
              <a:rPr lang="en-GB" dirty="0" smtClean="0"/>
              <a:t>Visual Stress assessments are carried out on children who demonstrate reading difficulties or problems with concentration whilst reading. This may lead to them using  coloured overlays and coloured workbooks.</a:t>
            </a:r>
          </a:p>
          <a:p>
            <a:pPr marL="285750" lvl="0" indent="-285750">
              <a:buBlip>
                <a:blip r:embed="rId6"/>
              </a:buBlip>
            </a:pPr>
            <a:r>
              <a:rPr lang="en-GB" dirty="0" smtClean="0"/>
              <a:t>Additional resources include Phonic Awareness Training, Action Words, Letters and Sounds, Wasp and Toe by Toe.</a:t>
            </a:r>
          </a:p>
          <a:p>
            <a:pPr marL="285750" lvl="0" indent="-285750">
              <a:buBlip>
                <a:blip r:embed="rId6"/>
              </a:buBlip>
            </a:pPr>
            <a:r>
              <a:rPr lang="en-GB" dirty="0" smtClean="0"/>
              <a:t>Additional reading schemes to support children who struggle to learn to read include Talisman, Totem series, PM Books, Project X Code and Wellington Square.</a:t>
            </a:r>
          </a:p>
          <a:p>
            <a:pPr marL="285750" lvl="0" indent="-285750">
              <a:buBlip>
                <a:blip r:embed="rId6"/>
              </a:buBlip>
            </a:pPr>
            <a:r>
              <a:rPr lang="en-GB" dirty="0" smtClean="0"/>
              <a:t>We use a Memory Magic scheme which supports the development of working memory.</a:t>
            </a:r>
          </a:p>
          <a:p>
            <a:pPr marL="285750" lvl="0" indent="-285750">
              <a:buBlip>
                <a:blip r:embed="rId6"/>
              </a:buBlip>
            </a:pPr>
            <a:r>
              <a:rPr lang="en-GB" dirty="0" smtClean="0"/>
              <a:t>Time to Talk – a speaking and listening scheme.</a:t>
            </a:r>
          </a:p>
          <a:p>
            <a:pPr marL="285750" lvl="0" indent="-285750">
              <a:buBlip>
                <a:blip r:embed="rId6"/>
              </a:buBlip>
            </a:pPr>
            <a:r>
              <a:rPr lang="en-GB" dirty="0" err="1" smtClean="0"/>
              <a:t>Speechlink</a:t>
            </a:r>
            <a:r>
              <a:rPr lang="en-GB" dirty="0" smtClean="0"/>
              <a:t> ad Language Link – a resource that enables us </a:t>
            </a:r>
          </a:p>
          <a:p>
            <a:pPr lvl="0"/>
            <a:r>
              <a:rPr lang="en-GB" dirty="0"/>
              <a:t>	</a:t>
            </a:r>
            <a:r>
              <a:rPr lang="en-GB" dirty="0" smtClean="0"/>
              <a:t>to pinpoint  specific difficulties.</a:t>
            </a:r>
            <a:endParaRPr lang="en-GB" dirty="0"/>
          </a:p>
          <a:p>
            <a:pPr marL="285750" lvl="0" indent="-285750">
              <a:buBlip>
                <a:blip r:embed="rId6"/>
              </a:buBlip>
            </a:pPr>
            <a:r>
              <a:rPr lang="en-GB" dirty="0" smtClean="0"/>
              <a:t>Work is always well  differentiated to enable children to access</a:t>
            </a:r>
          </a:p>
          <a:p>
            <a:pPr lvl="0"/>
            <a:r>
              <a:rPr lang="en-GB" dirty="0"/>
              <a:t>	</a:t>
            </a:r>
            <a:r>
              <a:rPr lang="en-GB" dirty="0" smtClean="0"/>
              <a:t>work at a level that is relevant to them.</a:t>
            </a:r>
          </a:p>
          <a:p>
            <a:pPr marL="285750" lvl="0" indent="-285750">
              <a:buBlip>
                <a:blip r:embed="rId6"/>
              </a:buBlip>
            </a:pPr>
            <a:r>
              <a:rPr lang="en-GB" dirty="0" smtClean="0"/>
              <a:t>Flexible grouping supports this work.</a:t>
            </a:r>
          </a:p>
          <a:p>
            <a:pPr marL="285750" lvl="0" indent="-285750">
              <a:buBlip>
                <a:blip r:embed="rId6"/>
              </a:buBlip>
            </a:pPr>
            <a:r>
              <a:rPr lang="en-GB" dirty="0" smtClean="0"/>
              <a:t>Intervention programmes are delivered by well trained </a:t>
            </a:r>
          </a:p>
          <a:p>
            <a:pPr lvl="0"/>
            <a:r>
              <a:rPr lang="en-GB" dirty="0"/>
              <a:t>	</a:t>
            </a:r>
            <a:r>
              <a:rPr lang="en-GB" dirty="0" smtClean="0"/>
              <a:t>Teaching </a:t>
            </a:r>
            <a:r>
              <a:rPr lang="en-GB" dirty="0"/>
              <a:t>A</a:t>
            </a:r>
            <a:r>
              <a:rPr lang="en-GB" dirty="0" smtClean="0"/>
              <a:t>ssistants and teaching staff. </a:t>
            </a:r>
          </a:p>
          <a:p>
            <a:pPr marL="285750" lvl="0" indent="-285750">
              <a:buBlip>
                <a:blip r:embed="rId6"/>
              </a:buBlip>
            </a:pPr>
            <a:endParaRPr lang="en-GB" dirty="0" smtClean="0"/>
          </a:p>
          <a:p>
            <a:pPr marL="285750" lvl="0" indent="-285750">
              <a:buBlip>
                <a:blip r:embed="rId6"/>
              </a:buBlip>
            </a:pPr>
            <a:endParaRPr lang="en-GB" dirty="0" smtClean="0"/>
          </a:p>
          <a:p>
            <a:pPr lvl="0"/>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19</a:t>
            </a:fld>
            <a:endParaRPr lang="en-GB"/>
          </a:p>
        </p:txBody>
      </p:sp>
    </p:spTree>
    <p:extLst>
      <p:ext uri="{BB962C8B-B14F-4D97-AF65-F5344CB8AC3E}">
        <p14:creationId xmlns:p14="http://schemas.microsoft.com/office/powerpoint/2010/main" val="86827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6912662"/>
          </a:xfrm>
          <a:prstGeom prst="rect">
            <a:avLst/>
          </a:prstGeom>
        </p:spPr>
        <p:txBody>
          <a:bodyPr wrap="square">
            <a:spAutoFit/>
          </a:bodyPr>
          <a:lstStyle/>
          <a:p>
            <a:pPr algn="ctr">
              <a:lnSpc>
                <a:spcPct val="80000"/>
              </a:lnSpc>
            </a:pPr>
            <a:r>
              <a:rPr lang="en-GB" altLang="en-US" sz="4400" dirty="0" smtClean="0">
                <a:latin typeface="Lucida Calligrapy"/>
              </a:rPr>
              <a:t>  Myton Park Primary Core Offer</a:t>
            </a:r>
            <a:endParaRPr lang="en-GB" altLang="en-US" sz="4400" dirty="0">
              <a:latin typeface="Lucida Calligrapy"/>
            </a:endParaRPr>
          </a:p>
          <a:p>
            <a:pPr lvl="0" algn="ctr"/>
            <a:endParaRPr lang="en-GB" sz="2400" kern="0" dirty="0" smtClean="0">
              <a:solidFill>
                <a:prstClr val="black"/>
              </a:solidFill>
              <a:latin typeface="Lucida Calligrapy"/>
            </a:endParaRPr>
          </a:p>
          <a:p>
            <a:pPr lvl="0" algn="ctr"/>
            <a:r>
              <a:rPr lang="en-GB" sz="2400" kern="0" dirty="0" smtClean="0">
                <a:solidFill>
                  <a:prstClr val="black"/>
                </a:solidFill>
                <a:latin typeface="Lucida Calligrapy"/>
              </a:rPr>
              <a:t>“Education </a:t>
            </a:r>
            <a:r>
              <a:rPr lang="en-GB" sz="2400" kern="0" dirty="0">
                <a:solidFill>
                  <a:prstClr val="black"/>
                </a:solidFill>
                <a:latin typeface="Lucida Calligrapy"/>
              </a:rPr>
              <a:t>i</a:t>
            </a:r>
            <a:r>
              <a:rPr lang="en-GB" sz="2400" kern="0" dirty="0" smtClean="0">
                <a:solidFill>
                  <a:prstClr val="black"/>
                </a:solidFill>
                <a:latin typeface="Lucida Calligrapy"/>
              </a:rPr>
              <a:t>s the lighting of a fire, not the filling of a pail”</a:t>
            </a:r>
          </a:p>
          <a:p>
            <a:pPr lvl="0" algn="ctr"/>
            <a:endParaRPr lang="en-GB" sz="2400" kern="0" baseline="0" dirty="0">
              <a:solidFill>
                <a:prstClr val="black"/>
              </a:solidFill>
              <a:latin typeface="Lucida Calligrapy"/>
            </a:endParaRPr>
          </a:p>
          <a:p>
            <a:pPr algn="ctr"/>
            <a:r>
              <a:rPr lang="en-GB" sz="1600" dirty="0" smtClean="0">
                <a:solidFill>
                  <a:srgbClr val="800000"/>
                </a:solidFill>
              </a:rPr>
              <a:t>Led by the Governing Body we aim to make a wide variety of resources and provision available.</a:t>
            </a:r>
          </a:p>
          <a:p>
            <a:pPr algn="ctr"/>
            <a:r>
              <a:rPr lang="en-GB" sz="1600" dirty="0" smtClean="0">
                <a:solidFill>
                  <a:srgbClr val="800000"/>
                </a:solidFill>
              </a:rPr>
              <a:t>We </a:t>
            </a:r>
            <a:r>
              <a:rPr lang="en-GB" sz="1600" dirty="0">
                <a:solidFill>
                  <a:srgbClr val="800000"/>
                </a:solidFill>
              </a:rPr>
              <a:t>endeavour to provide the best educational opportunities for the children within our care in a secure, happy and hard working environment.  Within this environment, we are committed to providing equality of opportunity, allowing all children to reach their full potential</a:t>
            </a:r>
            <a:r>
              <a:rPr lang="en-GB" sz="1600" dirty="0" smtClean="0">
                <a:solidFill>
                  <a:srgbClr val="800000"/>
                </a:solidFill>
              </a:rPr>
              <a:t>.</a:t>
            </a:r>
          </a:p>
          <a:p>
            <a:pPr lvl="0"/>
            <a:r>
              <a:rPr lang="en-GB" sz="1600" kern="0" noProof="0" dirty="0" smtClean="0">
                <a:solidFill>
                  <a:srgbClr val="800000"/>
                </a:solidFill>
              </a:rPr>
              <a:t>We have strong systems of care and guidance</a:t>
            </a:r>
            <a:r>
              <a:rPr lang="en-GB" sz="1600" kern="0" dirty="0" smtClean="0">
                <a:solidFill>
                  <a:srgbClr val="800000"/>
                </a:solidFill>
              </a:rPr>
              <a:t>. Children are actively encouraged to seek adult support and advice. We have a large number of staff who are trained first aiders  and we work in partnership with a myriad of external services to ensure that we provide the best possible care for all of our children. </a:t>
            </a:r>
          </a:p>
          <a:p>
            <a:pPr lvl="0"/>
            <a:r>
              <a:rPr lang="en-GB" sz="1600" kern="0" dirty="0" smtClean="0">
                <a:solidFill>
                  <a:srgbClr val="800000"/>
                </a:solidFill>
              </a:rPr>
              <a:t>We deliver a thoroughly planned curriculum and we track the progress and attainment of every child at regular intervals throughout the school year. Teaching staff meet with a member of the senior leadership team each term to discuss the progress of all children and to plan next steps in learning. Our aim is for every child to reach their full potential in all 			aspects of their development.</a:t>
            </a: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28" y="545417"/>
            <a:ext cx="561109" cy="536171"/>
          </a:xfrm>
          <a:prstGeom prst="rect">
            <a:avLst/>
          </a:prstGeom>
        </p:spPr>
      </p:pic>
    </p:spTree>
    <p:extLst>
      <p:ext uri="{BB962C8B-B14F-4D97-AF65-F5344CB8AC3E}">
        <p14:creationId xmlns:p14="http://schemas.microsoft.com/office/powerpoint/2010/main" val="662007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6"/>
            <a:ext cx="8366076" cy="6001643"/>
          </a:xfrm>
          <a:prstGeom prst="rect">
            <a:avLst/>
          </a:prstGeom>
        </p:spPr>
        <p:txBody>
          <a:bodyPr wrap="square">
            <a:spAutoFit/>
          </a:bodyPr>
          <a:lstStyle/>
          <a:p>
            <a:r>
              <a:rPr lang="en-GB" sz="4000" dirty="0" smtClean="0">
                <a:solidFill>
                  <a:prstClr val="black"/>
                </a:solidFill>
                <a:latin typeface="Calibri"/>
              </a:rPr>
              <a:t>SEND School Offer </a:t>
            </a:r>
          </a:p>
          <a:p>
            <a:endParaRPr lang="en-GB" sz="4000" dirty="0" smtClean="0">
              <a:solidFill>
                <a:prstClr val="black"/>
              </a:solidFill>
              <a:latin typeface="Calibri"/>
            </a:endParaRPr>
          </a:p>
          <a:p>
            <a:pPr marL="342900" indent="-342900">
              <a:buBlip>
                <a:blip r:embed="rId2"/>
              </a:buBlip>
            </a:pPr>
            <a:r>
              <a:rPr lang="en-GB" sz="2400" dirty="0" smtClean="0">
                <a:solidFill>
                  <a:prstClr val="black"/>
                </a:solidFill>
                <a:latin typeface="Calibri"/>
              </a:rPr>
              <a:t>In </a:t>
            </a:r>
            <a:r>
              <a:rPr lang="en-GB" sz="2400" dirty="0">
                <a:solidFill>
                  <a:prstClr val="black"/>
                </a:solidFill>
                <a:latin typeface="Calibri"/>
              </a:rPr>
              <a:t>the first instance you should contact your child’s class teacher with any information, concerns you may have.</a:t>
            </a:r>
          </a:p>
          <a:p>
            <a:pPr marL="342900" indent="-342900">
              <a:buBlip>
                <a:blip r:embed="rId2"/>
              </a:buBlip>
            </a:pPr>
            <a:r>
              <a:rPr lang="en-GB" sz="2400" dirty="0">
                <a:solidFill>
                  <a:prstClr val="black"/>
                </a:solidFill>
                <a:latin typeface="Calibri"/>
              </a:rPr>
              <a:t>Mrs Lee is the Special Needs Co-ordinator in school (</a:t>
            </a:r>
            <a:r>
              <a:rPr lang="en-GB" sz="2400" dirty="0" err="1">
                <a:solidFill>
                  <a:prstClr val="black"/>
                </a:solidFill>
                <a:latin typeface="Calibri"/>
              </a:rPr>
              <a:t>SENCo</a:t>
            </a:r>
            <a:r>
              <a:rPr lang="en-GB" sz="2400" dirty="0">
                <a:solidFill>
                  <a:prstClr val="black"/>
                </a:solidFill>
                <a:latin typeface="Calibri"/>
              </a:rPr>
              <a:t>). Please phone school or call in to make an </a:t>
            </a:r>
            <a:r>
              <a:rPr lang="en-GB" sz="2400" dirty="0" smtClean="0">
                <a:solidFill>
                  <a:prstClr val="black"/>
                </a:solidFill>
                <a:latin typeface="Calibri"/>
              </a:rPr>
              <a:t>appointment</a:t>
            </a:r>
            <a:r>
              <a:rPr lang="en-GB" sz="2400" dirty="0">
                <a:solidFill>
                  <a:prstClr val="black"/>
                </a:solidFill>
                <a:latin typeface="Calibri"/>
              </a:rPr>
              <a:t> </a:t>
            </a:r>
            <a:r>
              <a:rPr lang="en-GB" sz="2400" dirty="0" smtClean="0">
                <a:solidFill>
                  <a:prstClr val="black"/>
                </a:solidFill>
                <a:latin typeface="Calibri"/>
              </a:rPr>
              <a:t>if you have any concerns or questions. </a:t>
            </a:r>
            <a:endParaRPr lang="en-GB" sz="2400" dirty="0">
              <a:solidFill>
                <a:prstClr val="black"/>
              </a:solidFill>
              <a:latin typeface="Calibri"/>
            </a:endParaRPr>
          </a:p>
          <a:p>
            <a:r>
              <a:rPr lang="en-GB" sz="2400" dirty="0">
                <a:solidFill>
                  <a:prstClr val="black"/>
                </a:solidFill>
                <a:latin typeface="Calibri"/>
              </a:rPr>
              <a:t/>
            </a:r>
            <a:br>
              <a:rPr lang="en-GB" sz="2400" dirty="0">
                <a:solidFill>
                  <a:prstClr val="black"/>
                </a:solidFill>
                <a:latin typeface="Calibri"/>
              </a:rPr>
            </a:br>
            <a:endParaRPr lang="en-GB" sz="2800" b="1" dirty="0">
              <a:latin typeface="Calibri" panose="020F0502020204030204" pitchFamily="34" charset="0"/>
              <a:cs typeface="Arial" panose="020B0604020202020204" pitchFamily="34" charset="0"/>
            </a:endParaRPr>
          </a:p>
          <a:p>
            <a:r>
              <a:rPr lang="en-GB" sz="2400" dirty="0" smtClean="0">
                <a:solidFill>
                  <a:prstClr val="black"/>
                </a:solidFill>
                <a:latin typeface="Calibri"/>
              </a:rPr>
              <a:t/>
            </a:r>
            <a:br>
              <a:rPr lang="en-GB" sz="2400" dirty="0" smtClean="0">
                <a:solidFill>
                  <a:prstClr val="black"/>
                </a:solidFill>
                <a:latin typeface="Calibri"/>
              </a:rPr>
            </a:br>
            <a:endParaRPr lang="en-GB" sz="2800" b="1" dirty="0" smtClean="0">
              <a:latin typeface="Calibri" panose="020F050202020403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070976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does your school currently offer?</a:t>
            </a:r>
            <a:endParaRPr lang="en-GB" sz="3600" dirty="0"/>
          </a:p>
        </p:txBody>
      </p:sp>
      <p:sp>
        <p:nvSpPr>
          <p:cNvPr id="4" name="Rectangle 3"/>
          <p:cNvSpPr/>
          <p:nvPr/>
        </p:nvSpPr>
        <p:spPr>
          <a:xfrm>
            <a:off x="394138" y="1277008"/>
            <a:ext cx="8434552" cy="45247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Calibri" panose="020F0502020204030204" pitchFamily="34" charset="0"/>
              </a:rPr>
              <a:t>Every teacher is responsible and accountable for all pupils in their class wherever or with whoever the pupils are working</a:t>
            </a:r>
          </a:p>
        </p:txBody>
      </p:sp>
      <p:cxnSp>
        <p:nvCxnSpPr>
          <p:cNvPr id="6" name="Straight Connector 5"/>
          <p:cNvCxnSpPr>
            <a:stCxn id="4" idx="0"/>
            <a:endCxn id="4" idx="2"/>
          </p:cNvCxnSpPr>
          <p:nvPr/>
        </p:nvCxnSpPr>
        <p:spPr>
          <a:xfrm>
            <a:off x="4611414" y="1277008"/>
            <a:ext cx="0" cy="452470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a:stCxn id="4" idx="1"/>
            <a:endCxn id="4" idx="3"/>
          </p:cNvCxnSpPr>
          <p:nvPr/>
        </p:nvCxnSpPr>
        <p:spPr>
          <a:xfrm>
            <a:off x="394138" y="3539360"/>
            <a:ext cx="8434552" cy="0"/>
          </a:xfrm>
          <a:prstGeom prst="line">
            <a:avLst/>
          </a:prstGeom>
        </p:spPr>
        <p:style>
          <a:lnRef idx="1">
            <a:schemeClr val="dk1"/>
          </a:lnRef>
          <a:fillRef idx="0">
            <a:schemeClr val="dk1"/>
          </a:fillRef>
          <a:effectRef idx="0">
            <a:schemeClr val="dk1"/>
          </a:effectRef>
          <a:fontRef idx="minor">
            <a:schemeClr val="tx1"/>
          </a:fontRef>
        </p:style>
      </p:cxnSp>
      <p:sp>
        <p:nvSpPr>
          <p:cNvPr id="11" name="Rounded Rectangle 10"/>
          <p:cNvSpPr/>
          <p:nvPr/>
        </p:nvSpPr>
        <p:spPr>
          <a:xfrm>
            <a:off x="438720" y="1321605"/>
            <a:ext cx="2590800" cy="323850"/>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ysClr val="windowText" lastClr="000000"/>
              </a:solidFill>
              <a:effectLst/>
              <a:uLnTx/>
              <a:uFillTx/>
              <a:latin typeface="Calibri"/>
            </a:endParaRPr>
          </a:p>
        </p:txBody>
      </p:sp>
      <p:sp>
        <p:nvSpPr>
          <p:cNvPr id="12" name="TextBox 12">
            <a:hlinkClick r:id="rId2" action="ppaction://hlinksldjump"/>
          </p:cNvPr>
          <p:cNvSpPr txBox="1"/>
          <p:nvPr/>
        </p:nvSpPr>
        <p:spPr>
          <a:xfrm>
            <a:off x="463036" y="1341169"/>
            <a:ext cx="2547435" cy="307777"/>
          </a:xfrm>
          <a:prstGeom prst="rect">
            <a:avLst/>
          </a:prstGeom>
          <a:noFill/>
          <a:ln w="9525" cap="flat" cmpd="sng" algn="ctr">
            <a:noFill/>
            <a:prstDash val="solid"/>
          </a:ln>
          <a:effectLst>
            <a:outerShdw blurRad="40000" dist="20000" dir="5400000" rotWithShape="0">
              <a:srgbClr val="000000">
                <a:alpha val="38000"/>
              </a:srgbClr>
            </a:outerShdw>
          </a:effectLst>
        </p:spPr>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ysClr val="windowText" lastClr="000000"/>
                </a:solidFill>
                <a:effectLst/>
                <a:uLnTx/>
                <a:uFillTx/>
                <a:latin typeface="Calibri"/>
              </a:rPr>
              <a:t>Communication and Interaction</a:t>
            </a:r>
            <a:endParaRPr kumimoji="0" lang="en-GB" sz="1400" b="1" i="0" u="none" strike="noStrike" kern="1200" cap="none" spc="0" normalizeH="0" baseline="0" noProof="0" dirty="0">
              <a:ln>
                <a:noFill/>
              </a:ln>
              <a:solidFill>
                <a:sysClr val="windowText" lastClr="000000"/>
              </a:solidFill>
              <a:effectLst/>
              <a:uLnTx/>
              <a:uFillTx/>
              <a:latin typeface="Calibri"/>
            </a:endParaRPr>
          </a:p>
        </p:txBody>
      </p:sp>
      <p:grpSp>
        <p:nvGrpSpPr>
          <p:cNvPr id="16" name="Group 15"/>
          <p:cNvGrpSpPr/>
          <p:nvPr/>
        </p:nvGrpSpPr>
        <p:grpSpPr>
          <a:xfrm>
            <a:off x="4673809" y="1325403"/>
            <a:ext cx="2590800" cy="336352"/>
            <a:chOff x="285750" y="2952750"/>
            <a:chExt cx="2590800" cy="336352"/>
          </a:xfrm>
        </p:grpSpPr>
        <p:sp>
          <p:nvSpPr>
            <p:cNvPr id="17" name="Rounded Rectangle 16"/>
            <p:cNvSpPr/>
            <p:nvPr/>
          </p:nvSpPr>
          <p:spPr>
            <a:xfrm>
              <a:off x="285750" y="2952750"/>
              <a:ext cx="2590800" cy="323850"/>
            </a:xfrm>
            <a:prstGeom prst="round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Calibri"/>
              </a:endParaRPr>
            </a:p>
          </p:txBody>
        </p:sp>
        <p:sp>
          <p:nvSpPr>
            <p:cNvPr id="18" name="TextBox 17">
              <a:hlinkClick r:id="rId3" action="ppaction://hlinksldjump"/>
            </p:cNvPr>
            <p:cNvSpPr txBox="1"/>
            <p:nvPr/>
          </p:nvSpPr>
          <p:spPr>
            <a:xfrm>
              <a:off x="409575" y="2981325"/>
              <a:ext cx="2447925"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prstClr val="black"/>
                  </a:solidFill>
                  <a:effectLst>
                    <a:outerShdw blurRad="50800" dist="38100" dir="2700000" algn="tl" rotWithShape="0">
                      <a:prstClr val="black">
                        <a:alpha val="40000"/>
                      </a:prstClr>
                    </a:outerShdw>
                  </a:effectLst>
                  <a:uLnTx/>
                  <a:uFillTx/>
                  <a:latin typeface="Calibri"/>
                </a:rPr>
                <a:t>Cognition and Learning</a:t>
              </a:r>
            </a:p>
          </p:txBody>
        </p:sp>
      </p:grpSp>
      <p:sp>
        <p:nvSpPr>
          <p:cNvPr id="21" name="Rounded Rectangle 20"/>
          <p:cNvSpPr/>
          <p:nvPr/>
        </p:nvSpPr>
        <p:spPr>
          <a:xfrm>
            <a:off x="443793" y="3592200"/>
            <a:ext cx="2590800" cy="323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Calibri"/>
            </a:endParaRPr>
          </a:p>
        </p:txBody>
      </p:sp>
      <p:sp>
        <p:nvSpPr>
          <p:cNvPr id="22" name="TextBox 21">
            <a:hlinkClick r:id="rId3" action="ppaction://hlinksldjump"/>
          </p:cNvPr>
          <p:cNvSpPr txBox="1"/>
          <p:nvPr/>
        </p:nvSpPr>
        <p:spPr>
          <a:xfrm>
            <a:off x="567618" y="3562407"/>
            <a:ext cx="2447925" cy="400110"/>
          </a:xfrm>
          <a:prstGeom prst="rect">
            <a:avLst/>
          </a:prstGeom>
          <a:noFill/>
        </p:spPr>
        <p:txBody>
          <a:bodyPr wrap="square" rtlCol="0">
            <a:spAutoFit/>
          </a:bodyPr>
          <a:lstStyle/>
          <a:p>
            <a:pPr algn="ctr"/>
            <a:r>
              <a:rPr lang="en-GB" sz="1000" b="1" dirty="0" smtClean="0">
                <a:solidFill>
                  <a:prstClr val="black"/>
                </a:solidFill>
                <a:effectLst>
                  <a:outerShdw blurRad="50800" dist="38100" dir="2700000" algn="tl" rotWithShape="0">
                    <a:prstClr val="black">
                      <a:alpha val="40000"/>
                    </a:prstClr>
                  </a:outerShdw>
                </a:effectLst>
                <a:latin typeface="Calibri"/>
              </a:rPr>
              <a:t>Social, Emotional and Mental </a:t>
            </a:r>
          </a:p>
          <a:p>
            <a:pPr algn="ctr"/>
            <a:r>
              <a:rPr lang="en-GB" sz="1000" b="1" dirty="0" smtClean="0">
                <a:solidFill>
                  <a:prstClr val="black"/>
                </a:solidFill>
                <a:effectLst>
                  <a:outerShdw blurRad="50800" dist="38100" dir="2700000" algn="tl" rotWithShape="0">
                    <a:prstClr val="black">
                      <a:alpha val="40000"/>
                    </a:prstClr>
                  </a:outerShdw>
                </a:effectLst>
                <a:latin typeface="Calibri"/>
              </a:rPr>
              <a:t>Health Difficulties</a:t>
            </a:r>
            <a:endParaRPr lang="en-GB" sz="1000" b="1" dirty="0">
              <a:solidFill>
                <a:prstClr val="black"/>
              </a:solidFill>
              <a:effectLst>
                <a:outerShdw blurRad="50800" dist="38100" dir="2700000" algn="tl" rotWithShape="0">
                  <a:prstClr val="black">
                    <a:alpha val="40000"/>
                  </a:prstClr>
                </a:outerShdw>
              </a:effectLst>
              <a:latin typeface="Calibri"/>
            </a:endParaRPr>
          </a:p>
        </p:txBody>
      </p:sp>
      <p:sp>
        <p:nvSpPr>
          <p:cNvPr id="25" name="Rounded Rectangle 24"/>
          <p:cNvSpPr/>
          <p:nvPr/>
        </p:nvSpPr>
        <p:spPr>
          <a:xfrm>
            <a:off x="4673945" y="3588683"/>
            <a:ext cx="2590800" cy="323850"/>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Calibri"/>
            </a:endParaRPr>
          </a:p>
        </p:txBody>
      </p:sp>
      <p:sp>
        <p:nvSpPr>
          <p:cNvPr id="26" name="TextBox 25">
            <a:hlinkClick r:id="rId3" action="ppaction://hlinksldjump"/>
          </p:cNvPr>
          <p:cNvSpPr txBox="1"/>
          <p:nvPr/>
        </p:nvSpPr>
        <p:spPr>
          <a:xfrm>
            <a:off x="4797771" y="3617260"/>
            <a:ext cx="2447925" cy="276999"/>
          </a:xfrm>
          <a:prstGeom prst="rect">
            <a:avLst/>
          </a:prstGeom>
          <a:noFill/>
        </p:spPr>
        <p:txBody>
          <a:bodyPr wrap="square" rtlCol="0">
            <a:spAutoFit/>
          </a:bodyPr>
          <a:lstStyle/>
          <a:p>
            <a:pPr algn="ctr"/>
            <a:r>
              <a:rPr lang="en-GB" sz="1200" b="1" dirty="0" smtClean="0">
                <a:solidFill>
                  <a:prstClr val="black"/>
                </a:solidFill>
                <a:effectLst>
                  <a:outerShdw blurRad="50800" dist="38100" dir="2700000" algn="tl" rotWithShape="0">
                    <a:prstClr val="black">
                      <a:alpha val="40000"/>
                    </a:prstClr>
                  </a:outerShdw>
                </a:effectLst>
                <a:latin typeface="Calibri"/>
              </a:rPr>
              <a:t>Sensory and/or Physical Needs</a:t>
            </a:r>
            <a:endParaRPr lang="en-GB" sz="1200" b="1" dirty="0">
              <a:solidFill>
                <a:prstClr val="black"/>
              </a:solidFill>
              <a:effectLst>
                <a:outerShdw blurRad="50800" dist="38100" dir="2700000" algn="tl" rotWithShape="0">
                  <a:prstClr val="black">
                    <a:alpha val="40000"/>
                  </a:prstClr>
                </a:outerShdw>
              </a:effectLst>
              <a:latin typeface="Calibri"/>
            </a:endParaRPr>
          </a:p>
        </p:txBody>
      </p:sp>
      <p:sp>
        <p:nvSpPr>
          <p:cNvPr id="3" name="TextBox 2"/>
          <p:cNvSpPr txBox="1"/>
          <p:nvPr/>
        </p:nvSpPr>
        <p:spPr>
          <a:xfrm>
            <a:off x="463036" y="1661755"/>
            <a:ext cx="3998605" cy="1323439"/>
          </a:xfrm>
          <a:prstGeom prst="rect">
            <a:avLst/>
          </a:prstGeom>
          <a:noFill/>
        </p:spPr>
        <p:txBody>
          <a:bodyPr wrap="square" rtlCol="0">
            <a:spAutoFit/>
          </a:bodyPr>
          <a:lstStyle/>
          <a:p>
            <a:pPr marL="285750" indent="-285750">
              <a:buBlip>
                <a:blip r:embed="rId4"/>
              </a:buBlip>
            </a:pPr>
            <a:r>
              <a:rPr lang="en-GB" sz="1600" dirty="0" smtClean="0"/>
              <a:t>Speech link and Language Link</a:t>
            </a:r>
          </a:p>
          <a:p>
            <a:pPr marL="285750" indent="-285750">
              <a:buBlip>
                <a:blip r:embed="rId4"/>
              </a:buBlip>
            </a:pPr>
            <a:r>
              <a:rPr lang="en-GB" sz="1600" dirty="0" smtClean="0"/>
              <a:t>Blast</a:t>
            </a:r>
          </a:p>
          <a:p>
            <a:pPr marL="285750" indent="-285750">
              <a:buBlip>
                <a:blip r:embed="rId4"/>
              </a:buBlip>
            </a:pPr>
            <a:r>
              <a:rPr lang="en-GB" sz="1600" dirty="0" smtClean="0"/>
              <a:t>Black Sheep Narrative</a:t>
            </a:r>
          </a:p>
          <a:p>
            <a:pPr marL="285750" indent="-285750">
              <a:buBlip>
                <a:blip r:embed="rId4"/>
              </a:buBlip>
            </a:pPr>
            <a:r>
              <a:rPr lang="en-GB" sz="1600" dirty="0" smtClean="0"/>
              <a:t>Socially Speaking</a:t>
            </a:r>
          </a:p>
          <a:p>
            <a:pPr marL="285750" indent="-285750">
              <a:buBlip>
                <a:blip r:embed="rId4"/>
              </a:buBlip>
            </a:pPr>
            <a:r>
              <a:rPr lang="en-GB" sz="1600" dirty="0" smtClean="0"/>
              <a:t>Visual Timetables</a:t>
            </a:r>
            <a:endParaRPr lang="en-GB" sz="1600" dirty="0"/>
          </a:p>
        </p:txBody>
      </p:sp>
      <p:sp>
        <p:nvSpPr>
          <p:cNvPr id="5" name="TextBox 4"/>
          <p:cNvSpPr txBox="1"/>
          <p:nvPr/>
        </p:nvSpPr>
        <p:spPr>
          <a:xfrm>
            <a:off x="4673945" y="1661755"/>
            <a:ext cx="3997089" cy="1846659"/>
          </a:xfrm>
          <a:prstGeom prst="rect">
            <a:avLst/>
          </a:prstGeom>
          <a:noFill/>
        </p:spPr>
        <p:txBody>
          <a:bodyPr wrap="square" rtlCol="0">
            <a:spAutoFit/>
          </a:bodyPr>
          <a:lstStyle/>
          <a:p>
            <a:pPr marL="285750" indent="-285750">
              <a:buBlip>
                <a:blip r:embed="rId4"/>
              </a:buBlip>
            </a:pPr>
            <a:r>
              <a:rPr lang="en-GB" sz="1600" dirty="0" smtClean="0"/>
              <a:t>Memory Magic</a:t>
            </a:r>
          </a:p>
          <a:p>
            <a:pPr marL="285750" indent="-285750">
              <a:buBlip>
                <a:blip r:embed="rId4"/>
              </a:buBlip>
            </a:pPr>
            <a:r>
              <a:rPr lang="en-GB" sz="1600" dirty="0" smtClean="0"/>
              <a:t>Numeracy Interventions – Wave Interventions, Numicon.</a:t>
            </a:r>
          </a:p>
          <a:p>
            <a:pPr marL="285750" indent="-285750">
              <a:buBlip>
                <a:blip r:embed="rId4"/>
              </a:buBlip>
            </a:pPr>
            <a:r>
              <a:rPr lang="en-GB" sz="1600" dirty="0" smtClean="0"/>
              <a:t>Various Literacy Interventions – Reading programmes. Phonics programmes</a:t>
            </a:r>
          </a:p>
          <a:p>
            <a:pPr marL="285750" indent="-285750">
              <a:buBlip>
                <a:blip r:embed="rId4"/>
              </a:buBlip>
            </a:pPr>
            <a:endParaRPr lang="en-GB" dirty="0"/>
          </a:p>
        </p:txBody>
      </p:sp>
      <p:sp>
        <p:nvSpPr>
          <p:cNvPr id="7" name="TextBox 6"/>
          <p:cNvSpPr txBox="1"/>
          <p:nvPr/>
        </p:nvSpPr>
        <p:spPr>
          <a:xfrm>
            <a:off x="463036" y="3962517"/>
            <a:ext cx="3998605" cy="1600438"/>
          </a:xfrm>
          <a:prstGeom prst="rect">
            <a:avLst/>
          </a:prstGeom>
          <a:noFill/>
        </p:spPr>
        <p:txBody>
          <a:bodyPr wrap="square" rtlCol="0">
            <a:spAutoFit/>
          </a:bodyPr>
          <a:lstStyle/>
          <a:p>
            <a:pPr marL="285750" indent="-285750">
              <a:buBlip>
                <a:blip r:embed="rId4"/>
              </a:buBlip>
            </a:pPr>
            <a:r>
              <a:rPr lang="en-GB" sz="1600" dirty="0" smtClean="0"/>
              <a:t>PHSE Scheme of work</a:t>
            </a:r>
          </a:p>
          <a:p>
            <a:pPr marL="285750" indent="-285750">
              <a:buBlip>
                <a:blip r:embed="rId4"/>
              </a:buBlip>
            </a:pPr>
            <a:r>
              <a:rPr lang="en-GB" sz="1600" dirty="0" smtClean="0"/>
              <a:t>Alliance Counselling</a:t>
            </a:r>
          </a:p>
          <a:p>
            <a:pPr marL="285750" indent="-285750">
              <a:buBlip>
                <a:blip r:embed="rId4"/>
              </a:buBlip>
            </a:pPr>
            <a:r>
              <a:rPr lang="en-GB" sz="1600" dirty="0" smtClean="0"/>
              <a:t>Self-esteem Programme</a:t>
            </a:r>
          </a:p>
          <a:p>
            <a:pPr marL="285750" indent="-285750">
              <a:buBlip>
                <a:blip r:embed="rId4"/>
              </a:buBlip>
            </a:pPr>
            <a:r>
              <a:rPr lang="en-GB" sz="1600" dirty="0" smtClean="0"/>
              <a:t>Partnerships with outside agencies – e.g. 4children centre, Lamb Lane</a:t>
            </a:r>
          </a:p>
          <a:p>
            <a:pPr marL="285750" indent="-285750">
              <a:buBlip>
                <a:blip r:embed="rId4"/>
              </a:buBlip>
            </a:pPr>
            <a:endParaRPr lang="en-GB" dirty="0"/>
          </a:p>
        </p:txBody>
      </p:sp>
      <p:sp>
        <p:nvSpPr>
          <p:cNvPr id="10" name="TextBox 9"/>
          <p:cNvSpPr txBox="1"/>
          <p:nvPr/>
        </p:nvSpPr>
        <p:spPr>
          <a:xfrm>
            <a:off x="4673809" y="3962517"/>
            <a:ext cx="3997225" cy="1846659"/>
          </a:xfrm>
          <a:prstGeom prst="rect">
            <a:avLst/>
          </a:prstGeom>
          <a:noFill/>
        </p:spPr>
        <p:txBody>
          <a:bodyPr wrap="square" rtlCol="0">
            <a:spAutoFit/>
          </a:bodyPr>
          <a:lstStyle/>
          <a:p>
            <a:pPr marL="285750" indent="-285750">
              <a:buBlip>
                <a:blip r:embed="rId4"/>
              </a:buBlip>
            </a:pPr>
            <a:r>
              <a:rPr lang="en-GB" sz="1600" dirty="0" smtClean="0"/>
              <a:t>Occupational Therapy assessments</a:t>
            </a:r>
          </a:p>
          <a:p>
            <a:pPr marL="285750" indent="-285750">
              <a:buBlip>
                <a:blip r:embed="rId4"/>
              </a:buBlip>
            </a:pPr>
            <a:r>
              <a:rPr lang="en-GB" sz="1600" dirty="0" smtClean="0"/>
              <a:t>Partnership work with OT to secure resources necessary</a:t>
            </a:r>
          </a:p>
          <a:p>
            <a:pPr marL="285750" indent="-285750">
              <a:buBlip>
                <a:blip r:embed="rId4"/>
              </a:buBlip>
            </a:pPr>
            <a:r>
              <a:rPr lang="en-GB" sz="1600" dirty="0" smtClean="0"/>
              <a:t>Awareness of Sensory Need and adaptations where appropriate and possible</a:t>
            </a:r>
          </a:p>
          <a:p>
            <a:pPr marL="285750" indent="-285750">
              <a:buBlip>
                <a:blip r:embed="rId4"/>
              </a:buBlip>
            </a:pPr>
            <a:endParaRPr lang="en-GB" dirty="0"/>
          </a:p>
        </p:txBody>
      </p:sp>
    </p:spTree>
    <p:extLst>
      <p:ext uri="{BB962C8B-B14F-4D97-AF65-F5344CB8AC3E}">
        <p14:creationId xmlns:p14="http://schemas.microsoft.com/office/powerpoint/2010/main" val="241002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7528215"/>
          </a:xfrm>
          <a:prstGeom prst="rect">
            <a:avLst/>
          </a:prstGeom>
        </p:spPr>
        <p:txBody>
          <a:bodyPr wrap="square">
            <a:spAutoFit/>
          </a:bodyPr>
          <a:lstStyle/>
          <a:p>
            <a:pPr algn="ctr">
              <a:lnSpc>
                <a:spcPct val="80000"/>
              </a:lnSpc>
            </a:pPr>
            <a:r>
              <a:rPr lang="en-GB" altLang="en-US" sz="4400" dirty="0" smtClean="0">
                <a:latin typeface="Lucida Calligrapy"/>
              </a:rPr>
              <a:t>   Myton Park Primary Core Offer</a:t>
            </a:r>
            <a:endParaRPr lang="en-GB" altLang="en-US" sz="4400" dirty="0">
              <a:latin typeface="Lucida Calligrapy"/>
            </a:endParaRPr>
          </a:p>
          <a:p>
            <a:pPr lvl="0" algn="ctr"/>
            <a:endParaRPr lang="en-GB" sz="2400" kern="0" baseline="0" dirty="0">
              <a:solidFill>
                <a:prstClr val="black"/>
              </a:solidFill>
              <a:latin typeface="Lucida Calligrapy"/>
            </a:endParaRPr>
          </a:p>
          <a:p>
            <a:pPr lvl="0"/>
            <a:r>
              <a:rPr lang="en-GB" sz="1600" kern="0" dirty="0" smtClean="0">
                <a:solidFill>
                  <a:srgbClr val="800000"/>
                </a:solidFill>
              </a:rPr>
              <a:t>We take the welfare of all of our families very seriously. If you have any concerns, or would like advice on services available, then do come in and see us.</a:t>
            </a:r>
          </a:p>
          <a:p>
            <a:pPr lvl="0"/>
            <a:endParaRPr lang="en-GB" sz="1600" kern="0" dirty="0">
              <a:solidFill>
                <a:srgbClr val="800000"/>
              </a:solidFill>
            </a:endParaRPr>
          </a:p>
          <a:p>
            <a:pPr lvl="0"/>
            <a:r>
              <a:rPr lang="en-GB" sz="1600" kern="0" dirty="0" smtClean="0">
                <a:solidFill>
                  <a:srgbClr val="800000"/>
                </a:solidFill>
              </a:rPr>
              <a:t>We have supported families with many difficulties. All issues are dealt with in confidence and information is only shared on a strictly need to know basis.</a:t>
            </a:r>
          </a:p>
          <a:p>
            <a:pPr lvl="0"/>
            <a:endParaRPr lang="en-GB" sz="1600" kern="0" dirty="0">
              <a:solidFill>
                <a:srgbClr val="800000"/>
              </a:solidFill>
            </a:endParaRPr>
          </a:p>
          <a:p>
            <a:pPr lvl="0"/>
            <a:r>
              <a:rPr lang="en-GB" sz="1600" kern="0" dirty="0">
                <a:solidFill>
                  <a:srgbClr val="800000"/>
                </a:solidFill>
              </a:rPr>
              <a:t>W</a:t>
            </a:r>
            <a:r>
              <a:rPr lang="en-GB" sz="1600" kern="0" dirty="0" smtClean="0">
                <a:solidFill>
                  <a:srgbClr val="800000"/>
                </a:solidFill>
              </a:rPr>
              <a:t>e can help signpost you to many services including parenting support, speech and language, health or counselling to name but a few.</a:t>
            </a:r>
          </a:p>
          <a:p>
            <a:pPr lvl="0"/>
            <a:endParaRPr lang="en-GB" sz="1600" kern="0" dirty="0">
              <a:solidFill>
                <a:srgbClr val="800000"/>
              </a:solidFill>
            </a:endParaRPr>
          </a:p>
          <a:p>
            <a:pPr lvl="0"/>
            <a:r>
              <a:rPr lang="en-GB" sz="1600" kern="0" dirty="0" smtClean="0">
                <a:solidFill>
                  <a:srgbClr val="800000"/>
                </a:solidFill>
              </a:rPr>
              <a:t>We offer a counselling service in school to support children. This can cover a wide number of issues.</a:t>
            </a:r>
          </a:p>
          <a:p>
            <a:pPr lvl="0"/>
            <a:endParaRPr lang="en-GB" sz="1600" kern="0" dirty="0">
              <a:solidFill>
                <a:srgbClr val="800000"/>
              </a:solidFill>
            </a:endParaRPr>
          </a:p>
          <a:p>
            <a:pPr lvl="0"/>
            <a:r>
              <a:rPr lang="en-GB" sz="1600" kern="0" dirty="0" smtClean="0">
                <a:solidFill>
                  <a:srgbClr val="800000"/>
                </a:solidFill>
              </a:rPr>
              <a:t>If you have any concerns at all, then please do come in and chat with </a:t>
            </a:r>
            <a:r>
              <a:rPr lang="en-GB" sz="1600" kern="0" dirty="0">
                <a:solidFill>
                  <a:srgbClr val="800000"/>
                </a:solidFill>
              </a:rPr>
              <a:t>M</a:t>
            </a:r>
            <a:r>
              <a:rPr lang="en-GB" sz="1600" kern="0" dirty="0" smtClean="0">
                <a:solidFill>
                  <a:srgbClr val="800000"/>
                </a:solidFill>
              </a:rPr>
              <a:t>rs Lee.</a:t>
            </a:r>
          </a:p>
          <a:p>
            <a:pPr lvl="0"/>
            <a:endParaRPr lang="en-GB" sz="1600" kern="0" dirty="0">
              <a:solidFill>
                <a:srgbClr val="800000"/>
              </a:solidFill>
              <a:latin typeface="Calibri"/>
            </a:endParaRPr>
          </a:p>
          <a:p>
            <a:pPr algn="ctr"/>
            <a:r>
              <a:rPr lang="en-GB" sz="2400" b="1" dirty="0" smtClean="0">
                <a:solidFill>
                  <a:srgbClr val="800000"/>
                </a:solidFill>
                <a:latin typeface="Lucida Calligraphy" panose="03010101010101010101" pitchFamily="66" charset="0"/>
                <a:cs typeface="Arial" panose="020B0604020202020204" pitchFamily="34" charset="0"/>
              </a:rPr>
              <a:t>All our teachers use </a:t>
            </a:r>
            <a:r>
              <a:rPr lang="en-GB" sz="2400" b="1" dirty="0">
                <a:solidFill>
                  <a:srgbClr val="800000"/>
                </a:solidFill>
                <a:latin typeface="Lucida Calligraphy" panose="03010101010101010101" pitchFamily="66" charset="0"/>
                <a:cs typeface="Arial" panose="020B0604020202020204" pitchFamily="34" charset="0"/>
              </a:rPr>
              <a:t>their best endeavours to ensure that the necessary provision is made for any individual </a:t>
            </a:r>
          </a:p>
          <a:p>
            <a:pPr lvl="0"/>
            <a:endParaRPr lang="en-GB" sz="2400" dirty="0" smtClean="0">
              <a:solidFill>
                <a:prstClr val="black"/>
              </a:solidFill>
              <a:latin typeface="Calibri"/>
            </a:endParaRPr>
          </a:p>
          <a:p>
            <a:pPr marL="285750" indent="-285750">
              <a:buFont typeface="Arial" panose="020B0604020202020204" pitchFamily="34" charset="0"/>
              <a:buChar char="•"/>
              <a:defRPr/>
            </a:pP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733" y="545417"/>
            <a:ext cx="561109" cy="536171"/>
          </a:xfrm>
          <a:prstGeom prst="rect">
            <a:avLst/>
          </a:prstGeom>
        </p:spPr>
      </p:pic>
    </p:spTree>
    <p:extLst>
      <p:ext uri="{BB962C8B-B14F-4D97-AF65-F5344CB8AC3E}">
        <p14:creationId xmlns:p14="http://schemas.microsoft.com/office/powerpoint/2010/main" val="3276986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7774436"/>
          </a:xfrm>
          <a:prstGeom prst="rect">
            <a:avLst/>
          </a:prstGeom>
        </p:spPr>
        <p:txBody>
          <a:bodyPr wrap="square">
            <a:spAutoFit/>
          </a:bodyPr>
          <a:lstStyle/>
          <a:p>
            <a:pPr algn="ctr">
              <a:lnSpc>
                <a:spcPct val="80000"/>
              </a:lnSpc>
            </a:pPr>
            <a:r>
              <a:rPr lang="en-GB" altLang="en-US" sz="4400" dirty="0" smtClean="0">
                <a:latin typeface="Lucida Calligrapy"/>
              </a:rPr>
              <a:t>   Myton Park Primary Core Offer</a:t>
            </a:r>
            <a:endParaRPr lang="en-GB" altLang="en-US" sz="4400" dirty="0">
              <a:latin typeface="Lucida Calligrapy"/>
            </a:endParaRPr>
          </a:p>
          <a:p>
            <a:pPr lvl="0" algn="ctr"/>
            <a:endParaRPr lang="en-GB" sz="2400" kern="0" baseline="0" dirty="0">
              <a:solidFill>
                <a:prstClr val="black"/>
              </a:solidFill>
              <a:latin typeface="Lucida Calligrapy"/>
            </a:endParaRPr>
          </a:p>
          <a:p>
            <a:r>
              <a:rPr lang="en-GB" sz="1600" dirty="0" smtClean="0"/>
              <a:t>At </a:t>
            </a:r>
            <a:r>
              <a:rPr lang="en-GB" sz="1600" dirty="0"/>
              <a:t>Myton we appreciate and embrace the fact that every child is different </a:t>
            </a:r>
            <a:r>
              <a:rPr lang="en-GB" sz="1600" dirty="0" smtClean="0"/>
              <a:t>and </a:t>
            </a:r>
            <a:r>
              <a:rPr lang="en-GB" sz="1600" dirty="0"/>
              <a:t>therefore, the educational needs of every child are </a:t>
            </a:r>
            <a:r>
              <a:rPr lang="en-GB" sz="1600" dirty="0" smtClean="0"/>
              <a:t>unique </a:t>
            </a:r>
            <a:r>
              <a:rPr lang="en-GB" sz="1600" dirty="0"/>
              <a:t>– this is certainly the case for children with Special Educational Needs. We will work with you and the relevant professionals to ensure we develop a thorough understanding of your child’s difficulties and strengths so we can deliver a curriculum with learning opportunities that best meets their needs. </a:t>
            </a:r>
          </a:p>
          <a:p>
            <a:r>
              <a:rPr lang="en-GB" sz="1600" dirty="0"/>
              <a:t>It is also important that we support your child in developing a good understanding of themselves as learners to enable them to access the curriculum successfully with a positive mindset. </a:t>
            </a:r>
          </a:p>
          <a:p>
            <a:r>
              <a:rPr lang="en-GB" sz="1600" dirty="0"/>
              <a:t> </a:t>
            </a:r>
            <a:r>
              <a:rPr lang="en-GB" sz="1600" dirty="0" smtClean="0"/>
              <a:t>The school, led by the governing Body, aim to provide the best possible provision. Class </a:t>
            </a:r>
            <a:r>
              <a:rPr lang="en-GB" sz="1600" dirty="0"/>
              <a:t>teachers are responsible for the curriculum in their </a:t>
            </a:r>
            <a:r>
              <a:rPr lang="en-GB" sz="1600" dirty="0" smtClean="0"/>
              <a:t>classroom and the progress of each child and the </a:t>
            </a:r>
            <a:r>
              <a:rPr lang="en-GB" sz="1600" dirty="0"/>
              <a:t>SENCO is responsible for liaising with school staff and external agencies to make sure all difficulties are </a:t>
            </a:r>
            <a:r>
              <a:rPr lang="en-GB" sz="1600" dirty="0" smtClean="0"/>
              <a:t>understood.</a:t>
            </a:r>
          </a:p>
          <a:p>
            <a:r>
              <a:rPr lang="en-GB" sz="1600" kern="0" dirty="0" smtClean="0"/>
              <a:t>We undertake a variety of training courses as a staff. Mrs Lee is a very experienced SENCO, having undertaken the role in previous schools and undergone significant levels of training from both educational and health experts. </a:t>
            </a:r>
          </a:p>
          <a:p>
            <a:r>
              <a:rPr lang="en-GB" sz="1600" kern="0" dirty="0" smtClean="0"/>
              <a:t>Staff training includes courses on ASD, Dyslexia and dyscalculia, Sensory processing, Occupational Therapy approaches, working memory and behavioural difficulties – including social and emotional well being. </a:t>
            </a:r>
          </a:p>
          <a:p>
            <a:r>
              <a:rPr lang="en-GB" sz="1600" kern="0" dirty="0" smtClean="0">
                <a:solidFill>
                  <a:srgbClr val="800000"/>
                </a:solidFill>
              </a:rPr>
              <a:t/>
            </a:r>
            <a:br>
              <a:rPr lang="en-GB" sz="1600" kern="0" dirty="0" smtClean="0">
                <a:solidFill>
                  <a:srgbClr val="800000"/>
                </a:solidFill>
              </a:rPr>
            </a:br>
            <a:r>
              <a:rPr lang="en-GB" sz="1600" kern="0" dirty="0" smtClean="0">
                <a:solidFill>
                  <a:srgbClr val="800000"/>
                </a:solidFill>
                <a:latin typeface="Lucida Calligrapy"/>
              </a:rPr>
              <a:t/>
            </a:r>
            <a:br>
              <a:rPr lang="en-GB" sz="1600" kern="0" dirty="0" smtClean="0">
                <a:solidFill>
                  <a:srgbClr val="800000"/>
                </a:solidFill>
                <a:latin typeface="Lucida Calligrapy"/>
              </a:rPr>
            </a:b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61" y="545417"/>
            <a:ext cx="561109" cy="536171"/>
          </a:xfrm>
          <a:prstGeom prst="rect">
            <a:avLst/>
          </a:prstGeom>
        </p:spPr>
      </p:pic>
    </p:spTree>
    <p:extLst>
      <p:ext uri="{BB962C8B-B14F-4D97-AF65-F5344CB8AC3E}">
        <p14:creationId xmlns:p14="http://schemas.microsoft.com/office/powerpoint/2010/main" val="3446028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dirty="0"/>
              <a:t> </a:t>
            </a:r>
          </a:p>
        </p:txBody>
      </p:sp>
      <p:sp>
        <p:nvSpPr>
          <p:cNvPr id="3" name="Rectangle 2"/>
          <p:cNvSpPr/>
          <p:nvPr/>
        </p:nvSpPr>
        <p:spPr>
          <a:xfrm>
            <a:off x="532265" y="545417"/>
            <a:ext cx="8366076" cy="3650230"/>
          </a:xfrm>
          <a:prstGeom prst="rect">
            <a:avLst/>
          </a:prstGeom>
        </p:spPr>
        <p:txBody>
          <a:bodyPr wrap="square">
            <a:spAutoFit/>
          </a:bodyPr>
          <a:lstStyle/>
          <a:p>
            <a:pPr algn="ctr">
              <a:lnSpc>
                <a:spcPct val="80000"/>
              </a:lnSpc>
            </a:pPr>
            <a:r>
              <a:rPr lang="en-GB" altLang="en-US" sz="4400" dirty="0" smtClean="0">
                <a:latin typeface="Arial" pitchFamily="34" charset="0"/>
              </a:rPr>
              <a:t>How do we assess?</a:t>
            </a:r>
            <a:endParaRPr lang="en-GB" altLang="en-US" sz="4400" dirty="0">
              <a:latin typeface="Arial" pitchFamily="34" charset="0"/>
            </a:endParaRPr>
          </a:p>
          <a:p>
            <a:pPr lvl="0" algn="ctr"/>
            <a:endParaRPr kumimoji="0" lang="en-GB" sz="4400" b="0" i="0" u="none" strike="noStrike" kern="0" cap="none" spc="0" normalizeH="0" baseline="0" noProof="0" dirty="0" smtClean="0">
              <a:ln>
                <a:noFill/>
              </a:ln>
              <a:solidFill>
                <a:prstClr val="black"/>
              </a:solidFill>
              <a:effectLst/>
              <a:uLnTx/>
              <a:uFillTx/>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grpSp>
        <p:nvGrpSpPr>
          <p:cNvPr id="5" name="Group 4"/>
          <p:cNvGrpSpPr/>
          <p:nvPr/>
        </p:nvGrpSpPr>
        <p:grpSpPr>
          <a:xfrm>
            <a:off x="3203113" y="1720351"/>
            <a:ext cx="2712085" cy="2994887"/>
            <a:chOff x="3949065" y="2419851"/>
            <a:chExt cx="2712085" cy="2994887"/>
          </a:xfrm>
        </p:grpSpPr>
        <p:sp>
          <p:nvSpPr>
            <p:cNvPr id="6"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7" name="Group 6"/>
            <p:cNvGrpSpPr/>
            <p:nvPr/>
          </p:nvGrpSpPr>
          <p:grpSpPr>
            <a:xfrm>
              <a:off x="3949065" y="2419851"/>
              <a:ext cx="2712085" cy="2994887"/>
              <a:chOff x="3949065" y="2409825"/>
              <a:chExt cx="2712085" cy="2994887"/>
            </a:xfrm>
          </p:grpSpPr>
          <p:grpSp>
            <p:nvGrpSpPr>
              <p:cNvPr id="8" name="Group 7"/>
              <p:cNvGrpSpPr/>
              <p:nvPr/>
            </p:nvGrpSpPr>
            <p:grpSpPr>
              <a:xfrm>
                <a:off x="3949065" y="2409825"/>
                <a:ext cx="2712085" cy="2984500"/>
                <a:chOff x="3949065" y="2416175"/>
                <a:chExt cx="2712085" cy="2984500"/>
              </a:xfrm>
            </p:grpSpPr>
            <p:grpSp>
              <p:nvGrpSpPr>
                <p:cNvPr id="10" name="Group 29"/>
                <p:cNvGrpSpPr>
                  <a:grpSpLocks/>
                </p:cNvGrpSpPr>
                <p:nvPr/>
              </p:nvGrpSpPr>
              <p:grpSpPr bwMode="auto">
                <a:xfrm>
                  <a:off x="3949065" y="2416175"/>
                  <a:ext cx="2712085" cy="2967351"/>
                  <a:chOff x="6219" y="3806"/>
                  <a:chExt cx="4271" cy="4672"/>
                </a:xfrm>
              </p:grpSpPr>
              <p:sp>
                <p:nvSpPr>
                  <p:cNvPr id="14"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15" name="Group 31"/>
                  <p:cNvGrpSpPr>
                    <a:grpSpLocks/>
                  </p:cNvGrpSpPr>
                  <p:nvPr/>
                </p:nvGrpSpPr>
                <p:grpSpPr bwMode="auto">
                  <a:xfrm>
                    <a:off x="6219" y="3817"/>
                    <a:ext cx="4271" cy="4661"/>
                    <a:chOff x="6219" y="3817"/>
                    <a:chExt cx="4271" cy="4661"/>
                  </a:xfrm>
                </p:grpSpPr>
                <p:sp>
                  <p:nvSpPr>
                    <p:cNvPr id="16"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7"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8"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9"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20"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21"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22"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23"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1"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3"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9"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2" name="TextBox 1"/>
          <p:cNvSpPr txBox="1"/>
          <p:nvPr/>
        </p:nvSpPr>
        <p:spPr>
          <a:xfrm>
            <a:off x="6794922" y="1308529"/>
            <a:ext cx="2065283" cy="39703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solidFill>
                  <a:schemeClr val="tx1"/>
                </a:solidFill>
              </a:rPr>
              <a:t>A clear understanding of a child’s needs is a critical precondition to planning effective strategies, provision and adjustments to teaching that will lead to good progress and improved outcomes.</a:t>
            </a:r>
            <a:endParaRPr lang="en-GB" dirty="0">
              <a:solidFill>
                <a:schemeClr val="tx1"/>
              </a:solidFill>
            </a:endParaRPr>
          </a:p>
        </p:txBody>
      </p:sp>
      <p:sp>
        <p:nvSpPr>
          <p:cNvPr id="25" name="TextBox 24"/>
          <p:cNvSpPr txBox="1"/>
          <p:nvPr/>
        </p:nvSpPr>
        <p:spPr>
          <a:xfrm>
            <a:off x="294298" y="1319040"/>
            <a:ext cx="2065283"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solidFill>
                  <a:schemeClr val="tx1"/>
                </a:solidFill>
              </a:rPr>
              <a:t>Assessment of children starts with a baseline, so we know where children start in school. This is followed by a rigorous whole school approach that can quickly identify where a child is not making adequate progress, despite high quality teaching targeted at the area of weakness.</a:t>
            </a:r>
            <a:endParaRPr lang="en-GB" dirty="0">
              <a:solidFill>
                <a:schemeClr val="tx1"/>
              </a:solidFill>
            </a:endParaRPr>
          </a:p>
        </p:txBody>
      </p:sp>
      <p:sp>
        <p:nvSpPr>
          <p:cNvPr id="26" name="TextBox 25"/>
          <p:cNvSpPr txBox="1"/>
          <p:nvPr/>
        </p:nvSpPr>
        <p:spPr>
          <a:xfrm>
            <a:off x="2454171" y="4882045"/>
            <a:ext cx="423041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solidFill>
                  <a:schemeClr val="tx1"/>
                </a:solidFill>
              </a:rPr>
              <a:t>Once specific areas of need and gaps in learning and development have been identified, additional or different provision can be planned for.</a:t>
            </a:r>
            <a:endParaRPr lang="en-GB" dirty="0">
              <a:solidFill>
                <a:schemeClr val="tx1"/>
              </a:solidFill>
            </a:endParaRPr>
          </a:p>
        </p:txBody>
      </p:sp>
    </p:spTree>
    <p:extLst>
      <p:ext uri="{BB962C8B-B14F-4D97-AF65-F5344CB8AC3E}">
        <p14:creationId xmlns:p14="http://schemas.microsoft.com/office/powerpoint/2010/main" val="2672317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30176" y="285750"/>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ctr">
              <a:buFont typeface="Arial" panose="020B0604020202020204" pitchFamily="34" charset="0"/>
              <a:buChar char="•"/>
            </a:pPr>
            <a:r>
              <a:rPr lang="en-GB" sz="1200" dirty="0" smtClean="0"/>
              <a:t>Questions on Identification and Support</a:t>
            </a:r>
          </a:p>
          <a:p>
            <a:pPr marL="171450" lvl="0" indent="-171450" algn="just">
              <a:buFont typeface="Arial" panose="020B0604020202020204" pitchFamily="34" charset="0"/>
              <a:buChar char="•"/>
            </a:pPr>
            <a:endParaRPr lang="en-GB" sz="1200" dirty="0"/>
          </a:p>
          <a:p>
            <a:pPr marL="171450" lvl="0" indent="-171450" algn="just">
              <a:buFont typeface="Arial" panose="020B0604020202020204" pitchFamily="34" charset="0"/>
              <a:buChar char="•"/>
            </a:pPr>
            <a:r>
              <a:rPr lang="en-GB" sz="1200" dirty="0" smtClean="0"/>
              <a:t>How do staff at Myton Park know/identify that children and young people have special educational needs and/or disabilities? (SEND)</a:t>
            </a:r>
            <a:endParaRPr lang="en-GB" sz="1200" dirty="0"/>
          </a:p>
          <a:p>
            <a:pPr marL="171450" lvl="0" indent="-171450" algn="just">
              <a:buFont typeface="Arial" panose="020B0604020202020204" pitchFamily="34" charset="0"/>
              <a:buChar char="•"/>
            </a:pPr>
            <a:r>
              <a:rPr lang="en-GB" sz="1200" dirty="0"/>
              <a:t>What are the first steps school will take if SEND are identified?</a:t>
            </a:r>
          </a:p>
          <a:p>
            <a:pPr marL="171450" indent="-171450" algn="just" fontAlgn="base">
              <a:spcBef>
                <a:spcPct val="0"/>
              </a:spcBef>
              <a:spcAft>
                <a:spcPct val="0"/>
              </a:spcAft>
              <a:buFont typeface="Arial" panose="020B0604020202020204" pitchFamily="34" charset="0"/>
              <a:buChar char="•"/>
            </a:pPr>
            <a:r>
              <a:rPr lang="en-GB" sz="1200" dirty="0"/>
              <a:t>What should </a:t>
            </a:r>
            <a:r>
              <a:rPr lang="en-GB" sz="1200" dirty="0" smtClean="0"/>
              <a:t>I/we do as parent/carer </a:t>
            </a:r>
            <a:r>
              <a:rPr lang="en-GB" sz="1200" dirty="0"/>
              <a:t>if </a:t>
            </a:r>
            <a:r>
              <a:rPr lang="en-GB" sz="1200" dirty="0" smtClean="0"/>
              <a:t>I/we </a:t>
            </a:r>
            <a:r>
              <a:rPr lang="en-GB" sz="1200" dirty="0"/>
              <a:t>think </a:t>
            </a:r>
            <a:r>
              <a:rPr lang="en-GB" sz="1200" dirty="0" smtClean="0"/>
              <a:t>my/our </a:t>
            </a:r>
            <a:r>
              <a:rPr lang="en-GB" sz="1200" dirty="0"/>
              <a:t>child has SEND? How </a:t>
            </a:r>
            <a:r>
              <a:rPr lang="en-GB" sz="1200" dirty="0" smtClean="0"/>
              <a:t>can I </a:t>
            </a:r>
            <a:r>
              <a:rPr lang="en-GB" sz="1200" dirty="0"/>
              <a:t>raise concerns? </a:t>
            </a:r>
            <a:endParaRPr lang="en-GB" sz="1200" dirty="0" smtClean="0"/>
          </a:p>
          <a:p>
            <a:pPr marL="171450" indent="-171450" algn="just" fontAlgn="base">
              <a:spcBef>
                <a:spcPct val="0"/>
              </a:spcBef>
              <a:spcAft>
                <a:spcPct val="0"/>
              </a:spcAft>
              <a:buFont typeface="Arial" panose="020B0604020202020204" pitchFamily="34" charset="0"/>
              <a:buChar char="•"/>
            </a:pPr>
            <a:r>
              <a:rPr lang="en-GB" altLang="en-US" sz="1200" dirty="0" smtClean="0">
                <a:cs typeface="Arial" pitchFamily="34" charset="0"/>
              </a:rPr>
              <a:t>What intervention is available to all children/young people? (this is the school’s CORE offer)</a:t>
            </a:r>
          </a:p>
          <a:p>
            <a:pPr marL="171450" indent="-171450" algn="just" fontAlgn="base">
              <a:spcBef>
                <a:spcPct val="0"/>
              </a:spcBef>
              <a:spcAft>
                <a:spcPct val="0"/>
              </a:spcAft>
              <a:buFont typeface="Arial" panose="020B0604020202020204" pitchFamily="34" charset="0"/>
              <a:buChar char="•"/>
            </a:pPr>
            <a:r>
              <a:rPr lang="en-GB" altLang="en-US" sz="1200" dirty="0" smtClean="0">
                <a:cs typeface="Arial" pitchFamily="34" charset="0"/>
              </a:rPr>
              <a:t>How will our school involve children/young people in the assessment process?</a:t>
            </a:r>
            <a:endParaRPr kumimoji="0" lang="en-US" altLang="en-US" sz="1200" b="0" i="0" u="none" strike="noStrike" cap="none" normalizeH="0" baseline="0" dirty="0" smtClean="0">
              <a:ln>
                <a:noFill/>
              </a:ln>
              <a:solidFill>
                <a:schemeClr val="tx1"/>
              </a:solidFill>
              <a:effectLst/>
              <a:cs typeface="Arial" pitchFamily="34" charset="0"/>
            </a:endParaRPr>
          </a:p>
          <a:p>
            <a:pPr marL="171450" lvl="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4762500" y="314326"/>
            <a:ext cx="4210050" cy="268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t>How will our school teach and support children with SEND</a:t>
            </a:r>
            <a:r>
              <a:rPr lang="en-GB" sz="1100" dirty="0" smtClean="0"/>
              <a:t>?</a:t>
            </a:r>
            <a:endParaRPr lang="en-GB" sz="1100" dirty="0"/>
          </a:p>
          <a:p>
            <a:pPr marL="171450" lvl="0" indent="-171450" algn="just">
              <a:buFont typeface="Arial" panose="020B0604020202020204" pitchFamily="34" charset="0"/>
              <a:buChar char="•"/>
            </a:pPr>
            <a:r>
              <a:rPr lang="en-GB" sz="1100" dirty="0"/>
              <a:t>Who will be working with your child? </a:t>
            </a:r>
          </a:p>
          <a:p>
            <a:pPr marL="628650" lvl="1" indent="-171450" algn="just">
              <a:buFont typeface="Arial" panose="020B0604020202020204" pitchFamily="34" charset="0"/>
              <a:buChar char="•"/>
            </a:pPr>
            <a:r>
              <a:rPr lang="en-GB" sz="1100" dirty="0"/>
              <a:t>What expertise does the school and our staff have in relation to SEND?</a:t>
            </a:r>
          </a:p>
          <a:p>
            <a:pPr marL="171450" lvl="0" indent="-171450" algn="just">
              <a:buFont typeface="Arial" panose="020B0604020202020204" pitchFamily="34" charset="0"/>
              <a:buChar char="•"/>
            </a:pPr>
            <a:r>
              <a:rPr lang="en-GB" sz="1100" dirty="0"/>
              <a:t>How does our school ensure that information about a child/ young adult’s SEND or EHC plan is shared and understood by teachers and all relevant staff who come into contact with that child</a:t>
            </a:r>
            <a:r>
              <a:rPr lang="en-GB" sz="1100" dirty="0" smtClean="0"/>
              <a:t>?</a:t>
            </a:r>
          </a:p>
          <a:p>
            <a:pPr marL="171450" lvl="0" indent="-171450" algn="just">
              <a:buFont typeface="Arial" panose="020B0604020202020204" pitchFamily="34" charset="0"/>
              <a:buChar char="•"/>
            </a:pPr>
            <a:r>
              <a:rPr lang="en-GB" sz="1100" dirty="0" smtClean="0"/>
              <a:t>How will our school include parents and the child/young person in planning support?</a:t>
            </a:r>
          </a:p>
          <a:p>
            <a:pPr marL="628650" lvl="1" indent="-171450" algn="just">
              <a:buFont typeface="Arial" panose="020B0604020202020204" pitchFamily="34" charset="0"/>
              <a:buChar char="•"/>
            </a:pPr>
            <a:r>
              <a:rPr lang="en-GB" sz="1100" dirty="0" smtClean="0"/>
              <a:t>How will our school teach and support children/young        	people with SEND?</a:t>
            </a:r>
          </a:p>
          <a:p>
            <a:pPr marL="1085850" lvl="2" indent="-171450" algn="just">
              <a:buFont typeface="Arial" panose="020B0604020202020204" pitchFamily="34" charset="0"/>
              <a:buChar char="•"/>
            </a:pPr>
            <a:r>
              <a:rPr lang="en-GB" sz="1100" dirty="0" smtClean="0"/>
              <a:t>What access do our SEND children/young people have to facilities and extra curricular activities?</a:t>
            </a:r>
          </a:p>
          <a:p>
            <a:pPr marL="1085850" lvl="2" indent="-171450" algn="just">
              <a:buFont typeface="Arial" panose="020B0604020202020204" pitchFamily="34" charset="0"/>
              <a:buChar char="•"/>
            </a:pPr>
            <a:r>
              <a:rPr lang="en-GB" sz="1100" dirty="0" smtClean="0"/>
              <a:t>How does our school plan for transition for children/young people with SEND?</a:t>
            </a:r>
            <a:endParaRPr lang="en-GB" sz="11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Text Box 2"/>
          <p:cNvSpPr txBox="1">
            <a:spLocks noChangeArrowheads="1"/>
          </p:cNvSpPr>
          <p:nvPr/>
        </p:nvSpPr>
        <p:spPr bwMode="auto">
          <a:xfrm>
            <a:off x="98426" y="3565527"/>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200" dirty="0"/>
              <a:t>Who will be talking with and keeping in touch with the parent/carer? (working together towards outcomes, reviewing arrangements etc</a:t>
            </a:r>
            <a:r>
              <a:rPr lang="en-GB" sz="1200" dirty="0" smtClean="0"/>
              <a:t>.) and how often?</a:t>
            </a:r>
          </a:p>
        </p:txBody>
      </p:sp>
      <p:sp>
        <p:nvSpPr>
          <p:cNvPr id="53" name="Text Box 52"/>
          <p:cNvSpPr txBox="1">
            <a:spLocks noChangeArrowheads="1"/>
          </p:cNvSpPr>
          <p:nvPr/>
        </p:nvSpPr>
        <p:spPr bwMode="auto">
          <a:xfrm>
            <a:off x="-374650" y="4429670"/>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28650" lvl="1" indent="-171450" algn="just" fontAlgn="base">
              <a:spcBef>
                <a:spcPct val="0"/>
              </a:spcBef>
              <a:spcAft>
                <a:spcPts val="1000"/>
              </a:spcAft>
              <a:buFont typeface="Arial" panose="020B0604020202020204" pitchFamily="34" charset="0"/>
              <a:buChar char="•"/>
            </a:pPr>
            <a:r>
              <a:rPr lang="en-GB" sz="1200" dirty="0"/>
              <a:t>How do we assess and evaluate the provision we have arranged for your child? (effectiveness, outcomes, </a:t>
            </a:r>
            <a:r>
              <a:rPr lang="en-GB" sz="1200" dirty="0" smtClean="0"/>
              <a:t>progress)</a:t>
            </a:r>
          </a:p>
          <a:p>
            <a:pPr marL="628650" lvl="1" indent="-171450" algn="just" fontAlgn="base">
              <a:spcBef>
                <a:spcPct val="0"/>
              </a:spcBef>
              <a:spcAft>
                <a:spcPts val="1000"/>
              </a:spcAft>
              <a:buFont typeface="Arial" panose="020B0604020202020204" pitchFamily="34" charset="0"/>
              <a:buChar char="•"/>
            </a:pPr>
            <a:r>
              <a:rPr kumimoji="0" lang="en-GB" altLang="en-US" sz="1200" b="0" i="0" u="none" strike="noStrike" cap="none" normalizeH="0" baseline="0" dirty="0" smtClean="0">
                <a:ln>
                  <a:noFill/>
                </a:ln>
                <a:solidFill>
                  <a:schemeClr val="tx1"/>
                </a:solidFill>
                <a:effectLst/>
                <a:latin typeface="Arial" pitchFamily="34" charset="0"/>
                <a:cs typeface="Arial" pitchFamily="34" charset="0"/>
              </a:rPr>
              <a:t>Where can parents/carers find </a:t>
            </a:r>
            <a:r>
              <a:rPr lang="en-GB" altLang="en-US" sz="1200" dirty="0" smtClean="0">
                <a:latin typeface="Arial" pitchFamily="34" charset="0"/>
                <a:cs typeface="Arial" pitchFamily="34" charset="0"/>
              </a:rPr>
              <a:t>additional information e.g. SEND policy, LA Local Offer</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Text Box 2"/>
          <p:cNvSpPr txBox="1">
            <a:spLocks noChangeArrowheads="1"/>
          </p:cNvSpPr>
          <p:nvPr/>
        </p:nvSpPr>
        <p:spPr bwMode="auto">
          <a:xfrm>
            <a:off x="5313642" y="4426604"/>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200" dirty="0" smtClean="0"/>
              <a:t>Who will be working with your child? </a:t>
            </a:r>
            <a:endParaRPr lang="en-GB" sz="1200" dirty="0"/>
          </a:p>
        </p:txBody>
      </p:sp>
      <p:sp>
        <p:nvSpPr>
          <p:cNvPr id="55" name="Text Box 2"/>
          <p:cNvSpPr txBox="1">
            <a:spLocks noChangeArrowheads="1"/>
          </p:cNvSpPr>
          <p:nvPr/>
        </p:nvSpPr>
        <p:spPr bwMode="auto">
          <a:xfrm>
            <a:off x="5886450" y="3679826"/>
            <a:ext cx="3009900"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200" dirty="0" smtClean="0"/>
              <a:t>How is the different provision delivered in our school?  </a:t>
            </a:r>
          </a:p>
          <a:p>
            <a:pPr marL="171450" lvl="0" indent="-171450" algn="just">
              <a:buFont typeface="Arial" panose="020B0604020202020204" pitchFamily="34" charset="0"/>
              <a:buChar char="•"/>
            </a:pPr>
            <a:r>
              <a:rPr kumimoji="0" lang="en-GB" altLang="en-US" sz="1200" b="0" i="0" u="none" strike="noStrike" cap="none" normalizeH="0" baseline="0" dirty="0" smtClean="0">
                <a:ln>
                  <a:noFill/>
                </a:ln>
                <a:solidFill>
                  <a:schemeClr val="tx1"/>
                </a:solidFill>
                <a:effectLst/>
                <a:cs typeface="Arial" pitchFamily="34" charset="0"/>
              </a:rPr>
              <a:t>What role will the</a:t>
            </a:r>
            <a:r>
              <a:rPr kumimoji="0" lang="en-GB" altLang="en-US" sz="1200" b="0" i="0" u="none" strike="noStrike" cap="none" normalizeH="0" dirty="0" smtClean="0">
                <a:ln>
                  <a:noFill/>
                </a:ln>
                <a:solidFill>
                  <a:schemeClr val="tx1"/>
                </a:solidFill>
                <a:effectLst/>
                <a:cs typeface="Arial" pitchFamily="34" charset="0"/>
              </a:rPr>
              <a:t> child/young person’s teacher/s play in the additional provision?</a:t>
            </a:r>
          </a:p>
          <a:p>
            <a:pPr lvl="0" algn="just"/>
            <a:endParaRPr kumimoji="0" lang="en-US" altLang="en-US" sz="1800" b="0" i="0" u="none" strike="noStrike" cap="none" normalizeH="0" baseline="0" dirty="0" smtClean="0">
              <a:ln>
                <a:noFill/>
              </a:ln>
              <a:solidFill>
                <a:schemeClr val="tx1"/>
              </a:solidFill>
              <a:effectLst/>
              <a:cs typeface="Arial" pitchFamily="34" charset="0"/>
            </a:endParaRPr>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2" action="ppaction://hlinksldjump"/>
                </a:rPr>
                <a:t>More information</a:t>
              </a:r>
              <a:endParaRPr lang="en-GB" sz="1400" b="1" dirty="0"/>
            </a:p>
          </p:txBody>
        </p:sp>
      </p:grpSp>
      <p:grpSp>
        <p:nvGrpSpPr>
          <p:cNvPr id="65" name="Group 64"/>
          <p:cNvGrpSpPr/>
          <p:nvPr/>
        </p:nvGrpSpPr>
        <p:grpSpPr>
          <a:xfrm>
            <a:off x="6224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smtClean="0">
                  <a:hlinkClick r:id="rId4"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5" action="ppaction://hlinksldjump"/>
                </a:rPr>
                <a:t>More information</a:t>
              </a:r>
              <a:endParaRPr lang="en-GB" sz="1400" b="1" dirty="0"/>
            </a:p>
          </p:txBody>
        </p:sp>
      </p:grpSp>
      <p:sp>
        <p:nvSpPr>
          <p:cNvPr id="74" name="Text Box 2"/>
          <p:cNvSpPr txBox="1">
            <a:spLocks noChangeArrowheads="1"/>
          </p:cNvSpPr>
          <p:nvPr/>
        </p:nvSpPr>
        <p:spPr bwMode="auto">
          <a:xfrm>
            <a:off x="4756590" y="4657829"/>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solidFill>
                  <a:schemeClr val="tx1"/>
                </a:solidFill>
                <a:effectLst/>
                <a:latin typeface="Arial" pitchFamily="34" charset="0"/>
                <a:cs typeface="Arial" pitchFamily="34" charset="0"/>
              </a:rPr>
              <a:t>Which other services do we use to provide for and support our children/young people?</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Arial" pitchFamily="34" charset="0"/>
                <a:cs typeface="Arial" pitchFamily="34" charset="0"/>
              </a:rPr>
              <a:t>How will parents/</a:t>
            </a:r>
            <a:r>
              <a:rPr lang="en-US" altLang="en-US" sz="1200" dirty="0" err="1" smtClean="0">
                <a:latin typeface="Arial" pitchFamily="34" charset="0"/>
                <a:cs typeface="Arial" pitchFamily="34" charset="0"/>
              </a:rPr>
              <a:t>carers</a:t>
            </a:r>
            <a:r>
              <a:rPr lang="en-US" altLang="en-US" sz="1200" dirty="0" smtClean="0">
                <a:latin typeface="Arial" pitchFamily="34" charset="0"/>
                <a:cs typeface="Arial" pitchFamily="34" charset="0"/>
              </a:rPr>
              <a:t> be kept informed of engagement in additional provision whilst it is ongoing?</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solidFill>
                  <a:schemeClr val="tx1"/>
                </a:solidFill>
                <a:effectLst/>
                <a:latin typeface="Arial" pitchFamily="34" charset="0"/>
                <a:cs typeface="Arial" pitchFamily="34" charset="0"/>
              </a:rPr>
              <a:t>How does our school encourage parent/</a:t>
            </a:r>
            <a:r>
              <a:rPr kumimoji="0" lang="en-US" altLang="en-US" sz="1200" b="0" i="0" u="none" strike="noStrike" cap="none" normalizeH="0" baseline="0" dirty="0" err="1" smtClean="0">
                <a:ln>
                  <a:noFill/>
                </a:ln>
                <a:solidFill>
                  <a:schemeClr val="tx1"/>
                </a:solidFill>
                <a:effectLst/>
                <a:latin typeface="Arial" pitchFamily="34" charset="0"/>
                <a:cs typeface="Arial" pitchFamily="34" charset="0"/>
              </a:rPr>
              <a:t>carers</a:t>
            </a:r>
            <a:r>
              <a:rPr kumimoji="0" lang="en-US" altLang="en-US" sz="1200" b="0" i="0" u="none" strike="noStrike" cap="none" normalizeH="0" baseline="0" dirty="0" smtClean="0">
                <a:ln>
                  <a:noFill/>
                </a:ln>
                <a:solidFill>
                  <a:schemeClr val="tx1"/>
                </a:solidFill>
                <a:effectLst/>
                <a:latin typeface="Arial" pitchFamily="34" charset="0"/>
                <a:cs typeface="Arial" pitchFamily="34" charset="0"/>
              </a:rPr>
              <a:t> to become involved in the additional provision?</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Isosceles Triangle 1">
            <a:hlinkClick r:id="rId6" action="ppaction://hlinksldjump"/>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5AE6B2D4-9C9C-4C85-8224-0118185EB5D6}" type="slidenum">
              <a:rPr lang="en-GB" smtClean="0"/>
              <a:t>6</a:t>
            </a:fld>
            <a:endParaRPr lang="en-GB"/>
          </a:p>
        </p:txBody>
      </p:sp>
    </p:spTree>
    <p:extLst>
      <p:ext uri="{BB962C8B-B14F-4D97-AF65-F5344CB8AC3E}">
        <p14:creationId xmlns:p14="http://schemas.microsoft.com/office/powerpoint/2010/main" val="1370955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rgbClr val="800000"/>
                </a:solidFill>
              </a:rPr>
              <a:t>How do staff at Myton Park know/identify that children and young people have special educational needs and/or disabilities? (SEND)</a:t>
            </a:r>
          </a:p>
          <a:p>
            <a:pPr marL="285750" lvl="0" indent="-285750">
              <a:buBlip>
                <a:blip r:embed="rId6"/>
              </a:buBlip>
            </a:pPr>
            <a:r>
              <a:rPr lang="en-GB" dirty="0" smtClean="0"/>
              <a:t>An accurate note is taken for each child at the beginning of every year group (including Nursery) and measures of progress are taken at least every term.  Rates of progress are noted and specific plans of action are made for those children identified as needing it. ( Judgements are </a:t>
            </a:r>
            <a:r>
              <a:rPr lang="en-GB" dirty="0"/>
              <a:t>m</a:t>
            </a:r>
            <a:r>
              <a:rPr lang="en-GB" dirty="0" smtClean="0"/>
              <a:t>ade on levels of progress and on levels of attainment.)</a:t>
            </a:r>
          </a:p>
          <a:p>
            <a:pPr marL="285750" lvl="0" indent="-285750">
              <a:buBlip>
                <a:blip r:embed="rId6"/>
              </a:buBlip>
            </a:pPr>
            <a:r>
              <a:rPr lang="en-GB" dirty="0" smtClean="0"/>
              <a:t>Where appropriate, information may be sought from the early years setting a child has attended.</a:t>
            </a:r>
          </a:p>
          <a:p>
            <a:pPr marL="285750" lvl="0" indent="-285750">
              <a:buBlip>
                <a:blip r:embed="rId6"/>
              </a:buBlip>
            </a:pPr>
            <a:r>
              <a:rPr lang="en-GB" dirty="0" smtClean="0"/>
              <a:t>Children who are not making adequate  progress and who demonstrate difficulties are noted and observed. If staff have any concerns, then these will be shared with parents and advice sought from the senior staff initially.</a:t>
            </a:r>
          </a:p>
          <a:p>
            <a:pPr marL="285750" lvl="0" indent="-285750">
              <a:buBlip>
                <a:blip r:embed="rId6"/>
              </a:buBlip>
            </a:pPr>
            <a:r>
              <a:rPr lang="en-GB" dirty="0" smtClean="0"/>
              <a:t>If concerns continue, despite interventions and high quality teaching, then we may consider additional assessments.  </a:t>
            </a:r>
          </a:p>
          <a:p>
            <a:pPr marL="285750" lvl="0" indent="-285750">
              <a:buBlip>
                <a:blip r:embed="rId6"/>
              </a:buBlip>
            </a:pPr>
            <a:r>
              <a:rPr lang="en-GB" dirty="0" smtClean="0"/>
              <a:t>We encourage parents to share information about their children – you know them best!</a:t>
            </a:r>
          </a:p>
          <a:p>
            <a:pPr marL="285750" lvl="0" indent="-285750">
              <a:buBlip>
                <a:blip r:embed="rId6"/>
              </a:buBlip>
            </a:pPr>
            <a:r>
              <a:rPr lang="en-GB" dirty="0" smtClean="0"/>
              <a:t>Wherever needs arise  we consider any access arrangements for SATs. </a:t>
            </a: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73421" y="3326523"/>
            <a:ext cx="2696561" cy="2585323"/>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next page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7</a:t>
            </a:fld>
            <a:endParaRPr lang="en-GB"/>
          </a:p>
        </p:txBody>
      </p:sp>
    </p:spTree>
    <p:extLst>
      <p:ext uri="{BB962C8B-B14F-4D97-AF65-F5344CB8AC3E}">
        <p14:creationId xmlns:p14="http://schemas.microsoft.com/office/powerpoint/2010/main" val="3495397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rgbClr val="800000"/>
                </a:solidFill>
              </a:rPr>
              <a:t>How do staff at Myton Park know/identify that children and young people have special educational needs and/or disabilities? (SEND)</a:t>
            </a:r>
          </a:p>
          <a:p>
            <a:pPr marL="285750" lvl="0" indent="-285750">
              <a:buBlip>
                <a:blip r:embed="rId6"/>
              </a:buBlip>
            </a:pPr>
            <a:r>
              <a:rPr lang="en-GB" dirty="0" smtClean="0"/>
              <a:t>If we do feel additional assessments are required, we would inform parents. Some may be done in school, some may require external staff.  If  external staff are applied for,  then parental consent is sought. </a:t>
            </a:r>
          </a:p>
          <a:p>
            <a:pPr marL="285750" lvl="0" indent="-285750">
              <a:buBlip>
                <a:blip r:embed="rId6"/>
              </a:buBlip>
            </a:pPr>
            <a:r>
              <a:rPr lang="en-GB" dirty="0" smtClean="0"/>
              <a:t>Children’s views are sought and targets are shared with them.</a:t>
            </a:r>
          </a:p>
          <a:p>
            <a:pPr marL="285750" lvl="0" indent="-285750">
              <a:buBlip>
                <a:blip r:embed="rId6"/>
              </a:buBlip>
            </a:pPr>
            <a:r>
              <a:rPr lang="en-GB" dirty="0" smtClean="0"/>
              <a:t>If they are on the SEN register, then they have an Individual Learning Plan that is filled in with parents/carers and teaching staff. </a:t>
            </a:r>
          </a:p>
          <a:p>
            <a:pPr marL="285750" lvl="0" indent="-285750">
              <a:buBlip>
                <a:blip r:embed="rId6"/>
              </a:buBlip>
            </a:pPr>
            <a:r>
              <a:rPr lang="en-GB" dirty="0" smtClean="0"/>
              <a:t>If you have ANY concerns around your child, then  always speak to the class teacher in the first instance.</a:t>
            </a:r>
          </a:p>
          <a:p>
            <a:pPr marL="285750" lvl="0" indent="-285750">
              <a:buBlip>
                <a:blip r:embed="rId6"/>
              </a:buBlip>
            </a:pPr>
            <a:r>
              <a:rPr lang="en-GB" dirty="0" smtClean="0"/>
              <a:t>If you continue to have concerns, then please do not hesitate to speak to Mrs Lee, Head Teacher and SENCO. (School phone number is 01642 754658) or come into school to make an </a:t>
            </a:r>
            <a:r>
              <a:rPr lang="en-GB" dirty="0" err="1" smtClean="0"/>
              <a:t>appointmnet</a:t>
            </a:r>
            <a:r>
              <a:rPr lang="en-GB" dirty="0" smtClean="0"/>
              <a:t>.</a:t>
            </a: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73421" y="3326523"/>
            <a:ext cx="2696561" cy="3139321"/>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below or call 01642 527158</a:t>
            </a:r>
          </a:p>
          <a:p>
            <a:endParaRPr lang="en-GB" dirty="0"/>
          </a:p>
          <a:p>
            <a:endParaRPr lang="en-GB" dirty="0"/>
          </a:p>
        </p:txBody>
      </p:sp>
      <p:sp>
        <p:nvSpPr>
          <p:cNvPr id="3" name="TextBox 2"/>
          <p:cNvSpPr txBox="1"/>
          <p:nvPr/>
        </p:nvSpPr>
        <p:spPr>
          <a:xfrm>
            <a:off x="3159752" y="5376041"/>
            <a:ext cx="5354613" cy="923330"/>
          </a:xfrm>
          <a:prstGeom prst="rect">
            <a:avLst/>
          </a:prstGeom>
          <a:noFill/>
        </p:spPr>
        <p:txBody>
          <a:bodyPr wrap="square" rtlCol="0">
            <a:spAutoFit/>
          </a:bodyPr>
          <a:lstStyle/>
          <a:p>
            <a:r>
              <a:rPr lang="en-GB" dirty="0">
                <a:hlinkClick r:id="rId7"/>
              </a:rPr>
              <a:t>http://www.stockton.gov.uk/childrenandyoungpeople/childrenwithdisabilities/specialedneeds/parentpartner/</a:t>
            </a:r>
            <a:endParaRPr lang="en-GB" dirty="0"/>
          </a:p>
          <a:p>
            <a:endParaRPr lang="en-GB" dirty="0"/>
          </a:p>
        </p:txBody>
      </p:sp>
      <p:sp>
        <p:nvSpPr>
          <p:cNvPr id="11" name="Slide Number Placeholder 10"/>
          <p:cNvSpPr>
            <a:spLocks noGrp="1"/>
          </p:cNvSpPr>
          <p:nvPr>
            <p:ph type="sldNum" sz="quarter" idx="12"/>
          </p:nvPr>
        </p:nvSpPr>
        <p:spPr/>
        <p:txBody>
          <a:bodyPr/>
          <a:lstStyle/>
          <a:p>
            <a:fld id="{5AE6B2D4-9C9C-4C85-8224-0118185EB5D6}" type="slidenum">
              <a:rPr lang="en-GB" smtClean="0"/>
              <a:t>8</a:t>
            </a:fld>
            <a:endParaRPr lang="en-GB"/>
          </a:p>
        </p:txBody>
      </p:sp>
    </p:spTree>
    <p:extLst>
      <p:ext uri="{BB962C8B-B14F-4D97-AF65-F5344CB8AC3E}">
        <p14:creationId xmlns:p14="http://schemas.microsoft.com/office/powerpoint/2010/main" val="1793499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rgbClr val="800000"/>
                </a:solidFill>
              </a:rPr>
              <a:t>How do staff at Myton Park know/identify that children and young people have special educational needs and/or disabilities? (SEND</a:t>
            </a:r>
            <a:r>
              <a:rPr lang="en-GB" dirty="0" smtClean="0">
                <a:solidFill>
                  <a:srgbClr val="800000"/>
                </a:solidFill>
              </a:rPr>
              <a:t>)</a:t>
            </a:r>
          </a:p>
          <a:p>
            <a:pPr marL="285750" lvl="0" indent="-285750">
              <a:buBlip>
                <a:blip r:embed="rId6"/>
              </a:buBlip>
            </a:pPr>
            <a:r>
              <a:rPr lang="en-GB" dirty="0" smtClean="0"/>
              <a:t>Where we deem it necessary we will consider asking for additional time for your child during their key stage 2 SATs or the use of a scribe if this us their usual classroom way of working. If your child uses coloured paper due to visual stress, then we will apply for the use of coloured paper during the testing process.  </a:t>
            </a:r>
            <a:endParaRPr lang="en-GB" dirty="0"/>
          </a:p>
          <a:p>
            <a:pPr marL="285750" lvl="0" indent="-285750">
              <a:buBlip>
                <a:blip r:embed="rId6"/>
              </a:buBlip>
            </a:pPr>
            <a:r>
              <a:rPr lang="en-GB" dirty="0" smtClean="0"/>
              <a:t>Our SEND policy and the Individual learning Plan can be found on the website under SEND Documentation. </a:t>
            </a:r>
            <a:endParaRPr lang="en-GB" dirty="0"/>
          </a:p>
          <a:p>
            <a:pPr marL="285750" lvl="0" indent="-285750">
              <a:buBlip>
                <a:blip r:embed="rId6"/>
              </a:buBlip>
            </a:pPr>
            <a:r>
              <a:rPr lang="en-GB" dirty="0"/>
              <a:t>Follow the link to the SEN Code of Practice: This outlines the code that we as a school should </a:t>
            </a:r>
            <a:r>
              <a:rPr lang="en-GB" dirty="0" smtClean="0"/>
              <a:t>follow:</a:t>
            </a:r>
            <a:endParaRPr lang="en-GB" dirty="0"/>
          </a:p>
          <a:p>
            <a:pPr lvl="0"/>
            <a:r>
              <a:rPr lang="en-GB" dirty="0" smtClean="0">
                <a:hlinkClick r:id="rId7"/>
              </a:rPr>
              <a:t>https</a:t>
            </a:r>
            <a:r>
              <a:rPr lang="en-GB" dirty="0">
                <a:hlinkClick r:id="rId7"/>
              </a:rPr>
              <a:t>://</a:t>
            </a:r>
            <a:r>
              <a:rPr lang="en-GB" dirty="0" smtClean="0">
                <a:hlinkClick r:id="rId7"/>
              </a:rPr>
              <a:t>www.gov.uk/government/publications/send-code-of-practice-0-to-25</a:t>
            </a:r>
            <a:endParaRPr lang="en-GB" dirty="0"/>
          </a:p>
          <a:p>
            <a:pPr marL="285750" lvl="0" indent="-285750">
              <a:buBlip>
                <a:blip r:embed="rId6"/>
              </a:buBlip>
            </a:pPr>
            <a:r>
              <a:rPr lang="en-GB" dirty="0"/>
              <a:t>Follow the  link to the LA’s Local Offer: This document sets out what the </a:t>
            </a:r>
            <a:r>
              <a:rPr lang="en-GB" dirty="0" smtClean="0"/>
              <a:t>Local Authority Offer. </a:t>
            </a:r>
          </a:p>
          <a:p>
            <a:pPr lvl="0"/>
            <a:r>
              <a:rPr lang="en-GB" dirty="0" smtClean="0">
                <a:solidFill>
                  <a:srgbClr val="800000"/>
                </a:solidFill>
              </a:rPr>
              <a:t>LINK to be added.</a:t>
            </a:r>
            <a:endParaRPr lang="en-GB" dirty="0">
              <a:solidFill>
                <a:srgbClr val="800000"/>
              </a:solidFill>
            </a:endParaRPr>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page above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9</a:t>
            </a:fld>
            <a:endParaRPr lang="en-GB"/>
          </a:p>
        </p:txBody>
      </p:sp>
    </p:spTree>
    <p:extLst>
      <p:ext uri="{BB962C8B-B14F-4D97-AF65-F5344CB8AC3E}">
        <p14:creationId xmlns:p14="http://schemas.microsoft.com/office/powerpoint/2010/main" val="2609273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2897</TotalTime>
  <Words>3126</Words>
  <Application>Microsoft Office PowerPoint</Application>
  <PresentationFormat>On-screen Show (4:3)</PresentationFormat>
  <Paragraphs>316</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ＭＳ Ｐゴシック</vt:lpstr>
      <vt:lpstr>Arial</vt:lpstr>
      <vt:lpstr>Arial Black</vt:lpstr>
      <vt:lpstr>Calibri</vt:lpstr>
      <vt:lpstr>Lucida Calligraphy</vt:lpstr>
      <vt:lpstr>Lucida Calligrapy</vt:lpstr>
      <vt:lpstr>Office Theme</vt:lpstr>
      <vt:lpstr>Custom Design</vt:lpstr>
      <vt:lpstr>PowerPoint Presentation</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What does your school currently offer?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Lee, Elisabeth</cp:lastModifiedBy>
  <cp:revision>96</cp:revision>
  <cp:lastPrinted>2014-09-01T10:53:15Z</cp:lastPrinted>
  <dcterms:created xsi:type="dcterms:W3CDTF">2014-05-13T13:08:59Z</dcterms:created>
  <dcterms:modified xsi:type="dcterms:W3CDTF">2017-10-02T16:05:00Z</dcterms:modified>
</cp:coreProperties>
</file>