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0"/>
  </p:notesMasterIdLst>
  <p:handoutMasterIdLst>
    <p:handoutMasterId r:id="rId41"/>
  </p:handoutMasterIdLst>
  <p:sldIdLst>
    <p:sldId id="256" r:id="rId3"/>
    <p:sldId id="266" r:id="rId4"/>
    <p:sldId id="267" r:id="rId5"/>
    <p:sldId id="274" r:id="rId6"/>
    <p:sldId id="278" r:id="rId7"/>
    <p:sldId id="281" r:id="rId8"/>
    <p:sldId id="269" r:id="rId9"/>
    <p:sldId id="260" r:id="rId10"/>
    <p:sldId id="261" r:id="rId11"/>
    <p:sldId id="270" r:id="rId12"/>
    <p:sldId id="271" r:id="rId13"/>
    <p:sldId id="272" r:id="rId14"/>
    <p:sldId id="276" r:id="rId15"/>
    <p:sldId id="282" r:id="rId16"/>
    <p:sldId id="277" r:id="rId17"/>
    <p:sldId id="283" r:id="rId18"/>
    <p:sldId id="306" r:id="rId19"/>
    <p:sldId id="307" r:id="rId20"/>
    <p:sldId id="304" r:id="rId21"/>
    <p:sldId id="295" r:id="rId22"/>
    <p:sldId id="285" r:id="rId23"/>
    <p:sldId id="293" r:id="rId24"/>
    <p:sldId id="294" r:id="rId25"/>
    <p:sldId id="299" r:id="rId26"/>
    <p:sldId id="286" r:id="rId27"/>
    <p:sldId id="296" r:id="rId28"/>
    <p:sldId id="308" r:id="rId29"/>
    <p:sldId id="300" r:id="rId30"/>
    <p:sldId id="301" r:id="rId31"/>
    <p:sldId id="287" r:id="rId32"/>
    <p:sldId id="302" r:id="rId33"/>
    <p:sldId id="303" r:id="rId34"/>
    <p:sldId id="279" r:id="rId35"/>
    <p:sldId id="305" r:id="rId36"/>
    <p:sldId id="297" r:id="rId37"/>
    <p:sldId id="298" r:id="rId38"/>
    <p:sldId id="264" r:id="rId39"/>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2165" cy="494031"/>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sz="quarter" idx="1"/>
          </p:nvPr>
        </p:nvSpPr>
        <p:spPr>
          <a:xfrm>
            <a:off x="3818359" y="0"/>
            <a:ext cx="2922164" cy="494031"/>
          </a:xfrm>
          <a:prstGeom prst="rect">
            <a:avLst/>
          </a:prstGeom>
        </p:spPr>
        <p:txBody>
          <a:bodyPr vert="horz" lIns="91504" tIns="45752" rIns="91504" bIns="45752" rtlCol="0"/>
          <a:lstStyle>
            <a:lvl1pPr algn="r">
              <a:defRPr sz="1200"/>
            </a:lvl1pPr>
          </a:lstStyle>
          <a:p>
            <a:fld id="{5A4F4597-6841-4EE6-AC32-AE849538EA97}" type="datetimeFigureOut">
              <a:rPr lang="en-GB" smtClean="0"/>
              <a:t>10/09/2020</a:t>
            </a:fld>
            <a:endParaRPr lang="en-GB"/>
          </a:p>
        </p:txBody>
      </p:sp>
      <p:sp>
        <p:nvSpPr>
          <p:cNvPr id="4" name="Footer Placeholder 3"/>
          <p:cNvSpPr>
            <a:spLocks noGrp="1"/>
          </p:cNvSpPr>
          <p:nvPr>
            <p:ph type="ftr" sz="quarter" idx="2"/>
          </p:nvPr>
        </p:nvSpPr>
        <p:spPr>
          <a:xfrm>
            <a:off x="1" y="9377044"/>
            <a:ext cx="2922165" cy="494030"/>
          </a:xfrm>
          <a:prstGeom prst="rect">
            <a:avLst/>
          </a:prstGeom>
        </p:spPr>
        <p:txBody>
          <a:bodyPr vert="horz" lIns="91504" tIns="45752" rIns="91504" bIns="45752" rtlCol="0" anchor="b"/>
          <a:lstStyle>
            <a:lvl1pPr algn="l">
              <a:defRPr sz="1200"/>
            </a:lvl1pPr>
          </a:lstStyle>
          <a:p>
            <a:endParaRPr lang="en-GB"/>
          </a:p>
        </p:txBody>
      </p:sp>
      <p:sp>
        <p:nvSpPr>
          <p:cNvPr id="5" name="Slide Number Placeholder 4"/>
          <p:cNvSpPr>
            <a:spLocks noGrp="1"/>
          </p:cNvSpPr>
          <p:nvPr>
            <p:ph type="sldNum" sz="quarter" idx="3"/>
          </p:nvPr>
        </p:nvSpPr>
        <p:spPr>
          <a:xfrm>
            <a:off x="3818359" y="9377044"/>
            <a:ext cx="2922164" cy="494030"/>
          </a:xfrm>
          <a:prstGeom prst="rect">
            <a:avLst/>
          </a:prstGeom>
        </p:spPr>
        <p:txBody>
          <a:bodyPr vert="horz" lIns="91504" tIns="45752" rIns="91504" bIns="45752" rtlCol="0" anchor="b"/>
          <a:lstStyle>
            <a:lvl1pPr algn="r">
              <a:defRPr sz="1200"/>
            </a:lvl1pPr>
          </a:lstStyle>
          <a:p>
            <a:fld id="{6FD22F4D-1392-4265-8B4F-6667F410066F}" type="slidenum">
              <a:rPr lang="en-GB" smtClean="0"/>
              <a:t>‹#›</a:t>
            </a:fld>
            <a:endParaRPr lang="en-GB"/>
          </a:p>
        </p:txBody>
      </p:sp>
    </p:spTree>
    <p:extLst>
      <p:ext uri="{BB962C8B-B14F-4D97-AF65-F5344CB8AC3E}">
        <p14:creationId xmlns:p14="http://schemas.microsoft.com/office/powerpoint/2010/main" val="192958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3" cy="493634"/>
          </a:xfrm>
          <a:prstGeom prst="rect">
            <a:avLst/>
          </a:prstGeom>
        </p:spPr>
        <p:txBody>
          <a:bodyPr vert="horz" lIns="91504" tIns="45752" rIns="91504" bIns="45752" rtlCol="0"/>
          <a:lstStyle>
            <a:lvl1pPr algn="l">
              <a:defRPr sz="1200"/>
            </a:lvl1pPr>
          </a:lstStyle>
          <a:p>
            <a:endParaRPr lang="en-GB"/>
          </a:p>
        </p:txBody>
      </p:sp>
      <p:sp>
        <p:nvSpPr>
          <p:cNvPr id="3" name="Date Placeholder 2"/>
          <p:cNvSpPr>
            <a:spLocks noGrp="1"/>
          </p:cNvSpPr>
          <p:nvPr>
            <p:ph type="dt" idx="1"/>
          </p:nvPr>
        </p:nvSpPr>
        <p:spPr>
          <a:xfrm>
            <a:off x="3818970" y="0"/>
            <a:ext cx="2921583" cy="493634"/>
          </a:xfrm>
          <a:prstGeom prst="rect">
            <a:avLst/>
          </a:prstGeom>
        </p:spPr>
        <p:txBody>
          <a:bodyPr vert="horz" lIns="91504" tIns="45752" rIns="91504" bIns="45752" rtlCol="0"/>
          <a:lstStyle>
            <a:lvl1pPr algn="r">
              <a:defRPr sz="1200"/>
            </a:lvl1pPr>
          </a:lstStyle>
          <a:p>
            <a:fld id="{AF02505A-92CE-4C75-B0F7-BC72AE51212E}" type="datetimeFigureOut">
              <a:rPr lang="en-GB" smtClean="0"/>
              <a:t>10/09/2020</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504" tIns="45752" rIns="91504" bIns="45752" rtlCol="0" anchor="ctr"/>
          <a:lstStyle/>
          <a:p>
            <a:endParaRPr lang="en-GB"/>
          </a:p>
        </p:txBody>
      </p:sp>
      <p:sp>
        <p:nvSpPr>
          <p:cNvPr id="5" name="Notes Placeholder 4"/>
          <p:cNvSpPr>
            <a:spLocks noGrp="1"/>
          </p:cNvSpPr>
          <p:nvPr>
            <p:ph type="body" sz="quarter" idx="3"/>
          </p:nvPr>
        </p:nvSpPr>
        <p:spPr>
          <a:xfrm>
            <a:off x="674212" y="4689516"/>
            <a:ext cx="5393690" cy="4442699"/>
          </a:xfrm>
          <a:prstGeom prst="rect">
            <a:avLst/>
          </a:prstGeom>
        </p:spPr>
        <p:txBody>
          <a:bodyPr vert="horz" lIns="91504" tIns="45752" rIns="91504" bIns="457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3" cy="493634"/>
          </a:xfrm>
          <a:prstGeom prst="rect">
            <a:avLst/>
          </a:prstGeom>
        </p:spPr>
        <p:txBody>
          <a:bodyPr vert="horz" lIns="91504" tIns="45752" rIns="91504" bIns="45752" rtlCol="0" anchor="b"/>
          <a:lstStyle>
            <a:lvl1pPr algn="l">
              <a:defRPr sz="1200"/>
            </a:lvl1pPr>
          </a:lstStyle>
          <a:p>
            <a:endParaRPr lang="en-GB"/>
          </a:p>
        </p:txBody>
      </p:sp>
      <p:sp>
        <p:nvSpPr>
          <p:cNvPr id="7" name="Slide Number Placeholder 6"/>
          <p:cNvSpPr>
            <a:spLocks noGrp="1"/>
          </p:cNvSpPr>
          <p:nvPr>
            <p:ph type="sldNum" sz="quarter" idx="5"/>
          </p:nvPr>
        </p:nvSpPr>
        <p:spPr>
          <a:xfrm>
            <a:off x="3818970" y="9377316"/>
            <a:ext cx="2921583" cy="493634"/>
          </a:xfrm>
          <a:prstGeom prst="rect">
            <a:avLst/>
          </a:prstGeom>
        </p:spPr>
        <p:txBody>
          <a:bodyPr vert="horz" lIns="91504" tIns="45752" rIns="91504" bIns="45752" rtlCol="0" anchor="b"/>
          <a:lstStyle>
            <a:lvl1pPr algn="r">
              <a:defRPr sz="1200"/>
            </a:lvl1pPr>
          </a:lstStyle>
          <a:p>
            <a:fld id="{FF8BDCEE-4DCB-4B1B-8236-C8BF69330495}" type="slidenum">
              <a:rPr lang="en-GB" smtClean="0"/>
              <a:t>‹#›</a:t>
            </a:fld>
            <a:endParaRPr lang="en-GB"/>
          </a:p>
        </p:txBody>
      </p:sp>
    </p:spTree>
    <p:extLst>
      <p:ext uri="{BB962C8B-B14F-4D97-AF65-F5344CB8AC3E}">
        <p14:creationId xmlns:p14="http://schemas.microsoft.com/office/powerpoint/2010/main" val="32033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67200" y="177800"/>
            <a:ext cx="4648200" cy="1879600"/>
          </a:xfrm>
        </p:spPr>
        <p:txBody>
          <a:bodyPr/>
          <a:lstStyle>
            <a:lvl1pPr>
              <a:defRPr/>
            </a:lvl1pPr>
          </a:lstStyle>
          <a:p>
            <a:r>
              <a:rPr lang="en-GB" smtClean="0"/>
              <a:t>Click to edit Master title style</a:t>
            </a:r>
            <a:endParaRPr lang="en-GB"/>
          </a:p>
        </p:txBody>
      </p:sp>
      <p:sp>
        <p:nvSpPr>
          <p:cNvPr id="4099" name="Rectangle 3"/>
          <p:cNvSpPr>
            <a:spLocks noGrp="1" noChangeArrowheads="1"/>
          </p:cNvSpPr>
          <p:nvPr>
            <p:ph type="subTitle" idx="1"/>
          </p:nvPr>
        </p:nvSpPr>
        <p:spPr>
          <a:xfrm>
            <a:off x="5486400" y="3429000"/>
            <a:ext cx="3429000" cy="1346200"/>
          </a:xfrm>
        </p:spPr>
        <p:txBody>
          <a:bodyPr/>
          <a:lstStyle>
            <a:lvl1pPr marL="0" indent="0">
              <a:buFontTx/>
              <a:buNone/>
              <a:defRPr/>
            </a:lvl1pPr>
          </a:lstStyle>
          <a:p>
            <a:r>
              <a:rPr lang="en-GB" smtClean="0"/>
              <a:t>Click to edit Master subtitle style</a:t>
            </a:r>
            <a:endParaRPr lang="en-GB"/>
          </a:p>
        </p:txBody>
      </p:sp>
      <p:sp>
        <p:nvSpPr>
          <p:cNvPr id="4100" name="Rectangle 4"/>
          <p:cNvSpPr>
            <a:spLocks noGrp="1" noChangeArrowheads="1"/>
          </p:cNvSpPr>
          <p:nvPr>
            <p:ph type="dt" sz="half" idx="2"/>
          </p:nvPr>
        </p:nvSpPr>
        <p:spPr/>
        <p:txBody>
          <a:bodyPr/>
          <a:lstStyle>
            <a:lvl1pPr>
              <a:defRPr/>
            </a:lvl1pPr>
          </a:lstStyle>
          <a:p>
            <a:fld id="{95E8BB52-9570-4E74-A725-51071CC74501}" type="datetimeFigureOut">
              <a:rPr lang="en-GB" smtClean="0"/>
              <a:t>10/09/2020</a:t>
            </a:fld>
            <a:endParaRPr lang="en-GB"/>
          </a:p>
        </p:txBody>
      </p:sp>
      <p:sp>
        <p:nvSpPr>
          <p:cNvPr id="4101" name="Rectangle 5"/>
          <p:cNvSpPr>
            <a:spLocks noGrp="1" noChangeArrowheads="1"/>
          </p:cNvSpPr>
          <p:nvPr>
            <p:ph type="ftr" sz="quarter" idx="3"/>
          </p:nvPr>
        </p:nvSpPr>
        <p:spPr/>
        <p:txBody>
          <a:bodyPr/>
          <a:lstStyle>
            <a:lvl1pPr>
              <a:defRPr/>
            </a:lvl1pPr>
          </a:lstStyle>
          <a:p>
            <a:endParaRPr lang="en-GB"/>
          </a:p>
        </p:txBody>
      </p:sp>
      <p:sp>
        <p:nvSpPr>
          <p:cNvPr id="4102" name="Rectangle 6"/>
          <p:cNvSpPr>
            <a:spLocks noGrp="1" noChangeArrowheads="1"/>
          </p:cNvSpPr>
          <p:nvPr>
            <p:ph type="sldNum" sz="quarter" idx="4"/>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GB" smtClean="0"/>
              <a:t>10/09/2020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01600"/>
            <a:ext cx="2171700" cy="6100763"/>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228600" y="101600"/>
            <a:ext cx="6362700" cy="61007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GB" smtClean="0"/>
              <a:t>10/09/2020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GB" smtClean="0"/>
              <a:t>10/09/2020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95E8BB52-9570-4E74-A725-51071CC74501}" type="datetimeFigureOut">
              <a:rPr lang="en-GB" smtClean="0"/>
              <a:t>10/09/2020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228600" y="13716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71600"/>
            <a:ext cx="4267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GB" smtClean="0"/>
              <a:t>10/09/2020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fld id="{95E8BB52-9570-4E74-A725-51071CC74501}" type="datetimeFigureOut">
              <a:rPr lang="en-GB" smtClean="0"/>
              <a:t>10/09/2020</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95E8BB52-9570-4E74-A725-51071CC74501}" type="datetimeFigureOut">
              <a:rPr lang="en-GB" smtClean="0"/>
              <a:t>10/09/2020</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5E8BB52-9570-4E74-A725-51071CC74501}" type="datetimeFigureOut">
              <a:rPr lang="en-GB" smtClean="0"/>
              <a:t>10/09/2020</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GB" smtClean="0"/>
              <a:t>10/09/2020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fld id="{95E8BB52-9570-4E74-A725-51071CC74501}" type="datetimeFigureOut">
              <a:rPr lang="en-GB" smtClean="0"/>
              <a:t>10/09/2020</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9004ED6-1B71-4B82-BC83-18827654245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101600"/>
            <a:ext cx="7620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28600" y="1371600"/>
            <a:ext cx="86868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5E8BB52-9570-4E74-A725-51071CC74501}" type="datetimeFigureOut">
              <a:rPr lang="en-GB" smtClean="0"/>
              <a:t>10/09/2020</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781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004ED6-1B71-4B82-BC83-18827654245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2080" y="116632"/>
            <a:ext cx="3605966" cy="1440160"/>
          </a:xfrm>
        </p:spPr>
        <p:txBody>
          <a:bodyPr/>
          <a:lstStyle/>
          <a:p>
            <a:pPr algn="ctr"/>
            <a:r>
              <a:rPr lang="en-US" sz="2400" b="1" dirty="0" smtClean="0">
                <a:solidFill>
                  <a:srgbClr val="800000"/>
                </a:solidFill>
                <a:effectLst>
                  <a:outerShdw blurRad="38100" dist="38100" dir="2700000" algn="tl">
                    <a:srgbClr val="000000">
                      <a:alpha val="43137"/>
                    </a:srgbClr>
                  </a:outerShdw>
                </a:effectLst>
                <a:latin typeface="Lucida Calligraphy" pitchFamily="66" charset="0"/>
              </a:rPr>
              <a:t>Welcome to Myton Park Primary School</a:t>
            </a:r>
            <a:endParaRPr lang="en-US" sz="2400" b="1" dirty="0">
              <a:solidFill>
                <a:srgbClr val="800000"/>
              </a:solidFill>
              <a:effectLst>
                <a:outerShdw blurRad="38100" dist="38100" dir="2700000" algn="tl">
                  <a:srgbClr val="000000">
                    <a:alpha val="43137"/>
                  </a:srgbClr>
                </a:outerShdw>
              </a:effectLst>
              <a:latin typeface="Lucida Calligraphy" pitchFamily="66" charset="0"/>
            </a:endParaRPr>
          </a:p>
        </p:txBody>
      </p:sp>
      <p:sp>
        <p:nvSpPr>
          <p:cNvPr id="3" name="Subtitle 2"/>
          <p:cNvSpPr>
            <a:spLocks noGrp="1"/>
          </p:cNvSpPr>
          <p:nvPr>
            <p:ph type="subTitle" idx="1"/>
          </p:nvPr>
        </p:nvSpPr>
        <p:spPr>
          <a:xfrm>
            <a:off x="5292080" y="2204864"/>
            <a:ext cx="3429000" cy="3672408"/>
          </a:xfrm>
        </p:spPr>
        <p:txBody>
          <a:bodyPr/>
          <a:lstStyle/>
          <a:p>
            <a:pPr algn="ctr"/>
            <a:r>
              <a:rPr lang="en-US" b="1" dirty="0" smtClean="0">
                <a:solidFill>
                  <a:srgbClr val="800000"/>
                </a:solidFill>
                <a:effectLst>
                  <a:outerShdw blurRad="38100" dist="38100" dir="2700000" algn="tl">
                    <a:srgbClr val="000000">
                      <a:alpha val="43137"/>
                    </a:srgbClr>
                  </a:outerShdw>
                </a:effectLst>
                <a:latin typeface="Lucida Calligraphy" pitchFamily="66" charset="0"/>
              </a:rPr>
              <a:t>We look forward to developing a strong partnership with you to help your child thrive;</a:t>
            </a:r>
            <a:endParaRPr lang="en-US" b="1" dirty="0">
              <a:solidFill>
                <a:srgbClr val="800000"/>
              </a:solidFill>
              <a:effectLst>
                <a:outerShdw blurRad="38100" dist="38100" dir="2700000" algn="tl">
                  <a:srgbClr val="000000">
                    <a:alpha val="43137"/>
                  </a:srgbClr>
                </a:outerShdw>
              </a:effectLst>
              <a:latin typeface="Lucida Calligraphy" pitchFamily="66" charset="0"/>
            </a:endParaRPr>
          </a:p>
          <a:p>
            <a:pPr algn="ctr"/>
            <a:r>
              <a:rPr lang="en-US" b="1" dirty="0" smtClean="0">
                <a:solidFill>
                  <a:srgbClr val="800000"/>
                </a:solidFill>
                <a:effectLst>
                  <a:outerShdw blurRad="38100" dist="38100" dir="2700000" algn="tl">
                    <a:srgbClr val="000000">
                      <a:alpha val="43137"/>
                    </a:srgbClr>
                  </a:outerShdw>
                </a:effectLst>
                <a:latin typeface="Lucida Calligraphy" pitchFamily="66" charset="0"/>
              </a:rPr>
              <a:t>to develop their potential,  independence and resilience</a:t>
            </a:r>
            <a:endParaRPr lang="en-US" b="1" dirty="0">
              <a:solidFill>
                <a:srgbClr val="800000"/>
              </a:solidFill>
              <a:effectLst>
                <a:outerShdw blurRad="38100" dist="38100" dir="2700000" algn="tl">
                  <a:srgbClr val="000000">
                    <a:alpha val="43137"/>
                  </a:srgbClr>
                </a:outerShdw>
              </a:effectLst>
              <a:latin typeface="Lucida Calligraphy" pitchFamily="66" charset="0"/>
            </a:endParaRPr>
          </a:p>
        </p:txBody>
      </p:sp>
      <p:pic>
        <p:nvPicPr>
          <p:cNvPr id="4" name="Picture 3" descr="Myton-Park-2-col-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864096" cy="8640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1600"/>
            <a:ext cx="6156920" cy="1066800"/>
          </a:xfrm>
        </p:spPr>
        <p:txBody>
          <a:bodyPr/>
          <a:lstStyle/>
          <a:p>
            <a:pPr algn="ctr"/>
            <a:r>
              <a:rPr lang="en-GB" b="1" dirty="0" smtClean="0">
                <a:solidFill>
                  <a:srgbClr val="800000"/>
                </a:solidFill>
                <a:effectLst>
                  <a:outerShdw blurRad="38100" dist="38100" dir="2700000" algn="tl">
                    <a:srgbClr val="000000">
                      <a:alpha val="43137"/>
                    </a:srgbClr>
                  </a:outerShdw>
                </a:effectLst>
                <a:latin typeface="Lucida Calligraphy" pitchFamily="66" charset="0"/>
              </a:rPr>
              <a:t>Absence from School</a:t>
            </a:r>
            <a:endParaRPr lang="en-GB" b="1" dirty="0">
              <a:solidFill>
                <a:srgbClr val="800000"/>
              </a:solidFill>
              <a:effectLst>
                <a:outerShdw blurRad="38100" dist="38100" dir="2700000" algn="tl">
                  <a:srgbClr val="000000">
                    <a:alpha val="43137"/>
                  </a:srgbClr>
                </a:outerShdw>
              </a:effectLst>
              <a:latin typeface="Lucida Calligraphy" pitchFamily="66" charset="0"/>
            </a:endParaRPr>
          </a:p>
        </p:txBody>
      </p:sp>
      <p:sp>
        <p:nvSpPr>
          <p:cNvPr id="3" name="TextBox 2"/>
          <p:cNvSpPr txBox="1"/>
          <p:nvPr/>
        </p:nvSpPr>
        <p:spPr>
          <a:xfrm>
            <a:off x="107504" y="1410409"/>
            <a:ext cx="8712968" cy="4924425"/>
          </a:xfrm>
          <a:prstGeom prst="rect">
            <a:avLst/>
          </a:prstGeom>
          <a:noFill/>
        </p:spPr>
        <p:txBody>
          <a:bodyPr wrap="square" rtlCol="0">
            <a:spAutoFit/>
          </a:bodyPr>
          <a:lstStyle/>
          <a:p>
            <a:r>
              <a:rPr lang="en-GB" sz="1600" b="1" dirty="0">
                <a:solidFill>
                  <a:srgbClr val="800000"/>
                </a:solidFill>
                <a:latin typeface="Lucida Calligraphy" pitchFamily="66" charset="0"/>
              </a:rPr>
              <a:t>Absence from school</a:t>
            </a:r>
            <a:endParaRPr lang="en-GB" sz="1600" b="1" i="1" dirty="0">
              <a:solidFill>
                <a:srgbClr val="800000"/>
              </a:solidFill>
              <a:latin typeface="Lucida Calligraphy" pitchFamily="66" charset="0"/>
            </a:endParaRPr>
          </a:p>
          <a:p>
            <a:r>
              <a:rPr lang="en-GB" sz="1400" b="1" dirty="0" smtClean="0">
                <a:solidFill>
                  <a:srgbClr val="800000"/>
                </a:solidFill>
                <a:latin typeface="Lucida Calligraphy" pitchFamily="66" charset="0"/>
              </a:rPr>
              <a:t>If children are to achieve their potential, they will need to attend school regularly and punctually.  If your child is absent, a letter, personal contact or telephone call are needed stating the reason.  Our school has an Attendance Officer designated to follow up significant absences and lateness.</a:t>
            </a:r>
          </a:p>
          <a:p>
            <a:r>
              <a:rPr lang="en-GB" sz="1400" b="1" dirty="0" smtClean="0">
                <a:solidFill>
                  <a:srgbClr val="800000"/>
                </a:solidFill>
                <a:latin typeface="Lucida Calligraphy" pitchFamily="66" charset="0"/>
              </a:rPr>
              <a:t> </a:t>
            </a:r>
          </a:p>
          <a:p>
            <a:r>
              <a:rPr lang="en-GB" sz="1400" b="1" dirty="0" smtClean="0">
                <a:solidFill>
                  <a:srgbClr val="800000"/>
                </a:solidFill>
                <a:latin typeface="Lucida Calligraphy" pitchFamily="66" charset="0"/>
              </a:rPr>
              <a:t>We ask parents, where possible, not to make appointments, which are not school related during school time as this disrupts the child’s education.</a:t>
            </a:r>
          </a:p>
          <a:p>
            <a:r>
              <a:rPr lang="en-GB" sz="1400" b="1" dirty="0" smtClean="0">
                <a:solidFill>
                  <a:srgbClr val="800000"/>
                </a:solidFill>
                <a:latin typeface="Lucida Calligraphy" pitchFamily="66" charset="0"/>
              </a:rPr>
              <a:t> </a:t>
            </a:r>
          </a:p>
          <a:p>
            <a:r>
              <a:rPr lang="en-GB" sz="1400" b="1" dirty="0" smtClean="0">
                <a:solidFill>
                  <a:srgbClr val="800000"/>
                </a:solidFill>
                <a:latin typeface="Lucida Calligraphy" pitchFamily="66" charset="0"/>
              </a:rPr>
              <a:t>We also require notification in advance if your child has to be taken out of school during school hours and he/she must be collected by a responsible adult.</a:t>
            </a:r>
          </a:p>
          <a:p>
            <a:r>
              <a:rPr lang="en-GB" sz="1400" b="1" dirty="0" smtClean="0">
                <a:solidFill>
                  <a:srgbClr val="800000"/>
                </a:solidFill>
                <a:latin typeface="Lucida Calligraphy" pitchFamily="66" charset="0"/>
              </a:rPr>
              <a:t>Illness and Emergency</a:t>
            </a:r>
            <a:endParaRPr lang="en-GB" sz="1400" b="1" i="1" dirty="0" smtClean="0">
              <a:solidFill>
                <a:srgbClr val="800000"/>
              </a:solidFill>
              <a:latin typeface="Lucida Calligraphy" pitchFamily="66" charset="0"/>
            </a:endParaRPr>
          </a:p>
          <a:p>
            <a:r>
              <a:rPr lang="en-GB" sz="1400" b="1" dirty="0" smtClean="0">
                <a:solidFill>
                  <a:srgbClr val="800000"/>
                </a:solidFill>
                <a:latin typeface="Lucida Calligraphy" pitchFamily="66" charset="0"/>
              </a:rPr>
              <a:t>Should your child become ill, or have an accident at school and we judge it necessary for him/her to go home, we will contact you as soon as we can.</a:t>
            </a:r>
          </a:p>
          <a:p>
            <a:r>
              <a:rPr lang="en-GB" sz="1400" b="1" dirty="0" smtClean="0">
                <a:solidFill>
                  <a:srgbClr val="800000"/>
                </a:solidFill>
                <a:latin typeface="Lucida Calligraphy" pitchFamily="66" charset="0"/>
              </a:rPr>
              <a:t> </a:t>
            </a:r>
          </a:p>
          <a:p>
            <a:r>
              <a:rPr lang="en-GB" sz="1400" b="1" dirty="0" smtClean="0">
                <a:solidFill>
                  <a:srgbClr val="800000"/>
                </a:solidFill>
                <a:latin typeface="Lucida Calligraphy" pitchFamily="66" charset="0"/>
              </a:rPr>
              <a:t>We ask all parents to complete the information form at the beginning of the year detailing the Emergency Contact arrangements for your child/</a:t>
            </a:r>
            <a:r>
              <a:rPr lang="en-GB" sz="1400" b="1" dirty="0" err="1" smtClean="0">
                <a:solidFill>
                  <a:srgbClr val="800000"/>
                </a:solidFill>
                <a:latin typeface="Lucida Calligraphy" pitchFamily="66" charset="0"/>
              </a:rPr>
              <a:t>ren</a:t>
            </a:r>
            <a:r>
              <a:rPr lang="en-GB" sz="1400" b="1" dirty="0" smtClean="0">
                <a:solidFill>
                  <a:srgbClr val="800000"/>
                </a:solidFill>
                <a:latin typeface="Lucida Calligraphy" pitchFamily="66" charset="0"/>
              </a:rPr>
              <a:t>.  Should these change during the year, please contact school, as this essential information must be updated.  If we are unable to contact you, the Head Teacher or Senior Staff will take any necessary action within our “loco parentis” role.</a:t>
            </a:r>
          </a:p>
          <a:p>
            <a:endParaRPr lang="en-GB" dirty="0" smtClean="0"/>
          </a:p>
          <a:p>
            <a:r>
              <a:rPr lang="en-GB" sz="1400" b="1" dirty="0">
                <a:solidFill>
                  <a:srgbClr val="800000"/>
                </a:solidFill>
                <a:latin typeface="Lucida Calligraphy" pitchFamily="66" charset="0"/>
              </a:rPr>
              <a:t>We </a:t>
            </a:r>
            <a:r>
              <a:rPr lang="en-GB" sz="1400" b="1" dirty="0" smtClean="0">
                <a:solidFill>
                  <a:srgbClr val="800000"/>
                </a:solidFill>
                <a:latin typeface="Lucida Calligraphy" pitchFamily="66" charset="0"/>
              </a:rPr>
              <a:t>do not authorise holidays. </a:t>
            </a:r>
            <a:endParaRPr lang="en-GB" sz="1400" dirty="0"/>
          </a:p>
        </p:txBody>
      </p:sp>
      <p:pic>
        <p:nvPicPr>
          <p:cNvPr id="4" name="Picture 3" descr="Myton-Park-2-col-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21310"/>
            <a:ext cx="1152128" cy="1043865"/>
          </a:xfrm>
          <a:prstGeom prst="rect">
            <a:avLst/>
          </a:prstGeom>
          <a:noFill/>
        </p:spPr>
      </p:pic>
    </p:spTree>
    <p:extLst>
      <p:ext uri="{BB962C8B-B14F-4D97-AF65-F5344CB8AC3E}">
        <p14:creationId xmlns:p14="http://schemas.microsoft.com/office/powerpoint/2010/main" val="4097126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1600"/>
            <a:ext cx="5364832" cy="1066800"/>
          </a:xfrm>
        </p:spPr>
        <p:txBody>
          <a:bodyPr/>
          <a:lstStyle/>
          <a:p>
            <a:pPr algn="ctr"/>
            <a:r>
              <a:rPr lang="en-GB" b="1" dirty="0" smtClean="0">
                <a:solidFill>
                  <a:srgbClr val="800000"/>
                </a:solidFill>
                <a:effectLst>
                  <a:outerShdw blurRad="38100" dist="38100" dir="2700000" algn="tl">
                    <a:srgbClr val="000000">
                      <a:alpha val="43137"/>
                    </a:srgbClr>
                  </a:outerShdw>
                </a:effectLst>
                <a:latin typeface="Lucida Calligraphy" pitchFamily="66" charset="0"/>
              </a:rPr>
              <a:t>Uniform</a:t>
            </a:r>
            <a:endParaRPr lang="en-GB" b="1" dirty="0">
              <a:solidFill>
                <a:srgbClr val="800000"/>
              </a:solidFill>
              <a:effectLst>
                <a:outerShdw blurRad="38100" dist="38100" dir="2700000" algn="tl">
                  <a:srgbClr val="000000">
                    <a:alpha val="43137"/>
                  </a:srgbClr>
                </a:outerShdw>
              </a:effectLst>
              <a:latin typeface="Lucida Calligraphy" pitchFamily="66" charset="0"/>
            </a:endParaRPr>
          </a:p>
        </p:txBody>
      </p:sp>
      <p:sp>
        <p:nvSpPr>
          <p:cNvPr id="3" name="TextBox 2"/>
          <p:cNvSpPr txBox="1"/>
          <p:nvPr/>
        </p:nvSpPr>
        <p:spPr>
          <a:xfrm>
            <a:off x="107504" y="1340768"/>
            <a:ext cx="8640960" cy="5016758"/>
          </a:xfrm>
          <a:prstGeom prst="rect">
            <a:avLst/>
          </a:prstGeom>
          <a:noFill/>
        </p:spPr>
        <p:txBody>
          <a:bodyPr wrap="square" rtlCol="0">
            <a:spAutoFit/>
          </a:bodyPr>
          <a:lstStyle/>
          <a:p>
            <a:r>
              <a:rPr lang="en-GB" sz="1600" b="1" dirty="0" smtClean="0">
                <a:solidFill>
                  <a:srgbClr val="800000"/>
                </a:solidFill>
                <a:latin typeface="Lucida Calligraphy" pitchFamily="66" charset="0"/>
              </a:rPr>
              <a:t>The </a:t>
            </a:r>
            <a:r>
              <a:rPr lang="en-GB" sz="1600" b="1" dirty="0">
                <a:solidFill>
                  <a:srgbClr val="800000"/>
                </a:solidFill>
                <a:latin typeface="Lucida Calligraphy" pitchFamily="66" charset="0"/>
              </a:rPr>
              <a:t>Governing Body has approved a school uniform and we expect children to be neat and tidy and to take pride in their own appearance.  Some current fashion trends in hairstyles and adornments, designer clothing and footwear are inappropriate for school on health and safety grounds. Flat shoes must be worn.</a:t>
            </a:r>
          </a:p>
          <a:p>
            <a:r>
              <a:rPr lang="en-GB" sz="1600" b="1" dirty="0">
                <a:solidFill>
                  <a:srgbClr val="800000"/>
                </a:solidFill>
                <a:latin typeface="Lucida Calligraphy" pitchFamily="66" charset="0"/>
              </a:rPr>
              <a:t> </a:t>
            </a:r>
          </a:p>
          <a:p>
            <a:r>
              <a:rPr lang="en-GB" sz="1600" b="1" dirty="0">
                <a:solidFill>
                  <a:srgbClr val="800000"/>
                </a:solidFill>
                <a:latin typeface="Lucida Calligraphy" pitchFamily="66" charset="0"/>
              </a:rPr>
              <a:t>The following items are required: </a:t>
            </a:r>
            <a:r>
              <a:rPr lang="en-GB" sz="1600" b="1" dirty="0" smtClean="0">
                <a:solidFill>
                  <a:srgbClr val="800000"/>
                </a:solidFill>
                <a:latin typeface="Lucida Calligraphy" pitchFamily="66" charset="0"/>
              </a:rPr>
              <a:t>-</a:t>
            </a:r>
            <a:endParaRPr lang="en-GB" sz="1600" b="1" dirty="0">
              <a:solidFill>
                <a:srgbClr val="800000"/>
              </a:solidFill>
              <a:latin typeface="Lucida Calligraphy" pitchFamily="66" charset="0"/>
            </a:endParaRPr>
          </a:p>
          <a:p>
            <a:pPr lvl="0"/>
            <a:r>
              <a:rPr lang="en-GB" sz="1600" b="1" dirty="0">
                <a:solidFill>
                  <a:srgbClr val="800000"/>
                </a:solidFill>
                <a:latin typeface="Lucida Calligraphy" pitchFamily="66" charset="0"/>
              </a:rPr>
              <a:t>Burgundy/grey sweaters or cardigans embroidered with the school logo and the child’s initials (Reception to Y6)</a:t>
            </a:r>
          </a:p>
          <a:p>
            <a:pPr lvl="0"/>
            <a:r>
              <a:rPr lang="en-GB" sz="1600" b="1" dirty="0">
                <a:solidFill>
                  <a:srgbClr val="800000"/>
                </a:solidFill>
                <a:latin typeface="Lucida Calligraphy" pitchFamily="66" charset="0"/>
              </a:rPr>
              <a:t>Grey skirt/pinafore/trousers</a:t>
            </a:r>
          </a:p>
          <a:p>
            <a:pPr lvl="0"/>
            <a:r>
              <a:rPr lang="en-GB" sz="1600" b="1" dirty="0">
                <a:solidFill>
                  <a:srgbClr val="800000"/>
                </a:solidFill>
                <a:latin typeface="Lucida Calligraphy" pitchFamily="66" charset="0"/>
              </a:rPr>
              <a:t>White shirt/blouse/polo shirt</a:t>
            </a:r>
          </a:p>
          <a:p>
            <a:pPr lvl="0"/>
            <a:r>
              <a:rPr lang="en-GB" sz="1600" b="1" dirty="0">
                <a:solidFill>
                  <a:srgbClr val="800000"/>
                </a:solidFill>
                <a:latin typeface="Lucida Calligraphy" pitchFamily="66" charset="0"/>
              </a:rPr>
              <a:t>Grey tights</a:t>
            </a:r>
          </a:p>
          <a:p>
            <a:pPr lvl="0"/>
            <a:r>
              <a:rPr lang="en-GB" sz="1600" b="1" dirty="0">
                <a:solidFill>
                  <a:srgbClr val="800000"/>
                </a:solidFill>
                <a:latin typeface="Lucida Calligraphy" pitchFamily="66" charset="0"/>
              </a:rPr>
              <a:t>Plain grey, white or black socks</a:t>
            </a:r>
          </a:p>
          <a:p>
            <a:pPr lvl="0"/>
            <a:r>
              <a:rPr lang="en-GB" sz="1600" b="1" dirty="0">
                <a:solidFill>
                  <a:srgbClr val="800000"/>
                </a:solidFill>
                <a:latin typeface="Lucida Calligraphy" pitchFamily="66" charset="0"/>
              </a:rPr>
              <a:t>Flat black shoes</a:t>
            </a:r>
          </a:p>
          <a:p>
            <a:pPr lvl="0"/>
            <a:r>
              <a:rPr lang="en-GB" sz="1600" b="1" dirty="0">
                <a:solidFill>
                  <a:srgbClr val="800000"/>
                </a:solidFill>
                <a:latin typeface="Lucida Calligraphy" pitchFamily="66" charset="0"/>
              </a:rPr>
              <a:t>School book bag/satchel</a:t>
            </a:r>
          </a:p>
          <a:p>
            <a:r>
              <a:rPr lang="en-GB" sz="1600" b="1" dirty="0">
                <a:solidFill>
                  <a:srgbClr val="800000"/>
                </a:solidFill>
                <a:latin typeface="Lucida Calligraphy" pitchFamily="66" charset="0"/>
              </a:rPr>
              <a:t>Summer uniform</a:t>
            </a:r>
          </a:p>
          <a:p>
            <a:pPr lvl="0"/>
            <a:r>
              <a:rPr lang="en-GB" sz="1600" b="1" dirty="0">
                <a:solidFill>
                  <a:srgbClr val="800000"/>
                </a:solidFill>
                <a:latin typeface="Lucida Calligraphy" pitchFamily="66" charset="0"/>
              </a:rPr>
              <a:t>Yellow gingham </a:t>
            </a:r>
            <a:r>
              <a:rPr lang="en-GB" sz="1600" b="1" dirty="0" smtClean="0">
                <a:solidFill>
                  <a:srgbClr val="800000"/>
                </a:solidFill>
                <a:latin typeface="Lucida Calligraphy" pitchFamily="66" charset="0"/>
              </a:rPr>
              <a:t>dress/school </a:t>
            </a:r>
            <a:r>
              <a:rPr lang="en-GB" sz="1600" b="1" dirty="0">
                <a:solidFill>
                  <a:srgbClr val="800000"/>
                </a:solidFill>
                <a:latin typeface="Lucida Calligraphy" pitchFamily="66" charset="0"/>
              </a:rPr>
              <a:t>cardigan</a:t>
            </a:r>
          </a:p>
          <a:p>
            <a:pPr lvl="0"/>
            <a:r>
              <a:rPr lang="en-GB" sz="1600" b="1" dirty="0">
                <a:solidFill>
                  <a:srgbClr val="800000"/>
                </a:solidFill>
                <a:latin typeface="Lucida Calligraphy" pitchFamily="66" charset="0"/>
              </a:rPr>
              <a:t>Grey shorts</a:t>
            </a:r>
          </a:p>
          <a:p>
            <a:pPr lvl="0"/>
            <a:r>
              <a:rPr lang="en-GB" sz="1600" b="1" dirty="0">
                <a:solidFill>
                  <a:srgbClr val="800000"/>
                </a:solidFill>
                <a:latin typeface="Lucida Calligraphy" pitchFamily="66" charset="0"/>
              </a:rPr>
              <a:t>Flat summer shoes in black/white</a:t>
            </a:r>
          </a:p>
          <a:p>
            <a:pPr lvl="0"/>
            <a:r>
              <a:rPr lang="en-GB" sz="1600" b="1" dirty="0">
                <a:solidFill>
                  <a:srgbClr val="800000"/>
                </a:solidFill>
                <a:latin typeface="Lucida Calligraphy" pitchFamily="66" charset="0"/>
              </a:rPr>
              <a:t>White </a:t>
            </a:r>
            <a:r>
              <a:rPr lang="en-GB" sz="1600" b="1" dirty="0" smtClean="0">
                <a:solidFill>
                  <a:srgbClr val="800000"/>
                </a:solidFill>
                <a:latin typeface="Lucida Calligraphy" pitchFamily="66" charset="0"/>
              </a:rPr>
              <a:t>tights/socks</a:t>
            </a:r>
            <a:endParaRPr lang="en-GB" sz="1600" b="1" dirty="0">
              <a:solidFill>
                <a:srgbClr val="800000"/>
              </a:solidFill>
              <a:latin typeface="Lucida Calligraphy" pitchFamily="66" charset="0"/>
            </a:endParaRPr>
          </a:p>
        </p:txBody>
      </p:sp>
      <p:pic>
        <p:nvPicPr>
          <p:cNvPr id="4" name="Picture 3" descr="Myton-Park-2-col-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667" y="98755"/>
            <a:ext cx="1152128" cy="1043865"/>
          </a:xfrm>
          <a:prstGeom prst="rect">
            <a:avLst/>
          </a:prstGeom>
          <a:noFill/>
        </p:spPr>
      </p:pic>
    </p:spTree>
    <p:extLst>
      <p:ext uri="{BB962C8B-B14F-4D97-AF65-F5344CB8AC3E}">
        <p14:creationId xmlns:p14="http://schemas.microsoft.com/office/powerpoint/2010/main" val="3063807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412776"/>
            <a:ext cx="8640960" cy="4801314"/>
          </a:xfrm>
          <a:prstGeom prst="rect">
            <a:avLst/>
          </a:prstGeom>
          <a:noFill/>
        </p:spPr>
        <p:txBody>
          <a:bodyPr wrap="square" rtlCol="0">
            <a:spAutoFit/>
          </a:bodyPr>
          <a:lstStyle/>
          <a:p>
            <a:r>
              <a:rPr lang="en-GB" b="1" dirty="0">
                <a:solidFill>
                  <a:srgbClr val="800000"/>
                </a:solidFill>
                <a:latin typeface="Lucida Calligraphy" pitchFamily="66" charset="0"/>
              </a:rPr>
              <a:t>PE Uniform</a:t>
            </a:r>
          </a:p>
          <a:p>
            <a:pPr lvl="0"/>
            <a:r>
              <a:rPr lang="en-GB" b="1" dirty="0">
                <a:solidFill>
                  <a:srgbClr val="800000"/>
                </a:solidFill>
                <a:latin typeface="Lucida Calligraphy" pitchFamily="66" charset="0"/>
              </a:rPr>
              <a:t>Plain white t-shirt</a:t>
            </a:r>
          </a:p>
          <a:p>
            <a:pPr lvl="0"/>
            <a:r>
              <a:rPr lang="en-GB" b="1" dirty="0">
                <a:solidFill>
                  <a:srgbClr val="800000"/>
                </a:solidFill>
                <a:latin typeface="Lucida Calligraphy" pitchFamily="66" charset="0"/>
              </a:rPr>
              <a:t>Plain navy </a:t>
            </a:r>
            <a:r>
              <a:rPr lang="en-GB" b="1" dirty="0" smtClean="0">
                <a:solidFill>
                  <a:srgbClr val="800000"/>
                </a:solidFill>
                <a:latin typeface="Lucida Calligraphy" pitchFamily="66" charset="0"/>
              </a:rPr>
              <a:t>blue/black </a:t>
            </a:r>
            <a:r>
              <a:rPr lang="en-GB" b="1" dirty="0">
                <a:solidFill>
                  <a:srgbClr val="800000"/>
                </a:solidFill>
                <a:latin typeface="Lucida Calligraphy" pitchFamily="66" charset="0"/>
              </a:rPr>
              <a:t>shorts</a:t>
            </a:r>
          </a:p>
          <a:p>
            <a:pPr lvl="0"/>
            <a:r>
              <a:rPr lang="en-GB" b="1" dirty="0">
                <a:solidFill>
                  <a:srgbClr val="800000"/>
                </a:solidFill>
                <a:latin typeface="Lucida Calligraphy" pitchFamily="66" charset="0"/>
              </a:rPr>
              <a:t>Drawstring bag</a:t>
            </a:r>
          </a:p>
          <a:p>
            <a:r>
              <a:rPr lang="en-GB" b="1" dirty="0">
                <a:solidFill>
                  <a:srgbClr val="800000"/>
                </a:solidFill>
                <a:latin typeface="Lucida Calligraphy" pitchFamily="66" charset="0"/>
              </a:rPr>
              <a:t>Outside</a:t>
            </a:r>
          </a:p>
          <a:p>
            <a:pPr lvl="0"/>
            <a:r>
              <a:rPr lang="en-GB" b="1" dirty="0">
                <a:solidFill>
                  <a:srgbClr val="800000"/>
                </a:solidFill>
                <a:latin typeface="Lucida Calligraphy" pitchFamily="66" charset="0"/>
              </a:rPr>
              <a:t>Plain white t-shirt</a:t>
            </a:r>
          </a:p>
          <a:p>
            <a:pPr lvl="0"/>
            <a:r>
              <a:rPr lang="en-GB" b="1" dirty="0">
                <a:solidFill>
                  <a:srgbClr val="800000"/>
                </a:solidFill>
                <a:latin typeface="Lucida Calligraphy" pitchFamily="66" charset="0"/>
              </a:rPr>
              <a:t>Plain navy blue jogging trousers and warm top</a:t>
            </a:r>
          </a:p>
          <a:p>
            <a:r>
              <a:rPr lang="en-GB" b="1" dirty="0">
                <a:solidFill>
                  <a:srgbClr val="800000"/>
                </a:solidFill>
                <a:latin typeface="Lucida Calligraphy" pitchFamily="66" charset="0"/>
              </a:rPr>
              <a:t> </a:t>
            </a:r>
          </a:p>
          <a:p>
            <a:r>
              <a:rPr lang="en-GB" b="1" dirty="0">
                <a:solidFill>
                  <a:srgbClr val="800000"/>
                </a:solidFill>
                <a:latin typeface="Lucida Calligraphy" pitchFamily="66" charset="0"/>
              </a:rPr>
              <a:t>We would ask that all items of </a:t>
            </a:r>
            <a:r>
              <a:rPr lang="en-GB" b="1" dirty="0" smtClean="0">
                <a:solidFill>
                  <a:srgbClr val="800000"/>
                </a:solidFill>
                <a:latin typeface="Lucida Calligraphy" pitchFamily="66" charset="0"/>
              </a:rPr>
              <a:t>uniform/school wear </a:t>
            </a:r>
            <a:r>
              <a:rPr lang="en-GB" b="1" dirty="0">
                <a:solidFill>
                  <a:srgbClr val="800000"/>
                </a:solidFill>
                <a:latin typeface="Lucida Calligraphy" pitchFamily="66" charset="0"/>
              </a:rPr>
              <a:t>be clearly labelled with your child’s name to avoid any unnecessary upset or confusion.</a:t>
            </a:r>
          </a:p>
          <a:p>
            <a:r>
              <a:rPr lang="en-GB" b="1" dirty="0">
                <a:solidFill>
                  <a:srgbClr val="800000"/>
                </a:solidFill>
                <a:latin typeface="Lucida Calligraphy" pitchFamily="66" charset="0"/>
              </a:rPr>
              <a:t>Footwear</a:t>
            </a:r>
            <a:endParaRPr lang="en-GB" b="1" i="1" dirty="0">
              <a:solidFill>
                <a:srgbClr val="800000"/>
              </a:solidFill>
              <a:latin typeface="Lucida Calligraphy" pitchFamily="66" charset="0"/>
            </a:endParaRPr>
          </a:p>
          <a:p>
            <a:r>
              <a:rPr lang="en-GB" b="1" dirty="0">
                <a:solidFill>
                  <a:srgbClr val="800000"/>
                </a:solidFill>
                <a:latin typeface="Lucida Calligraphy" pitchFamily="66" charset="0"/>
              </a:rPr>
              <a:t>On wet days children will need a change of footwear if Wellingtons/boots are worn to school.  We </a:t>
            </a:r>
            <a:r>
              <a:rPr lang="en-GB" b="1" dirty="0" smtClean="0">
                <a:solidFill>
                  <a:srgbClr val="800000"/>
                </a:solidFill>
                <a:latin typeface="Lucida Calligraphy" pitchFamily="66" charset="0"/>
              </a:rPr>
              <a:t>do not allow the </a:t>
            </a:r>
            <a:r>
              <a:rPr lang="en-GB" b="1" dirty="0">
                <a:solidFill>
                  <a:srgbClr val="800000"/>
                </a:solidFill>
                <a:latin typeface="Lucida Calligraphy" pitchFamily="66" charset="0"/>
              </a:rPr>
              <a:t>wearing of open toe shoes as this can make the use of our outdoor play facilities very dangerous.</a:t>
            </a:r>
          </a:p>
          <a:p>
            <a:endParaRPr lang="en-GB" dirty="0"/>
          </a:p>
        </p:txBody>
      </p:sp>
      <p:pic>
        <p:nvPicPr>
          <p:cNvPr id="3" name="Picture 2" descr="Myton-Park-2-col-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98755"/>
            <a:ext cx="1152128" cy="1043865"/>
          </a:xfrm>
          <a:prstGeom prst="rect">
            <a:avLst/>
          </a:prstGeom>
          <a:noFill/>
        </p:spPr>
      </p:pic>
    </p:spTree>
    <p:extLst>
      <p:ext uri="{BB962C8B-B14F-4D97-AF65-F5344CB8AC3E}">
        <p14:creationId xmlns:p14="http://schemas.microsoft.com/office/powerpoint/2010/main" val="1522742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530" y="1340768"/>
            <a:ext cx="8280920" cy="4247317"/>
          </a:xfrm>
          <a:prstGeom prst="rect">
            <a:avLst/>
          </a:prstGeom>
          <a:noFill/>
        </p:spPr>
        <p:txBody>
          <a:bodyPr wrap="square" rtlCol="0">
            <a:spAutoFit/>
          </a:bodyPr>
          <a:lstStyle/>
          <a:p>
            <a:r>
              <a:rPr lang="en-GB" dirty="0">
                <a:solidFill>
                  <a:srgbClr val="800000"/>
                </a:solidFill>
                <a:latin typeface="Lucida Calligraphy" panose="03010101010101010101" pitchFamily="66" charset="0"/>
              </a:rPr>
              <a:t>We believe that parents have a fundamental role to play in helping children to learn. We do all we can to inform </a:t>
            </a:r>
            <a:r>
              <a:rPr lang="en-GB" dirty="0" smtClean="0">
                <a:solidFill>
                  <a:srgbClr val="800000"/>
                </a:solidFill>
                <a:latin typeface="Lucida Calligraphy" panose="03010101010101010101" pitchFamily="66" charset="0"/>
              </a:rPr>
              <a:t>and include parents with their child’s </a:t>
            </a:r>
            <a:r>
              <a:rPr lang="en-GB" dirty="0">
                <a:solidFill>
                  <a:srgbClr val="800000"/>
                </a:solidFill>
                <a:latin typeface="Lucida Calligraphy" panose="03010101010101010101" pitchFamily="66" charset="0"/>
              </a:rPr>
              <a:t>learning</a:t>
            </a:r>
            <a:r>
              <a:rPr lang="en-GB" dirty="0" smtClean="0">
                <a:solidFill>
                  <a:srgbClr val="800000"/>
                </a:solidFill>
                <a:latin typeface="Lucida Calligraphy" panose="03010101010101010101" pitchFamily="66" charset="0"/>
              </a:rPr>
              <a:t>:</a:t>
            </a:r>
            <a:endParaRPr lang="en-GB" dirty="0">
              <a:solidFill>
                <a:srgbClr val="800000"/>
              </a:solidFill>
              <a:latin typeface="Lucida Calligraphy" panose="03010101010101010101" pitchFamily="66" charset="0"/>
            </a:endParaRPr>
          </a:p>
          <a:p>
            <a:pPr marL="742950" lvl="1" indent="-285750">
              <a:buBlip>
                <a:blip r:embed="rId2"/>
              </a:buBlip>
            </a:pPr>
            <a:r>
              <a:rPr lang="en-GB" dirty="0">
                <a:solidFill>
                  <a:srgbClr val="800000"/>
                </a:solidFill>
                <a:latin typeface="Lucida Calligraphy" panose="03010101010101010101" pitchFamily="66" charset="0"/>
              </a:rPr>
              <a:t>b</a:t>
            </a:r>
            <a:r>
              <a:rPr lang="en-GB" dirty="0" smtClean="0">
                <a:solidFill>
                  <a:srgbClr val="800000"/>
                </a:solidFill>
                <a:latin typeface="Lucida Calligraphy" panose="03010101010101010101" pitchFamily="66" charset="0"/>
              </a:rPr>
              <a:t>y providing access to your child’ learning portal to allow you to upload aspects of learning that may take place outside of school and to check on what is happening in school on a regular basis. </a:t>
            </a:r>
          </a:p>
          <a:p>
            <a:pPr marL="742950" lvl="1" indent="-285750">
              <a:buBlip>
                <a:blip r:embed="rId2"/>
              </a:buBlip>
            </a:pPr>
            <a:r>
              <a:rPr lang="en-GB" dirty="0" smtClean="0">
                <a:solidFill>
                  <a:srgbClr val="800000"/>
                </a:solidFill>
                <a:latin typeface="Lucida Calligraphy" panose="03010101010101010101" pitchFamily="66" charset="0"/>
              </a:rPr>
              <a:t>by </a:t>
            </a:r>
            <a:r>
              <a:rPr lang="en-GB" dirty="0">
                <a:solidFill>
                  <a:srgbClr val="800000"/>
                </a:solidFill>
                <a:latin typeface="Lucida Calligraphy" panose="03010101010101010101" pitchFamily="66" charset="0"/>
              </a:rPr>
              <a:t>holding parents’ evenings to explain our school strategies for literacy, numeracy and health education;</a:t>
            </a:r>
          </a:p>
          <a:p>
            <a:pPr marL="742950" lvl="1" indent="-285750">
              <a:buBlip>
                <a:blip r:embed="rId2"/>
              </a:buBlip>
            </a:pPr>
            <a:r>
              <a:rPr lang="en-GB" dirty="0">
                <a:solidFill>
                  <a:srgbClr val="800000"/>
                </a:solidFill>
                <a:latin typeface="Lucida Calligraphy" panose="03010101010101010101" pitchFamily="66" charset="0"/>
              </a:rPr>
              <a:t>by sending information to parents, at the start of each term, which outlines the topics that the children will be studying during that term at school;</a:t>
            </a:r>
          </a:p>
          <a:p>
            <a:pPr marL="742950" lvl="1" indent="-285750">
              <a:buBlip>
                <a:blip r:embed="rId2"/>
              </a:buBlip>
            </a:pPr>
            <a:r>
              <a:rPr lang="en-GB" dirty="0">
                <a:solidFill>
                  <a:srgbClr val="800000"/>
                </a:solidFill>
                <a:latin typeface="Lucida Calligraphy" panose="03010101010101010101" pitchFamily="66" charset="0"/>
              </a:rPr>
              <a:t>by sending parents regular reports in which we explain the progress made by each child, and indicate how the child can improve further</a:t>
            </a:r>
            <a:r>
              <a:rPr lang="en-GB" dirty="0" smtClean="0">
                <a:solidFill>
                  <a:srgbClr val="800000"/>
                </a:solidFill>
                <a:latin typeface="Lucida Calligraphy" panose="03010101010101010101" pitchFamily="66" charset="0"/>
              </a:rPr>
              <a:t>;</a:t>
            </a:r>
            <a:endParaRPr lang="en-GB" dirty="0">
              <a:solidFill>
                <a:srgbClr val="800000"/>
              </a:solidFill>
              <a:latin typeface="Lucida Calligraphy" panose="03010101010101010101" pitchFamily="66" charset="0"/>
            </a:endParaRPr>
          </a:p>
        </p:txBody>
      </p:sp>
    </p:spTree>
    <p:extLst>
      <p:ext uri="{BB962C8B-B14F-4D97-AF65-F5344CB8AC3E}">
        <p14:creationId xmlns:p14="http://schemas.microsoft.com/office/powerpoint/2010/main" val="2632958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556792"/>
            <a:ext cx="7992888" cy="3139321"/>
          </a:xfrm>
          <a:prstGeom prst="rect">
            <a:avLst/>
          </a:prstGeom>
          <a:noFill/>
        </p:spPr>
        <p:txBody>
          <a:bodyPr wrap="square" rtlCol="0">
            <a:spAutoFit/>
          </a:bodyPr>
          <a:lstStyle/>
          <a:p>
            <a:pPr marL="742950" lvl="1" indent="-285750">
              <a:buBlip>
                <a:blip r:embed="rId2"/>
              </a:buBlip>
            </a:pPr>
            <a:r>
              <a:rPr lang="en-GB" dirty="0">
                <a:solidFill>
                  <a:srgbClr val="800000"/>
                </a:solidFill>
                <a:latin typeface="Lucida Calligraphy" panose="03010101010101010101" pitchFamily="66" charset="0"/>
              </a:rPr>
              <a:t>explaining to parents how they can support their children with homework, and suggesting, for example, regular shared reading with very young children, and support for older children with their projects and investigative work</a:t>
            </a:r>
            <a:r>
              <a:rPr lang="en-GB" dirty="0" smtClean="0">
                <a:solidFill>
                  <a:srgbClr val="800000"/>
                </a:solidFill>
                <a:latin typeface="Lucida Calligraphy" panose="03010101010101010101" pitchFamily="66" charset="0"/>
              </a:rPr>
              <a:t>.</a:t>
            </a:r>
          </a:p>
          <a:p>
            <a:pPr marL="742950" lvl="1" indent="-285750">
              <a:buBlip>
                <a:blip r:embed="rId2"/>
              </a:buBlip>
            </a:pPr>
            <a:r>
              <a:rPr lang="en-GB" dirty="0" smtClean="0">
                <a:solidFill>
                  <a:srgbClr val="800000"/>
                </a:solidFill>
                <a:latin typeface="Lucida Calligraphy" panose="03010101010101010101" pitchFamily="66" charset="0"/>
              </a:rPr>
              <a:t>Encourage </a:t>
            </a:r>
            <a:r>
              <a:rPr lang="en-GB" dirty="0" smtClean="0">
                <a:solidFill>
                  <a:srgbClr val="800000"/>
                </a:solidFill>
                <a:latin typeface="Lucida Calligraphy" panose="03010101010101010101" pitchFamily="66" charset="0"/>
              </a:rPr>
              <a:t>you to read with your </a:t>
            </a:r>
            <a:r>
              <a:rPr lang="en-GB" dirty="0" smtClean="0">
                <a:solidFill>
                  <a:srgbClr val="800000"/>
                </a:solidFill>
                <a:latin typeface="Lucida Calligraphy" panose="03010101010101010101" pitchFamily="66" charset="0"/>
              </a:rPr>
              <a:t>child </a:t>
            </a:r>
            <a:r>
              <a:rPr lang="en-GB" dirty="0" smtClean="0">
                <a:solidFill>
                  <a:srgbClr val="800000"/>
                </a:solidFill>
                <a:latin typeface="Lucida Calligraphy" panose="03010101010101010101" pitchFamily="66" charset="0"/>
              </a:rPr>
              <a:t>regularly and help them to learn their phonics and key words – this is essential to future success. </a:t>
            </a:r>
            <a:endParaRPr lang="en-GB" dirty="0">
              <a:solidFill>
                <a:srgbClr val="800000"/>
              </a:solidFill>
              <a:latin typeface="Lucida Calligraphy" panose="03010101010101010101" pitchFamily="66" charset="0"/>
            </a:endParaRPr>
          </a:p>
          <a:p>
            <a:pPr marL="742950" lvl="1" indent="-285750">
              <a:buBlip>
                <a:blip r:embed="rId2"/>
              </a:buBlip>
            </a:pPr>
            <a:r>
              <a:rPr lang="en-GB" dirty="0">
                <a:solidFill>
                  <a:srgbClr val="800000"/>
                </a:solidFill>
                <a:latin typeface="Lucida Calligraphy" panose="03010101010101010101" pitchFamily="66" charset="0"/>
              </a:rPr>
              <a:t>put information onto the school website about the curriculum, how we support children with additional needs and information about school events.</a:t>
            </a:r>
          </a:p>
        </p:txBody>
      </p:sp>
    </p:spTree>
    <p:extLst>
      <p:ext uri="{BB962C8B-B14F-4D97-AF65-F5344CB8AC3E}">
        <p14:creationId xmlns:p14="http://schemas.microsoft.com/office/powerpoint/2010/main" val="2940754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800000"/>
                </a:solidFill>
                <a:latin typeface="Lucida Calligraphy" panose="03010101010101010101" pitchFamily="66" charset="0"/>
              </a:rPr>
              <a:t>Top Ten for Parents</a:t>
            </a:r>
            <a:endParaRPr lang="en-GB" dirty="0">
              <a:solidFill>
                <a:srgbClr val="800000"/>
              </a:solidFill>
              <a:latin typeface="Lucida Calligraphy" panose="03010101010101010101" pitchFamily="66" charset="0"/>
            </a:endParaRPr>
          </a:p>
        </p:txBody>
      </p:sp>
      <p:sp>
        <p:nvSpPr>
          <p:cNvPr id="3" name="TextBox 2"/>
          <p:cNvSpPr txBox="1"/>
          <p:nvPr/>
        </p:nvSpPr>
        <p:spPr>
          <a:xfrm>
            <a:off x="179512" y="1484784"/>
            <a:ext cx="8208912" cy="4678204"/>
          </a:xfrm>
          <a:prstGeom prst="rect">
            <a:avLst/>
          </a:prstGeom>
          <a:noFill/>
        </p:spPr>
        <p:txBody>
          <a:bodyPr wrap="square" rtlCol="0">
            <a:spAutoFit/>
          </a:bodyPr>
          <a:lstStyle/>
          <a:p>
            <a:r>
              <a:rPr lang="en-GB" sz="1400" dirty="0" smtClean="0">
                <a:solidFill>
                  <a:srgbClr val="800000"/>
                </a:solidFill>
                <a:latin typeface="Lucida Calligraphy" panose="03010101010101010101" pitchFamily="66" charset="0"/>
              </a:rPr>
              <a:t>We believe that parents have the responsibility to support their children and the school in implementing school policies. In consultation we have devised a set of “Top Ten” priorities for parents to support their children in their learning;</a:t>
            </a:r>
          </a:p>
          <a:p>
            <a:r>
              <a:rPr lang="en-GB" sz="1600" dirty="0" smtClean="0">
                <a:solidFill>
                  <a:srgbClr val="800000"/>
                </a:solidFill>
                <a:latin typeface="Lucida Calligraphy" panose="03010101010101010101" pitchFamily="66" charset="0"/>
              </a:rPr>
              <a:t>We </a:t>
            </a:r>
            <a:r>
              <a:rPr lang="en-GB" sz="1600" dirty="0">
                <a:solidFill>
                  <a:srgbClr val="800000"/>
                </a:solidFill>
                <a:latin typeface="Lucida Calligraphy" panose="03010101010101010101" pitchFamily="66" charset="0"/>
              </a:rPr>
              <a:t>would therefore like parents:</a:t>
            </a:r>
          </a:p>
          <a:p>
            <a:pPr marL="742950" lvl="1" indent="-285750">
              <a:buBlip>
                <a:blip r:embed="rId2"/>
              </a:buBlip>
            </a:pPr>
            <a:r>
              <a:rPr lang="en-GB" sz="1600" dirty="0" smtClean="0">
                <a:solidFill>
                  <a:srgbClr val="800000"/>
                </a:solidFill>
                <a:latin typeface="Lucida Calligraphy" panose="03010101010101010101" pitchFamily="66" charset="0"/>
              </a:rPr>
              <a:t>Promote </a:t>
            </a:r>
            <a:r>
              <a:rPr lang="en-GB" sz="1600" dirty="0">
                <a:solidFill>
                  <a:srgbClr val="800000"/>
                </a:solidFill>
                <a:latin typeface="Lucida Calligraphy" panose="03010101010101010101" pitchFamily="66" charset="0"/>
              </a:rPr>
              <a:t>positive values based on tolerance and understanding</a:t>
            </a:r>
          </a:p>
          <a:p>
            <a:pPr marL="742950" lvl="1" indent="-285750">
              <a:buBlip>
                <a:blip r:embed="rId2"/>
              </a:buBlip>
            </a:pPr>
            <a:r>
              <a:rPr lang="en-GB" sz="1600" dirty="0">
                <a:solidFill>
                  <a:srgbClr val="800000"/>
                </a:solidFill>
                <a:latin typeface="Lucida Calligraphy" panose="03010101010101010101" pitchFamily="66" charset="0"/>
              </a:rPr>
              <a:t>Ensure their child has excellent attendance and is well prepared for school (equipment, uniform, good night’s sleep and a good breakfast)</a:t>
            </a:r>
          </a:p>
          <a:p>
            <a:pPr marL="742950" lvl="1" indent="-285750">
              <a:buBlip>
                <a:blip r:embed="rId2"/>
              </a:buBlip>
            </a:pPr>
            <a:r>
              <a:rPr lang="en-GB" sz="1600" dirty="0">
                <a:solidFill>
                  <a:srgbClr val="800000"/>
                </a:solidFill>
                <a:latin typeface="Lucida Calligraphy" panose="03010101010101010101" pitchFamily="66" charset="0"/>
              </a:rPr>
              <a:t>Help their child to develop a love of reading</a:t>
            </a:r>
          </a:p>
          <a:p>
            <a:pPr marL="742950" lvl="1" indent="-285750">
              <a:buBlip>
                <a:blip r:embed="rId2"/>
              </a:buBlip>
            </a:pPr>
            <a:r>
              <a:rPr lang="en-GB" sz="1600" dirty="0">
                <a:solidFill>
                  <a:srgbClr val="800000"/>
                </a:solidFill>
                <a:latin typeface="Lucida Calligraphy" panose="03010101010101010101" pitchFamily="66" charset="0"/>
              </a:rPr>
              <a:t>Provide their children with a rich diet of real life experiences </a:t>
            </a:r>
            <a:r>
              <a:rPr lang="en-GB" sz="1600" dirty="0" smtClean="0">
                <a:solidFill>
                  <a:srgbClr val="800000"/>
                </a:solidFill>
                <a:latin typeface="Lucida Calligraphy" panose="03010101010101010101" pitchFamily="66" charset="0"/>
              </a:rPr>
              <a:t>–</a:t>
            </a:r>
          </a:p>
          <a:p>
            <a:pPr marL="742950" lvl="1" indent="-285750">
              <a:buBlip>
                <a:blip r:embed="rId2"/>
              </a:buBlip>
            </a:pPr>
            <a:r>
              <a:rPr lang="en-GB" sz="1600" dirty="0" smtClean="0">
                <a:solidFill>
                  <a:srgbClr val="800000"/>
                </a:solidFill>
                <a:latin typeface="Lucida Calligraphy" panose="03010101010101010101" pitchFamily="66" charset="0"/>
              </a:rPr>
              <a:t>Develop </a:t>
            </a:r>
            <a:r>
              <a:rPr lang="en-GB" sz="1600" dirty="0">
                <a:solidFill>
                  <a:srgbClr val="800000"/>
                </a:solidFill>
                <a:latin typeface="Lucida Calligraphy" panose="03010101010101010101" pitchFamily="66" charset="0"/>
              </a:rPr>
              <a:t>positive relationships with staff and communicate with them positively</a:t>
            </a:r>
          </a:p>
          <a:p>
            <a:pPr marL="742950" lvl="1" indent="-285750">
              <a:buBlip>
                <a:blip r:embed="rId2"/>
              </a:buBlip>
            </a:pPr>
            <a:r>
              <a:rPr lang="en-GB" sz="1600" dirty="0">
                <a:solidFill>
                  <a:srgbClr val="800000"/>
                </a:solidFill>
                <a:latin typeface="Lucida Calligraphy" panose="03010101010101010101" pitchFamily="66" charset="0"/>
              </a:rPr>
              <a:t>Nurture and support an enquiring mind</a:t>
            </a:r>
          </a:p>
          <a:p>
            <a:pPr marL="742950" lvl="1" indent="-285750">
              <a:buBlip>
                <a:blip r:embed="rId2"/>
              </a:buBlip>
            </a:pPr>
            <a:r>
              <a:rPr lang="en-GB" sz="1600" dirty="0">
                <a:solidFill>
                  <a:srgbClr val="800000"/>
                </a:solidFill>
                <a:latin typeface="Lucida Calligraphy" panose="03010101010101010101" pitchFamily="66" charset="0"/>
              </a:rPr>
              <a:t>Be consistent with rules and boundaries</a:t>
            </a:r>
          </a:p>
          <a:p>
            <a:pPr marL="742950" lvl="1" indent="-285750">
              <a:buBlip>
                <a:blip r:embed="rId2"/>
              </a:buBlip>
            </a:pPr>
            <a:r>
              <a:rPr lang="en-GB" sz="1600" dirty="0">
                <a:solidFill>
                  <a:srgbClr val="800000"/>
                </a:solidFill>
                <a:latin typeface="Lucida Calligraphy" panose="03010101010101010101" pitchFamily="66" charset="0"/>
              </a:rPr>
              <a:t>Appreciate that as a school, we need to consider the needs of many</a:t>
            </a:r>
          </a:p>
          <a:p>
            <a:pPr marL="742950" lvl="1" indent="-285750">
              <a:buBlip>
                <a:blip r:embed="rId2"/>
              </a:buBlip>
            </a:pPr>
            <a:r>
              <a:rPr lang="en-GB" sz="1600" dirty="0">
                <a:solidFill>
                  <a:srgbClr val="800000"/>
                </a:solidFill>
                <a:latin typeface="Lucida Calligraphy" panose="03010101010101010101" pitchFamily="66" charset="0"/>
              </a:rPr>
              <a:t>Support with the recall of basic skills and completing homework to a high standard</a:t>
            </a:r>
          </a:p>
          <a:p>
            <a:pPr marL="742950" lvl="1" indent="-285750">
              <a:buBlip>
                <a:blip r:embed="rId2"/>
              </a:buBlip>
            </a:pPr>
            <a:r>
              <a:rPr lang="en-GB" sz="1600" dirty="0">
                <a:solidFill>
                  <a:srgbClr val="800000"/>
                </a:solidFill>
                <a:latin typeface="Lucida Calligraphy" panose="03010101010101010101" pitchFamily="66" charset="0"/>
              </a:rPr>
              <a:t>Encourage resilience and independence </a:t>
            </a:r>
          </a:p>
          <a:p>
            <a:endParaRPr lang="en-GB" sz="1600" b="1" dirty="0">
              <a:solidFill>
                <a:srgbClr val="C00000"/>
              </a:solidFill>
              <a:latin typeface="Lucida Calligraphy" panose="03010101010101010101" pitchFamily="66" charset="0"/>
            </a:endParaRPr>
          </a:p>
        </p:txBody>
      </p:sp>
    </p:spTree>
    <p:extLst>
      <p:ext uri="{BB962C8B-B14F-4D97-AF65-F5344CB8AC3E}">
        <p14:creationId xmlns:p14="http://schemas.microsoft.com/office/powerpoint/2010/main" val="3692931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101600"/>
            <a:ext cx="7620000"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kern="0" dirty="0" smtClean="0">
                <a:solidFill>
                  <a:srgbClr val="800000"/>
                </a:solidFill>
                <a:latin typeface="Lucida Calligraphy" panose="03010101010101010101" pitchFamily="66" charset="0"/>
              </a:rPr>
              <a:t> What our School Council think parents should do</a:t>
            </a:r>
            <a:endParaRPr lang="en-GB" kern="0" dirty="0">
              <a:solidFill>
                <a:srgbClr val="800000"/>
              </a:solidFill>
              <a:latin typeface="Lucida Calligraphy" panose="03010101010101010101" pitchFamily="66" charset="0"/>
            </a:endParaRPr>
          </a:p>
        </p:txBody>
      </p:sp>
      <p:sp>
        <p:nvSpPr>
          <p:cNvPr id="3" name="TextBox 2"/>
          <p:cNvSpPr txBox="1"/>
          <p:nvPr/>
        </p:nvSpPr>
        <p:spPr>
          <a:xfrm>
            <a:off x="251520" y="1484784"/>
            <a:ext cx="8424936" cy="5509200"/>
          </a:xfrm>
          <a:prstGeom prst="rect">
            <a:avLst/>
          </a:prstGeom>
          <a:noFill/>
        </p:spPr>
        <p:txBody>
          <a:bodyPr wrap="square" rtlCol="0">
            <a:spAutoFit/>
          </a:bodyPr>
          <a:lstStyle/>
          <a:p>
            <a:pPr marL="285750" indent="-285750">
              <a:buFont typeface="Wingdings" panose="05000000000000000000" pitchFamily="2" charset="2"/>
              <a:buChar char="v"/>
            </a:pPr>
            <a:r>
              <a:rPr lang="en-GB" sz="1600" dirty="0" smtClean="0">
                <a:latin typeface="Lucida Calligraphy" panose="03010101010101010101" pitchFamily="66" charset="0"/>
              </a:rPr>
              <a:t>Ensure your child attends school every day and is punctual</a:t>
            </a:r>
          </a:p>
          <a:p>
            <a:pPr marL="285750" indent="-285750">
              <a:buFont typeface="Wingdings" panose="05000000000000000000" pitchFamily="2" charset="2"/>
              <a:buChar char="v"/>
            </a:pPr>
            <a:r>
              <a:rPr lang="en-GB" sz="1600" dirty="0" smtClean="0">
                <a:latin typeface="Lucida Calligraphy" panose="03010101010101010101" pitchFamily="66" charset="0"/>
              </a:rPr>
              <a:t>Make sure your child gets enough sleep and is out of bed on time</a:t>
            </a:r>
          </a:p>
          <a:p>
            <a:pPr marL="285750" indent="-285750">
              <a:buFont typeface="Wingdings" panose="05000000000000000000" pitchFamily="2" charset="2"/>
              <a:buChar char="v"/>
            </a:pPr>
            <a:r>
              <a:rPr lang="en-GB" sz="1600" dirty="0" smtClean="0">
                <a:latin typeface="Lucida Calligraphy" panose="03010101010101010101" pitchFamily="66" charset="0"/>
              </a:rPr>
              <a:t>Ensure your child has a sensible breakfast so child is ready for learning</a:t>
            </a:r>
          </a:p>
          <a:p>
            <a:pPr marL="285750" indent="-285750">
              <a:buFont typeface="Wingdings" panose="05000000000000000000" pitchFamily="2" charset="2"/>
              <a:buChar char="v"/>
            </a:pPr>
            <a:r>
              <a:rPr lang="en-GB" sz="1600" dirty="0" smtClean="0">
                <a:latin typeface="Lucida Calligraphy" panose="03010101010101010101" pitchFamily="66" charset="0"/>
              </a:rPr>
              <a:t>Support your child in doing their homework and ensure it is completed in time, but don’t do it for them. Check homework and ensure it is returned.</a:t>
            </a:r>
          </a:p>
          <a:p>
            <a:pPr marL="285750" indent="-285750">
              <a:buFont typeface="Wingdings" panose="05000000000000000000" pitchFamily="2" charset="2"/>
              <a:buChar char="v"/>
            </a:pPr>
            <a:r>
              <a:rPr lang="en-GB" sz="1600" dirty="0" smtClean="0">
                <a:latin typeface="Lucida Calligraphy" panose="03010101010101010101" pitchFamily="66" charset="0"/>
              </a:rPr>
              <a:t>Make sure your child reads at home daily – this could be reading books or comics. </a:t>
            </a:r>
          </a:p>
          <a:p>
            <a:pPr marL="285750" indent="-285750">
              <a:buFont typeface="Wingdings" panose="05000000000000000000" pitchFamily="2" charset="2"/>
              <a:buChar char="v"/>
            </a:pPr>
            <a:r>
              <a:rPr lang="en-GB" sz="1600" dirty="0" smtClean="0">
                <a:latin typeface="Lucida Calligraphy" panose="03010101010101010101" pitchFamily="66" charset="0"/>
              </a:rPr>
              <a:t>Make sure you sign reading records regularly so books can be changed</a:t>
            </a:r>
          </a:p>
          <a:p>
            <a:pPr marL="285750" indent="-285750">
              <a:buFont typeface="Wingdings" panose="05000000000000000000" pitchFamily="2" charset="2"/>
              <a:buChar char="v"/>
            </a:pPr>
            <a:r>
              <a:rPr lang="en-GB" sz="1600" dirty="0" smtClean="0">
                <a:latin typeface="Lucida Calligraphy" panose="03010101010101010101" pitchFamily="66" charset="0"/>
              </a:rPr>
              <a:t>Make sure letters are read and returned when needed.</a:t>
            </a:r>
          </a:p>
          <a:p>
            <a:pPr marL="285750" indent="-285750">
              <a:buFont typeface="Wingdings" panose="05000000000000000000" pitchFamily="2" charset="2"/>
              <a:buChar char="v"/>
            </a:pPr>
            <a:r>
              <a:rPr lang="en-GB" sz="1600" dirty="0" smtClean="0">
                <a:latin typeface="Lucida Calligraphy" panose="03010101010101010101" pitchFamily="66" charset="0"/>
              </a:rPr>
              <a:t>Attend parents evening</a:t>
            </a:r>
          </a:p>
          <a:p>
            <a:pPr marL="285750" indent="-285750">
              <a:buFont typeface="Wingdings" panose="05000000000000000000" pitchFamily="2" charset="2"/>
              <a:buChar char="v"/>
            </a:pPr>
            <a:r>
              <a:rPr lang="en-GB" sz="1600" dirty="0" smtClean="0">
                <a:latin typeface="Lucida Calligraphy" panose="03010101010101010101" pitchFamily="66" charset="0"/>
              </a:rPr>
              <a:t>Ensure your child has a proper uniform which is correctly, fitting, clean and labelled.</a:t>
            </a:r>
          </a:p>
          <a:p>
            <a:pPr marL="285750" indent="-285750">
              <a:buFont typeface="Wingdings" panose="05000000000000000000" pitchFamily="2" charset="2"/>
              <a:buChar char="v"/>
            </a:pPr>
            <a:r>
              <a:rPr lang="en-GB" sz="1600" dirty="0" smtClean="0">
                <a:latin typeface="Lucida Calligraphy" panose="03010101010101010101" pitchFamily="66" charset="0"/>
              </a:rPr>
              <a:t>Make sure you child has everything they need for school – including a full </a:t>
            </a:r>
            <a:r>
              <a:rPr lang="en-GB" sz="1600" dirty="0">
                <a:latin typeface="Lucida Calligraphy" panose="03010101010101010101" pitchFamily="66" charset="0"/>
              </a:rPr>
              <a:t>P</a:t>
            </a:r>
            <a:r>
              <a:rPr lang="en-GB" sz="1600" dirty="0" smtClean="0">
                <a:latin typeface="Lucida Calligraphy" panose="03010101010101010101" pitchFamily="66" charset="0"/>
              </a:rPr>
              <a:t>E kit. </a:t>
            </a:r>
          </a:p>
          <a:p>
            <a:pPr marL="285750" indent="-285750">
              <a:buFont typeface="Wingdings" panose="05000000000000000000" pitchFamily="2" charset="2"/>
              <a:buChar char="v"/>
            </a:pPr>
            <a:r>
              <a:rPr lang="en-GB" sz="1600" dirty="0" smtClean="0">
                <a:latin typeface="Lucida Calligraphy" panose="03010101010101010101" pitchFamily="66" charset="0"/>
              </a:rPr>
              <a:t>Make sure you know what is happening in  school by reading newsletters, checking the website and messages/alerts.</a:t>
            </a:r>
          </a:p>
          <a:p>
            <a:pPr marL="285750" indent="-285750">
              <a:buFont typeface="Wingdings" panose="05000000000000000000" pitchFamily="2" charset="2"/>
              <a:buChar char="v"/>
            </a:pPr>
            <a:r>
              <a:rPr lang="en-GB" sz="1600" dirty="0" smtClean="0">
                <a:latin typeface="Lucida Calligraphy" panose="03010101010101010101" pitchFamily="66" charset="0"/>
              </a:rPr>
              <a:t>If your child has a packed lunch ensure </a:t>
            </a:r>
            <a:r>
              <a:rPr lang="en-GB" sz="1600" dirty="0">
                <a:latin typeface="Lucida Calligraphy" panose="03010101010101010101" pitchFamily="66" charset="0"/>
              </a:rPr>
              <a:t>i</a:t>
            </a:r>
            <a:r>
              <a:rPr lang="en-GB" sz="1600" dirty="0" smtClean="0">
                <a:latin typeface="Lucida Calligraphy" panose="03010101010101010101" pitchFamily="66" charset="0"/>
              </a:rPr>
              <a:t>t contains suitable healthy foods which will fill and nourish. </a:t>
            </a:r>
          </a:p>
          <a:p>
            <a:pPr marL="285750" indent="-285750">
              <a:buFont typeface="Wingdings" panose="05000000000000000000" pitchFamily="2" charset="2"/>
              <a:buChar char="v"/>
            </a:pPr>
            <a:endParaRPr lang="en-GB" sz="1600" dirty="0" smtClean="0"/>
          </a:p>
          <a:p>
            <a:pPr marL="285750" indent="-285750">
              <a:buFont typeface="Wingdings" panose="05000000000000000000" pitchFamily="2" charset="2"/>
              <a:buChar char="v"/>
            </a:pPr>
            <a:endParaRPr lang="en-GB" sz="1600" dirty="0" smtClean="0"/>
          </a:p>
          <a:p>
            <a:pPr marL="285750" indent="-285750">
              <a:buFont typeface="Wingdings" panose="05000000000000000000" pitchFamily="2" charset="2"/>
              <a:buChar char="v"/>
            </a:pPr>
            <a:endParaRPr lang="en-GB" sz="1600" dirty="0"/>
          </a:p>
        </p:txBody>
      </p:sp>
    </p:spTree>
    <p:extLst>
      <p:ext uri="{BB962C8B-B14F-4D97-AF65-F5344CB8AC3E}">
        <p14:creationId xmlns:p14="http://schemas.microsoft.com/office/powerpoint/2010/main" val="3540022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6120680" cy="1066800"/>
          </a:xfrm>
        </p:spPr>
        <p:txBody>
          <a:bodyPr/>
          <a:lstStyle/>
          <a:p>
            <a:pPr algn="ctr"/>
            <a:r>
              <a:rPr lang="en-GB" b="1" dirty="0" smtClean="0">
                <a:solidFill>
                  <a:srgbClr val="800000"/>
                </a:solidFill>
                <a:latin typeface="Lucida Calligraphy" pitchFamily="66" charset="0"/>
              </a:rPr>
              <a:t>Early Reading &amp; Writing</a:t>
            </a:r>
            <a:endParaRPr lang="en-GB" b="1" dirty="0">
              <a:solidFill>
                <a:srgbClr val="800000"/>
              </a:solidFill>
              <a:latin typeface="Lucida Calligraphy" pitchFamily="66" charset="0"/>
            </a:endParaRPr>
          </a:p>
        </p:txBody>
      </p:sp>
      <p:pic>
        <p:nvPicPr>
          <p:cNvPr id="3" name="Picture 2" descr="Myton-Park-2-col-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10424"/>
            <a:ext cx="1152128" cy="1043865"/>
          </a:xfrm>
          <a:prstGeom prst="rect">
            <a:avLst/>
          </a:prstGeom>
          <a:noFill/>
        </p:spPr>
      </p:pic>
      <p:sp>
        <p:nvSpPr>
          <p:cNvPr id="4" name="TextBox 3"/>
          <p:cNvSpPr txBox="1"/>
          <p:nvPr/>
        </p:nvSpPr>
        <p:spPr>
          <a:xfrm>
            <a:off x="251520" y="1556792"/>
            <a:ext cx="8208912" cy="4154984"/>
          </a:xfrm>
          <a:prstGeom prst="rect">
            <a:avLst/>
          </a:prstGeom>
          <a:noFill/>
        </p:spPr>
        <p:txBody>
          <a:bodyPr wrap="square" rtlCol="0">
            <a:spAutoFit/>
          </a:bodyPr>
          <a:lstStyle/>
          <a:p>
            <a:pPr marL="285750" indent="-285750" algn="ctr">
              <a:buFont typeface="Arial" pitchFamily="34" charset="0"/>
              <a:buChar char="•"/>
            </a:pPr>
            <a:r>
              <a:rPr lang="en-GB" sz="4400" dirty="0" smtClean="0">
                <a:solidFill>
                  <a:srgbClr val="800000"/>
                </a:solidFill>
                <a:latin typeface="Lucida Calligraphy" pitchFamily="66" charset="0"/>
              </a:rPr>
              <a:t>Dough Disco</a:t>
            </a:r>
          </a:p>
          <a:p>
            <a:pPr marL="285750" indent="-285750" algn="ctr">
              <a:buFont typeface="Arial" pitchFamily="34" charset="0"/>
              <a:buChar char="•"/>
            </a:pPr>
            <a:r>
              <a:rPr lang="en-GB" sz="4400" dirty="0" smtClean="0">
                <a:solidFill>
                  <a:srgbClr val="800000"/>
                </a:solidFill>
                <a:latin typeface="Lucida Calligraphy" pitchFamily="66" charset="0"/>
              </a:rPr>
              <a:t>Rhymes &amp; Songs</a:t>
            </a:r>
          </a:p>
          <a:p>
            <a:pPr marL="285750" indent="-285750" algn="ctr">
              <a:buFont typeface="Arial" pitchFamily="34" charset="0"/>
              <a:buChar char="•"/>
            </a:pPr>
            <a:r>
              <a:rPr lang="en-GB" sz="4400" dirty="0" smtClean="0">
                <a:solidFill>
                  <a:srgbClr val="800000"/>
                </a:solidFill>
                <a:latin typeface="Lucida Calligraphy" pitchFamily="66" charset="0"/>
              </a:rPr>
              <a:t>Stories</a:t>
            </a:r>
          </a:p>
          <a:p>
            <a:pPr marL="285750" indent="-285750" algn="ctr">
              <a:buFont typeface="Arial" pitchFamily="34" charset="0"/>
              <a:buChar char="•"/>
            </a:pPr>
            <a:r>
              <a:rPr lang="en-GB" sz="4400" dirty="0" smtClean="0">
                <a:solidFill>
                  <a:srgbClr val="800000"/>
                </a:solidFill>
                <a:latin typeface="Lucida Calligraphy" pitchFamily="66" charset="0"/>
              </a:rPr>
              <a:t>Phonics</a:t>
            </a:r>
          </a:p>
          <a:p>
            <a:pPr marL="285750" indent="-285750" algn="ctr">
              <a:buFont typeface="Arial" pitchFamily="34" charset="0"/>
              <a:buChar char="•"/>
            </a:pPr>
            <a:r>
              <a:rPr lang="en-GB" sz="4400" dirty="0" smtClean="0">
                <a:solidFill>
                  <a:srgbClr val="800000"/>
                </a:solidFill>
                <a:latin typeface="Lucida Calligraphy" pitchFamily="66" charset="0"/>
              </a:rPr>
              <a:t>RWI</a:t>
            </a:r>
          </a:p>
          <a:p>
            <a:pPr marL="285750" indent="-285750" algn="ctr">
              <a:buFont typeface="Arial" pitchFamily="34" charset="0"/>
              <a:buChar char="•"/>
            </a:pPr>
            <a:r>
              <a:rPr lang="en-GB" sz="4400" dirty="0" smtClean="0">
                <a:solidFill>
                  <a:srgbClr val="800000"/>
                </a:solidFill>
                <a:latin typeface="Lucida Calligraphy" pitchFamily="66" charset="0"/>
              </a:rPr>
              <a:t>Reading with your child</a:t>
            </a:r>
            <a:endParaRPr lang="en-GB" sz="4400" dirty="0">
              <a:solidFill>
                <a:srgbClr val="800000"/>
              </a:solidFill>
              <a:latin typeface="Lucida Calligraphy" pitchFamily="66" charset="0"/>
            </a:endParaRPr>
          </a:p>
        </p:txBody>
      </p:sp>
    </p:spTree>
    <p:extLst>
      <p:ext uri="{BB962C8B-B14F-4D97-AF65-F5344CB8AC3E}">
        <p14:creationId xmlns:p14="http://schemas.microsoft.com/office/powerpoint/2010/main" val="2920058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1412776"/>
            <a:ext cx="7049484" cy="1991003"/>
          </a:xfrm>
          <a:prstGeom prst="rect">
            <a:avLst/>
          </a:prstGeom>
        </p:spPr>
      </p:pic>
      <p:pic>
        <p:nvPicPr>
          <p:cNvPr id="5" name="Picture 4"/>
          <p:cNvPicPr>
            <a:picLocks noChangeAspect="1"/>
          </p:cNvPicPr>
          <p:nvPr/>
        </p:nvPicPr>
        <p:blipFill>
          <a:blip r:embed="rId3"/>
          <a:stretch>
            <a:fillRect/>
          </a:stretch>
        </p:blipFill>
        <p:spPr>
          <a:xfrm>
            <a:off x="242878" y="2996952"/>
            <a:ext cx="7087589" cy="2591162"/>
          </a:xfrm>
          <a:prstGeom prst="rect">
            <a:avLst/>
          </a:prstGeom>
        </p:spPr>
      </p:pic>
      <p:pic>
        <p:nvPicPr>
          <p:cNvPr id="6" name="Picture 5"/>
          <p:cNvPicPr>
            <a:picLocks noChangeAspect="1"/>
          </p:cNvPicPr>
          <p:nvPr/>
        </p:nvPicPr>
        <p:blipFill>
          <a:blip r:embed="rId4"/>
          <a:stretch>
            <a:fillRect/>
          </a:stretch>
        </p:blipFill>
        <p:spPr>
          <a:xfrm>
            <a:off x="232467" y="5260412"/>
            <a:ext cx="7087589" cy="2000529"/>
          </a:xfrm>
          <a:prstGeom prst="rect">
            <a:avLst/>
          </a:prstGeom>
        </p:spPr>
      </p:pic>
    </p:spTree>
    <p:extLst>
      <p:ext uri="{BB962C8B-B14F-4D97-AF65-F5344CB8AC3E}">
        <p14:creationId xmlns:p14="http://schemas.microsoft.com/office/powerpoint/2010/main" val="3307155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We use Read Write Inc. to learn phonics</a:t>
            </a:r>
            <a:endParaRPr lang="en-GB" sz="2800" b="1" kern="0" dirty="0">
              <a:solidFill>
                <a:srgbClr val="800000"/>
              </a:solidFill>
              <a:latin typeface="Lucida Calligraphy"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465" y="1484784"/>
            <a:ext cx="6696744" cy="5022559"/>
          </a:xfrm>
          <a:prstGeom prst="rect">
            <a:avLst/>
          </a:prstGeom>
        </p:spPr>
      </p:pic>
    </p:spTree>
    <p:extLst>
      <p:ext uri="{BB962C8B-B14F-4D97-AF65-F5344CB8AC3E}">
        <p14:creationId xmlns:p14="http://schemas.microsoft.com/office/powerpoint/2010/main" val="760709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1600"/>
            <a:ext cx="5796880" cy="1066800"/>
          </a:xfrm>
        </p:spPr>
        <p:txBody>
          <a:bodyPr/>
          <a:lstStyle/>
          <a:p>
            <a:pPr algn="ctr"/>
            <a:r>
              <a:rPr lang="en-GB" dirty="0" smtClean="0">
                <a:solidFill>
                  <a:srgbClr val="800000"/>
                </a:solidFill>
                <a:effectLst>
                  <a:outerShdw blurRad="38100" dist="38100" dir="2700000" algn="tl">
                    <a:srgbClr val="000000">
                      <a:alpha val="43137"/>
                    </a:srgbClr>
                  </a:outerShdw>
                </a:effectLst>
                <a:latin typeface="Lucida Calligraphy" pitchFamily="66" charset="0"/>
              </a:rPr>
              <a:t>School Aims</a:t>
            </a:r>
            <a:endParaRPr lang="en-GB" dirty="0">
              <a:solidFill>
                <a:srgbClr val="800000"/>
              </a:solidFill>
              <a:effectLst>
                <a:outerShdw blurRad="38100" dist="38100" dir="2700000" algn="tl">
                  <a:srgbClr val="000000">
                    <a:alpha val="43137"/>
                  </a:srgbClr>
                </a:outerShdw>
              </a:effectLst>
              <a:latin typeface="Lucida Calligraphy" pitchFamily="66" charset="0"/>
            </a:endParaRPr>
          </a:p>
        </p:txBody>
      </p:sp>
      <p:sp>
        <p:nvSpPr>
          <p:cNvPr id="4" name="TextBox 3"/>
          <p:cNvSpPr txBox="1"/>
          <p:nvPr/>
        </p:nvSpPr>
        <p:spPr>
          <a:xfrm>
            <a:off x="251520" y="1412776"/>
            <a:ext cx="8712968" cy="3970318"/>
          </a:xfrm>
          <a:prstGeom prst="rect">
            <a:avLst/>
          </a:prstGeom>
          <a:noFill/>
        </p:spPr>
        <p:txBody>
          <a:bodyPr wrap="square" rtlCol="0">
            <a:spAutoFit/>
          </a:bodyPr>
          <a:lstStyle/>
          <a:p>
            <a:pPr marL="285750" indent="-285750">
              <a:buBlip>
                <a:blip r:embed="rId2"/>
              </a:buBlip>
            </a:pPr>
            <a:r>
              <a:rPr lang="en-GB" b="1" dirty="0" smtClean="0">
                <a:solidFill>
                  <a:srgbClr val="800000"/>
                </a:solidFill>
                <a:latin typeface="Lucida Calligraphy" pitchFamily="66" charset="0"/>
              </a:rPr>
              <a:t>For </a:t>
            </a:r>
            <a:r>
              <a:rPr lang="en-GB" b="1" dirty="0">
                <a:solidFill>
                  <a:srgbClr val="800000"/>
                </a:solidFill>
                <a:latin typeface="Lucida Calligraphy" pitchFamily="66" charset="0"/>
              </a:rPr>
              <a:t>Myton Park Primary School to be a happy, caring </a:t>
            </a:r>
            <a:r>
              <a:rPr lang="en-GB" b="1" dirty="0" smtClean="0">
                <a:solidFill>
                  <a:srgbClr val="800000"/>
                </a:solidFill>
                <a:latin typeface="Lucida Calligraphy" pitchFamily="66" charset="0"/>
              </a:rPr>
              <a:t>school</a:t>
            </a:r>
          </a:p>
          <a:p>
            <a:endParaRPr lang="en-GB" b="1" dirty="0" smtClean="0">
              <a:solidFill>
                <a:srgbClr val="800000"/>
              </a:solidFill>
              <a:latin typeface="Lucida Calligraphy" pitchFamily="66" charset="0"/>
            </a:endParaRPr>
          </a:p>
          <a:p>
            <a:pPr marL="285750" indent="-285750">
              <a:buBlip>
                <a:blip r:embed="rId2"/>
              </a:buBlip>
            </a:pPr>
            <a:r>
              <a:rPr lang="en-GB" b="1" dirty="0">
                <a:solidFill>
                  <a:srgbClr val="800000"/>
                </a:solidFill>
                <a:latin typeface="Lucida Calligraphy" pitchFamily="66" charset="0"/>
              </a:rPr>
              <a:t>Offer the best educational opportunities for the children within our </a:t>
            </a:r>
            <a:r>
              <a:rPr lang="en-GB" b="1" dirty="0" smtClean="0">
                <a:solidFill>
                  <a:srgbClr val="800000"/>
                </a:solidFill>
                <a:latin typeface="Lucida Calligraphy" pitchFamily="66" charset="0"/>
              </a:rPr>
              <a:t>care</a:t>
            </a:r>
          </a:p>
          <a:p>
            <a:endParaRPr lang="en-GB" b="1" dirty="0" smtClean="0">
              <a:solidFill>
                <a:srgbClr val="800000"/>
              </a:solidFill>
              <a:latin typeface="Lucida Calligraphy" pitchFamily="66" charset="0"/>
            </a:endParaRPr>
          </a:p>
          <a:p>
            <a:pPr marL="285750" indent="-285750">
              <a:buBlip>
                <a:blip r:embed="rId2"/>
              </a:buBlip>
            </a:pPr>
            <a:r>
              <a:rPr lang="en-GB" b="1" dirty="0" smtClean="0">
                <a:solidFill>
                  <a:srgbClr val="800000"/>
                </a:solidFill>
                <a:latin typeface="Lucida Calligraphy" pitchFamily="66" charset="0"/>
              </a:rPr>
              <a:t>To </a:t>
            </a:r>
            <a:r>
              <a:rPr lang="en-GB" b="1" dirty="0">
                <a:solidFill>
                  <a:srgbClr val="800000"/>
                </a:solidFill>
                <a:latin typeface="Lucida Calligraphy" pitchFamily="66" charset="0"/>
              </a:rPr>
              <a:t>offer an excellent, broad, balanced, rich and differentiated </a:t>
            </a:r>
            <a:r>
              <a:rPr lang="en-GB" b="1" dirty="0" smtClean="0">
                <a:solidFill>
                  <a:srgbClr val="800000"/>
                </a:solidFill>
                <a:latin typeface="Lucida Calligraphy" pitchFamily="66" charset="0"/>
              </a:rPr>
              <a:t>curriculum</a:t>
            </a:r>
          </a:p>
          <a:p>
            <a:endParaRPr lang="en-GB" b="1" dirty="0" smtClean="0">
              <a:solidFill>
                <a:srgbClr val="800000"/>
              </a:solidFill>
              <a:latin typeface="Lucida Calligraphy" pitchFamily="66" charset="0"/>
            </a:endParaRPr>
          </a:p>
          <a:p>
            <a:pPr marL="285750" indent="-285750">
              <a:buBlip>
                <a:blip r:embed="rId2"/>
              </a:buBlip>
            </a:pPr>
            <a:r>
              <a:rPr lang="en-GB" b="1" dirty="0" smtClean="0">
                <a:solidFill>
                  <a:srgbClr val="800000"/>
                </a:solidFill>
                <a:latin typeface="Lucida Calligraphy" pitchFamily="66" charset="0"/>
              </a:rPr>
              <a:t>To </a:t>
            </a:r>
            <a:r>
              <a:rPr lang="en-GB" b="1" dirty="0">
                <a:solidFill>
                  <a:srgbClr val="800000"/>
                </a:solidFill>
                <a:latin typeface="Lucida Calligraphy" pitchFamily="66" charset="0"/>
              </a:rPr>
              <a:t>create a calm, positive, interesting and stimulating environment in which children can achieve their full </a:t>
            </a:r>
            <a:r>
              <a:rPr lang="en-GB" b="1" dirty="0" smtClean="0">
                <a:solidFill>
                  <a:srgbClr val="800000"/>
                </a:solidFill>
                <a:latin typeface="Lucida Calligraphy" pitchFamily="66" charset="0"/>
              </a:rPr>
              <a:t>potential</a:t>
            </a:r>
          </a:p>
          <a:p>
            <a:endParaRPr lang="en-GB" b="1" dirty="0" smtClean="0">
              <a:solidFill>
                <a:srgbClr val="800000"/>
              </a:solidFill>
              <a:latin typeface="Lucida Calligraphy" pitchFamily="66" charset="0"/>
            </a:endParaRPr>
          </a:p>
          <a:p>
            <a:pPr marL="285750" indent="-285750">
              <a:buBlip>
                <a:blip r:embed="rId2"/>
              </a:buBlip>
            </a:pPr>
            <a:r>
              <a:rPr lang="en-GB" b="1" dirty="0" smtClean="0">
                <a:solidFill>
                  <a:srgbClr val="800000"/>
                </a:solidFill>
                <a:latin typeface="Lucida Calligraphy" pitchFamily="66" charset="0"/>
              </a:rPr>
              <a:t>To </a:t>
            </a:r>
            <a:r>
              <a:rPr lang="en-GB" b="1" dirty="0">
                <a:solidFill>
                  <a:srgbClr val="800000"/>
                </a:solidFill>
                <a:latin typeface="Lucida Calligraphy" pitchFamily="66" charset="0"/>
              </a:rPr>
              <a:t>develop the intellectual, physical, moral, spiritual and creative aspects of our children through enlivening experiences</a:t>
            </a:r>
          </a:p>
          <a:p>
            <a:r>
              <a:rPr lang="en-GB" dirty="0"/>
              <a:t> </a:t>
            </a:r>
            <a:endParaRPr lang="en-GB" b="1" dirty="0">
              <a:solidFill>
                <a:srgbClr val="800000"/>
              </a:solidFill>
              <a:latin typeface="Lucida Calligraphy" pitchFamily="66" charset="0"/>
            </a:endParaRPr>
          </a:p>
        </p:txBody>
      </p:sp>
      <p:pic>
        <p:nvPicPr>
          <p:cNvPr id="5" name="Picture 4" descr="Myton-Park-2-col-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31412"/>
            <a:ext cx="1152128" cy="1043865"/>
          </a:xfrm>
          <a:prstGeom prst="rect">
            <a:avLst/>
          </a:prstGeom>
          <a:noFill/>
        </p:spPr>
      </p:pic>
    </p:spTree>
    <p:extLst>
      <p:ext uri="{BB962C8B-B14F-4D97-AF65-F5344CB8AC3E}">
        <p14:creationId xmlns:p14="http://schemas.microsoft.com/office/powerpoint/2010/main" val="512742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81" y="2204864"/>
            <a:ext cx="9144000" cy="2532085"/>
          </a:xfrm>
          <a:prstGeom prst="rect">
            <a:avLst/>
          </a:prstGeom>
        </p:spPr>
      </p:pic>
      <p:sp>
        <p:nvSpPr>
          <p:cNvPr id="3"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Expected standard for writing by the end of Reception</a:t>
            </a:r>
            <a:endParaRPr lang="en-GB" sz="2800" b="1" kern="0" dirty="0">
              <a:solidFill>
                <a:srgbClr val="800000"/>
              </a:solidFill>
              <a:latin typeface="Lucida Calligraphy" pitchFamily="66" charset="0"/>
            </a:endParaRPr>
          </a:p>
        </p:txBody>
      </p:sp>
    </p:spTree>
    <p:extLst>
      <p:ext uri="{BB962C8B-B14F-4D97-AF65-F5344CB8AC3E}">
        <p14:creationId xmlns:p14="http://schemas.microsoft.com/office/powerpoint/2010/main" val="94898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412777"/>
            <a:ext cx="4637238" cy="3168352"/>
          </a:xfrm>
          <a:prstGeom prst="rect">
            <a:avLst/>
          </a:prstGeom>
        </p:spPr>
      </p:pic>
      <p:pic>
        <p:nvPicPr>
          <p:cNvPr id="4" name="Picture 3"/>
          <p:cNvPicPr>
            <a:picLocks noChangeAspect="1"/>
          </p:cNvPicPr>
          <p:nvPr/>
        </p:nvPicPr>
        <p:blipFill>
          <a:blip r:embed="rId3"/>
          <a:stretch>
            <a:fillRect/>
          </a:stretch>
        </p:blipFill>
        <p:spPr>
          <a:xfrm>
            <a:off x="4637240" y="1379586"/>
            <a:ext cx="3914364" cy="5128699"/>
          </a:xfrm>
          <a:prstGeom prst="rect">
            <a:avLst/>
          </a:prstGeom>
        </p:spPr>
      </p:pic>
      <p:sp>
        <p:nvSpPr>
          <p:cNvPr id="5"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Expected standard for writing by the end of Reception</a:t>
            </a:r>
            <a:endParaRPr lang="en-GB" sz="2800" b="1" kern="0" dirty="0">
              <a:solidFill>
                <a:srgbClr val="800000"/>
              </a:solidFill>
              <a:latin typeface="Lucida Calligraphy" pitchFamily="66" charset="0"/>
            </a:endParaRPr>
          </a:p>
        </p:txBody>
      </p:sp>
    </p:spTree>
    <p:extLst>
      <p:ext uri="{BB962C8B-B14F-4D97-AF65-F5344CB8AC3E}">
        <p14:creationId xmlns:p14="http://schemas.microsoft.com/office/powerpoint/2010/main" val="2892965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39953" y="235462"/>
            <a:ext cx="4608512" cy="6622537"/>
          </a:xfrm>
          <a:prstGeom prst="rect">
            <a:avLst/>
          </a:prstGeom>
        </p:spPr>
      </p:pic>
      <p:pic>
        <p:nvPicPr>
          <p:cNvPr id="3" name="Picture 2"/>
          <p:cNvPicPr>
            <a:picLocks noChangeAspect="1"/>
          </p:cNvPicPr>
          <p:nvPr/>
        </p:nvPicPr>
        <p:blipFill>
          <a:blip r:embed="rId3"/>
          <a:stretch>
            <a:fillRect/>
          </a:stretch>
        </p:blipFill>
        <p:spPr>
          <a:xfrm>
            <a:off x="107504" y="1412776"/>
            <a:ext cx="3960440" cy="4709406"/>
          </a:xfrm>
          <a:prstGeom prst="rect">
            <a:avLst/>
          </a:prstGeom>
        </p:spPr>
      </p:pic>
    </p:spTree>
    <p:extLst>
      <p:ext uri="{BB962C8B-B14F-4D97-AF65-F5344CB8AC3E}">
        <p14:creationId xmlns:p14="http://schemas.microsoft.com/office/powerpoint/2010/main" val="3445296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Exceeding standard for writing by the end of Reception</a:t>
            </a:r>
            <a:endParaRPr lang="en-GB" sz="2800" b="1" kern="0" dirty="0">
              <a:solidFill>
                <a:srgbClr val="800000"/>
              </a:solidFill>
              <a:latin typeface="Lucida Calligraphy" pitchFamily="66" charset="0"/>
            </a:endParaRPr>
          </a:p>
        </p:txBody>
      </p:sp>
      <p:pic>
        <p:nvPicPr>
          <p:cNvPr id="4" name="Picture 3"/>
          <p:cNvPicPr>
            <a:picLocks noChangeAspect="1"/>
          </p:cNvPicPr>
          <p:nvPr/>
        </p:nvPicPr>
        <p:blipFill>
          <a:blip r:embed="rId2"/>
          <a:stretch>
            <a:fillRect/>
          </a:stretch>
        </p:blipFill>
        <p:spPr>
          <a:xfrm>
            <a:off x="1979712" y="1170217"/>
            <a:ext cx="5524500" cy="5629275"/>
          </a:xfrm>
          <a:prstGeom prst="rect">
            <a:avLst/>
          </a:prstGeom>
        </p:spPr>
      </p:pic>
    </p:spTree>
    <p:extLst>
      <p:ext uri="{BB962C8B-B14F-4D97-AF65-F5344CB8AC3E}">
        <p14:creationId xmlns:p14="http://schemas.microsoft.com/office/powerpoint/2010/main" val="1085445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3" descr="C:\Users\karen.thompson\AppData\Local\Microsoft\Windows\Temporary Internet Files\Content.Outlook\MTXY3WDV\IMG_4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25603">
            <a:off x="-93061" y="1426853"/>
            <a:ext cx="3812079" cy="364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39" name="Picture 2" descr="C:\Users\karen.thompson\AppData\Local\Microsoft\Windows\Temporary Internet Files\Content.Outlook\MTXY3WDV\IMG_49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287" y="2276872"/>
            <a:ext cx="5921375"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756849"/>
            <a:ext cx="2221433" cy="124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918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Expected standard for reading by the end of Reception</a:t>
            </a:r>
            <a:endParaRPr lang="en-GB" sz="2800" b="1" kern="0" dirty="0">
              <a:solidFill>
                <a:srgbClr val="800000"/>
              </a:solidFill>
              <a:latin typeface="Lucida Calligraphy" pitchFamily="66" charset="0"/>
            </a:endParaRPr>
          </a:p>
        </p:txBody>
      </p:sp>
      <p:pic>
        <p:nvPicPr>
          <p:cNvPr id="2" name="Picture 1"/>
          <p:cNvPicPr>
            <a:picLocks noChangeAspect="1"/>
          </p:cNvPicPr>
          <p:nvPr/>
        </p:nvPicPr>
        <p:blipFill>
          <a:blip r:embed="rId2"/>
          <a:stretch>
            <a:fillRect/>
          </a:stretch>
        </p:blipFill>
        <p:spPr>
          <a:xfrm>
            <a:off x="0" y="1195188"/>
            <a:ext cx="9144000" cy="2232248"/>
          </a:xfrm>
          <a:prstGeom prst="rect">
            <a:avLst/>
          </a:prstGeom>
        </p:spPr>
      </p:pic>
      <p:pic>
        <p:nvPicPr>
          <p:cNvPr id="5" name="Picture 4"/>
          <p:cNvPicPr>
            <a:picLocks noChangeAspect="1"/>
          </p:cNvPicPr>
          <p:nvPr/>
        </p:nvPicPr>
        <p:blipFill>
          <a:blip r:embed="rId3"/>
          <a:stretch>
            <a:fillRect/>
          </a:stretch>
        </p:blipFill>
        <p:spPr>
          <a:xfrm>
            <a:off x="4932040" y="3140968"/>
            <a:ext cx="3860854" cy="3240360"/>
          </a:xfrm>
          <a:prstGeom prst="rect">
            <a:avLst/>
          </a:prstGeom>
        </p:spPr>
      </p:pic>
    </p:spTree>
    <p:extLst>
      <p:ext uri="{BB962C8B-B14F-4D97-AF65-F5344CB8AC3E}">
        <p14:creationId xmlns:p14="http://schemas.microsoft.com/office/powerpoint/2010/main" val="1317233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Expected standard for reading by the end of Reception</a:t>
            </a:r>
            <a:endParaRPr lang="en-GB" sz="2800" b="1" kern="0" dirty="0">
              <a:solidFill>
                <a:srgbClr val="800000"/>
              </a:solidFill>
              <a:latin typeface="Lucida Calligraphy" pitchFamily="66" charset="0"/>
            </a:endParaRPr>
          </a:p>
        </p:txBody>
      </p:sp>
      <p:pic>
        <p:nvPicPr>
          <p:cNvPr id="2" name="Picture 1"/>
          <p:cNvPicPr>
            <a:picLocks noChangeAspect="1"/>
          </p:cNvPicPr>
          <p:nvPr/>
        </p:nvPicPr>
        <p:blipFill>
          <a:blip r:embed="rId2"/>
          <a:stretch>
            <a:fillRect/>
          </a:stretch>
        </p:blipFill>
        <p:spPr>
          <a:xfrm>
            <a:off x="0" y="1795391"/>
            <a:ext cx="9144000" cy="3267217"/>
          </a:xfrm>
          <a:prstGeom prst="rect">
            <a:avLst/>
          </a:prstGeom>
        </p:spPr>
      </p:pic>
    </p:spTree>
    <p:extLst>
      <p:ext uri="{BB962C8B-B14F-4D97-AF65-F5344CB8AC3E}">
        <p14:creationId xmlns:p14="http://schemas.microsoft.com/office/powerpoint/2010/main" val="1811606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Read Write </a:t>
            </a:r>
            <a:r>
              <a:rPr lang="en-GB" dirty="0" err="1" smtClean="0"/>
              <a:t>Inc</a:t>
            </a:r>
            <a:endParaRPr lang="en-GB" dirty="0"/>
          </a:p>
        </p:txBody>
      </p:sp>
      <p:sp>
        <p:nvSpPr>
          <p:cNvPr id="3" name="Content Placeholder 2"/>
          <p:cNvSpPr>
            <a:spLocks noGrp="1"/>
          </p:cNvSpPr>
          <p:nvPr>
            <p:ph idx="1"/>
          </p:nvPr>
        </p:nvSpPr>
        <p:spPr/>
        <p:txBody>
          <a:bodyPr/>
          <a:lstStyle/>
          <a:p>
            <a:r>
              <a:rPr lang="en-GB" sz="2000" dirty="0"/>
              <a:t>Read Write </a:t>
            </a:r>
            <a:r>
              <a:rPr lang="en-GB" sz="2000" dirty="0" err="1" smtClean="0"/>
              <a:t>Inc</a:t>
            </a:r>
            <a:r>
              <a:rPr lang="en-GB" sz="2000" dirty="0" smtClean="0"/>
              <a:t> </a:t>
            </a:r>
            <a:r>
              <a:rPr lang="en-GB" sz="2000" dirty="0"/>
              <a:t>is used by more than a quarter of the UK's primary schools and is designed to create fluent readers, </a:t>
            </a:r>
            <a:r>
              <a:rPr lang="en-GB" sz="2000" dirty="0" smtClean="0"/>
              <a:t>confident </a:t>
            </a:r>
            <a:r>
              <a:rPr lang="en-GB" sz="2000" dirty="0"/>
              <a:t>speakers and willing writers</a:t>
            </a:r>
            <a:r>
              <a:rPr lang="en-GB" sz="2000" dirty="0" smtClean="0"/>
              <a:t>.</a:t>
            </a:r>
          </a:p>
          <a:p>
            <a:endParaRPr lang="en-GB" sz="2000" dirty="0"/>
          </a:p>
          <a:p>
            <a:r>
              <a:rPr lang="en-GB" sz="2000" dirty="0" smtClean="0"/>
              <a:t>It includes phonics, </a:t>
            </a:r>
            <a:r>
              <a:rPr lang="en-GB" sz="2000" dirty="0"/>
              <a:t>integrated comprehension, writing, grammar, spelling, vocabulary and </a:t>
            </a:r>
            <a:r>
              <a:rPr lang="en-GB" sz="2000" dirty="0" smtClean="0"/>
              <a:t>handwriting, engaging </a:t>
            </a:r>
            <a:r>
              <a:rPr lang="en-GB" sz="2000" dirty="0"/>
              <a:t>partner work, role-play and drama so every child participates in the whole </a:t>
            </a:r>
            <a:r>
              <a:rPr lang="en-GB" sz="2000" dirty="0" smtClean="0"/>
              <a:t>lesson. </a:t>
            </a:r>
            <a:endParaRPr lang="en-GB" sz="2000" dirty="0"/>
          </a:p>
          <a:p>
            <a:endParaRPr lang="en-GB" sz="2000" dirty="0" smtClean="0"/>
          </a:p>
          <a:p>
            <a:endParaRPr lang="en-GB" sz="2000" dirty="0"/>
          </a:p>
          <a:p>
            <a:r>
              <a:rPr lang="en-GB" sz="2000" dirty="0" smtClean="0"/>
              <a:t>It uses simple and effective assessment and clear tracking </a:t>
            </a:r>
            <a:r>
              <a:rPr lang="en-GB" sz="2000" dirty="0"/>
              <a:t>to accelerate every child's progress and prepare them for the National Curriculum Tests</a:t>
            </a:r>
            <a:r>
              <a:rPr lang="en-GB" sz="2000" dirty="0" smtClean="0"/>
              <a:t>.</a:t>
            </a:r>
          </a:p>
          <a:p>
            <a:endParaRPr lang="en-GB" sz="2000" dirty="0"/>
          </a:p>
          <a:p>
            <a:r>
              <a:rPr lang="en-GB" sz="2000" dirty="0" smtClean="0"/>
              <a:t>Children are grouped </a:t>
            </a:r>
            <a:r>
              <a:rPr lang="en-GB" sz="2000" dirty="0"/>
              <a:t>so every child learns rapidly at the right level </a:t>
            </a:r>
          </a:p>
        </p:txBody>
      </p:sp>
    </p:spTree>
    <p:extLst>
      <p:ext uri="{BB962C8B-B14F-4D97-AF65-F5344CB8AC3E}">
        <p14:creationId xmlns:p14="http://schemas.microsoft.com/office/powerpoint/2010/main" val="3034236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772689" y="683695"/>
            <a:ext cx="5238582" cy="6984776"/>
          </a:xfrm>
          <a:prstGeom prst="rect">
            <a:avLst/>
          </a:prstGeom>
        </p:spPr>
      </p:pic>
      <p:sp>
        <p:nvSpPr>
          <p:cNvPr id="4"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Expected standard for reading by the end of Reception</a:t>
            </a:r>
            <a:endParaRPr lang="en-GB" sz="2800" b="1" kern="0" dirty="0">
              <a:solidFill>
                <a:srgbClr val="800000"/>
              </a:solidFill>
              <a:latin typeface="Lucida Calligraphy" pitchFamily="66" charset="0"/>
            </a:endParaRPr>
          </a:p>
        </p:txBody>
      </p:sp>
    </p:spTree>
    <p:extLst>
      <p:ext uri="{BB962C8B-B14F-4D97-AF65-F5344CB8AC3E}">
        <p14:creationId xmlns:p14="http://schemas.microsoft.com/office/powerpoint/2010/main" val="2873559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043608" y="1412776"/>
            <a:ext cx="7088337" cy="5316253"/>
          </a:xfrm>
          <a:prstGeom prst="rect">
            <a:avLst/>
          </a:prstGeom>
        </p:spPr>
      </p:pic>
      <p:sp>
        <p:nvSpPr>
          <p:cNvPr id="4"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Expected standard for reading by the end of Reception</a:t>
            </a:r>
            <a:endParaRPr lang="en-GB" sz="2800" b="1" kern="0" dirty="0">
              <a:solidFill>
                <a:srgbClr val="800000"/>
              </a:solidFill>
              <a:latin typeface="Lucida Calligraphy" pitchFamily="66" charset="0"/>
            </a:endParaRPr>
          </a:p>
        </p:txBody>
      </p:sp>
    </p:spTree>
    <p:extLst>
      <p:ext uri="{BB962C8B-B14F-4D97-AF65-F5344CB8AC3E}">
        <p14:creationId xmlns:p14="http://schemas.microsoft.com/office/powerpoint/2010/main" val="100248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84784"/>
            <a:ext cx="8424936" cy="5078313"/>
          </a:xfrm>
          <a:prstGeom prst="rect">
            <a:avLst/>
          </a:prstGeom>
          <a:noFill/>
        </p:spPr>
        <p:txBody>
          <a:bodyPr wrap="square" rtlCol="0">
            <a:spAutoFit/>
          </a:bodyPr>
          <a:lstStyle/>
          <a:p>
            <a:pPr marL="285750" lvl="0" indent="-285750">
              <a:buBlip>
                <a:blip r:embed="rId2"/>
              </a:buBlip>
            </a:pPr>
            <a:r>
              <a:rPr lang="en-GB" b="1" dirty="0" smtClean="0">
                <a:solidFill>
                  <a:srgbClr val="800000"/>
                </a:solidFill>
                <a:latin typeface="Lucida Calligraphy" pitchFamily="66" charset="0"/>
              </a:rPr>
              <a:t>To </a:t>
            </a:r>
            <a:r>
              <a:rPr lang="en-GB" b="1" dirty="0">
                <a:solidFill>
                  <a:srgbClr val="800000"/>
                </a:solidFill>
                <a:latin typeface="Lucida Calligraphy" pitchFamily="66" charset="0"/>
              </a:rPr>
              <a:t>foster good relationships with children and adults</a:t>
            </a:r>
          </a:p>
          <a:p>
            <a:r>
              <a:rPr lang="en-GB" b="1" dirty="0">
                <a:solidFill>
                  <a:srgbClr val="800000"/>
                </a:solidFill>
                <a:latin typeface="Lucida Calligraphy" pitchFamily="66" charset="0"/>
              </a:rPr>
              <a:t> </a:t>
            </a:r>
          </a:p>
          <a:p>
            <a:pPr marL="285750" lvl="0" indent="-285750">
              <a:buBlip>
                <a:blip r:embed="rId2"/>
              </a:buBlip>
            </a:pPr>
            <a:r>
              <a:rPr lang="en-GB" b="1" dirty="0">
                <a:solidFill>
                  <a:srgbClr val="800000"/>
                </a:solidFill>
                <a:latin typeface="Lucida Calligraphy" pitchFamily="66" charset="0"/>
              </a:rPr>
              <a:t>For parents to be positively involved in their child’s education in a partnership</a:t>
            </a:r>
          </a:p>
          <a:p>
            <a:r>
              <a:rPr lang="en-GB" b="1" dirty="0">
                <a:solidFill>
                  <a:srgbClr val="800000"/>
                </a:solidFill>
                <a:latin typeface="Lucida Calligraphy" pitchFamily="66" charset="0"/>
              </a:rPr>
              <a:t> </a:t>
            </a:r>
          </a:p>
          <a:p>
            <a:pPr marL="285750" lvl="0" indent="-285750">
              <a:buBlip>
                <a:blip r:embed="rId2"/>
              </a:buBlip>
            </a:pPr>
            <a:r>
              <a:rPr lang="en-GB" b="1" dirty="0">
                <a:solidFill>
                  <a:srgbClr val="800000"/>
                </a:solidFill>
                <a:latin typeface="Lucida Calligraphy" pitchFamily="66" charset="0"/>
              </a:rPr>
              <a:t>To value experiences gained from the different family backgrounds, which will help our children as they grow up to live and work in our community</a:t>
            </a:r>
          </a:p>
          <a:p>
            <a:pPr marL="285750" indent="-285750">
              <a:buBlip>
                <a:blip r:embed="rId2"/>
              </a:buBlip>
            </a:pPr>
            <a:endParaRPr lang="en-GB" b="1" dirty="0">
              <a:solidFill>
                <a:srgbClr val="800000"/>
              </a:solidFill>
              <a:latin typeface="Lucida Calligraphy" pitchFamily="66" charset="0"/>
            </a:endParaRPr>
          </a:p>
          <a:p>
            <a:pPr marL="285750" lvl="0" indent="-285750">
              <a:buBlip>
                <a:blip r:embed="rId2"/>
              </a:buBlip>
            </a:pPr>
            <a:r>
              <a:rPr lang="en-GB" b="1" dirty="0">
                <a:solidFill>
                  <a:srgbClr val="800000"/>
                </a:solidFill>
                <a:latin typeface="Lucida Calligraphy" pitchFamily="66" charset="0"/>
              </a:rPr>
              <a:t>To encourage a sense of pride in our </a:t>
            </a:r>
            <a:r>
              <a:rPr lang="en-GB" b="1" dirty="0" smtClean="0">
                <a:solidFill>
                  <a:srgbClr val="800000"/>
                </a:solidFill>
                <a:latin typeface="Lucida Calligraphy" pitchFamily="66" charset="0"/>
              </a:rPr>
              <a:t>school and of ourselves</a:t>
            </a:r>
            <a:endParaRPr lang="en-GB" b="1" dirty="0">
              <a:solidFill>
                <a:srgbClr val="800000"/>
              </a:solidFill>
              <a:latin typeface="Lucida Calligraphy" pitchFamily="66" charset="0"/>
            </a:endParaRPr>
          </a:p>
          <a:p>
            <a:pPr marL="285750" indent="-285750">
              <a:buBlip>
                <a:blip r:embed="rId2"/>
              </a:buBlip>
            </a:pPr>
            <a:endParaRPr lang="en-GB" b="1" dirty="0">
              <a:solidFill>
                <a:srgbClr val="800000"/>
              </a:solidFill>
              <a:latin typeface="Lucida Calligraphy" pitchFamily="66" charset="0"/>
            </a:endParaRPr>
          </a:p>
          <a:p>
            <a:pPr marL="285750" lvl="0" indent="-285750">
              <a:buBlip>
                <a:blip r:embed="rId2"/>
              </a:buBlip>
            </a:pPr>
            <a:r>
              <a:rPr lang="en-GB" b="1" dirty="0">
                <a:solidFill>
                  <a:srgbClr val="800000"/>
                </a:solidFill>
                <a:latin typeface="Lucida Calligraphy" pitchFamily="66" charset="0"/>
              </a:rPr>
              <a:t>To ensure that our children are happy, interested and confident enough to continue learning after they leave Myton Park</a:t>
            </a:r>
          </a:p>
          <a:p>
            <a:pPr marL="285750" indent="-285750">
              <a:buBlip>
                <a:blip r:embed="rId2"/>
              </a:buBlip>
            </a:pPr>
            <a:endParaRPr lang="en-GB" b="1" dirty="0">
              <a:solidFill>
                <a:srgbClr val="800000"/>
              </a:solidFill>
              <a:latin typeface="Lucida Calligraphy" pitchFamily="66" charset="0"/>
            </a:endParaRPr>
          </a:p>
          <a:p>
            <a:pPr marL="285750" lvl="0" indent="-285750">
              <a:buBlip>
                <a:blip r:embed="rId2"/>
              </a:buBlip>
            </a:pPr>
            <a:r>
              <a:rPr lang="en-GB" b="1" dirty="0">
                <a:solidFill>
                  <a:srgbClr val="800000"/>
                </a:solidFill>
                <a:latin typeface="Lucida Calligraphy" pitchFamily="66" charset="0"/>
              </a:rPr>
              <a:t>To ensure that our children know how to be safe, and live a healthy lifestyle</a:t>
            </a:r>
          </a:p>
          <a:p>
            <a:endParaRPr lang="en-GB" b="1" dirty="0">
              <a:solidFill>
                <a:srgbClr val="800000"/>
              </a:solidFill>
              <a:latin typeface="Lucida Calligraphy" pitchFamily="66" charset="0"/>
            </a:endParaRPr>
          </a:p>
          <a:p>
            <a:pPr marL="285750" lvl="0" indent="-285750">
              <a:buBlip>
                <a:blip r:embed="rId2"/>
              </a:buBlip>
            </a:pPr>
            <a:r>
              <a:rPr lang="en-GB" b="1" dirty="0">
                <a:solidFill>
                  <a:srgbClr val="800000"/>
                </a:solidFill>
                <a:latin typeface="Lucida Calligraphy" pitchFamily="66" charset="0"/>
              </a:rPr>
              <a:t>To ensure that our children understand how to be a good </a:t>
            </a:r>
            <a:r>
              <a:rPr lang="en-GB" b="1" dirty="0" smtClean="0">
                <a:solidFill>
                  <a:srgbClr val="800000"/>
                </a:solidFill>
                <a:latin typeface="Lucida Calligraphy" pitchFamily="66" charset="0"/>
              </a:rPr>
              <a:t>citizen</a:t>
            </a:r>
            <a:endParaRPr lang="en-GB" b="1" dirty="0">
              <a:solidFill>
                <a:srgbClr val="800000"/>
              </a:solidFill>
              <a:latin typeface="Lucida Calligraphy" pitchFamily="66" charset="0"/>
            </a:endParaRPr>
          </a:p>
        </p:txBody>
      </p:sp>
      <p:pic>
        <p:nvPicPr>
          <p:cNvPr id="3" name="Picture 2" descr="Myton-Park-2-col-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09249"/>
            <a:ext cx="1152128" cy="1043865"/>
          </a:xfrm>
          <a:prstGeom prst="rect">
            <a:avLst/>
          </a:prstGeom>
          <a:noFill/>
        </p:spPr>
      </p:pic>
    </p:spTree>
    <p:extLst>
      <p:ext uri="{BB962C8B-B14F-4D97-AF65-F5344CB8AC3E}">
        <p14:creationId xmlns:p14="http://schemas.microsoft.com/office/powerpoint/2010/main" val="382234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Exceeding standard for reading by the end of Reception</a:t>
            </a:r>
            <a:endParaRPr lang="en-GB" sz="2800" b="1" kern="0" dirty="0">
              <a:solidFill>
                <a:srgbClr val="800000"/>
              </a:solidFill>
              <a:latin typeface="Lucida Calligraphy"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72925" y="787763"/>
            <a:ext cx="5046222" cy="6728296"/>
          </a:xfrm>
          <a:prstGeom prst="rect">
            <a:avLst/>
          </a:prstGeom>
        </p:spPr>
      </p:pic>
    </p:spTree>
    <p:extLst>
      <p:ext uri="{BB962C8B-B14F-4D97-AF65-F5344CB8AC3E}">
        <p14:creationId xmlns:p14="http://schemas.microsoft.com/office/powerpoint/2010/main" val="2919509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62699" y="620306"/>
            <a:ext cx="5346595" cy="7128793"/>
          </a:xfrm>
          <a:prstGeom prst="rect">
            <a:avLst/>
          </a:prstGeom>
        </p:spPr>
      </p:pic>
      <p:sp>
        <p:nvSpPr>
          <p:cNvPr id="4"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Exceeding standard for reading by the end of Reception</a:t>
            </a:r>
            <a:endParaRPr lang="en-GB" sz="2800" b="1" kern="0" dirty="0">
              <a:solidFill>
                <a:srgbClr val="800000"/>
              </a:solidFill>
              <a:latin typeface="Lucida Calligraphy" pitchFamily="66" charset="0"/>
            </a:endParaRPr>
          </a:p>
        </p:txBody>
      </p:sp>
    </p:spTree>
    <p:extLst>
      <p:ext uri="{BB962C8B-B14F-4D97-AF65-F5344CB8AC3E}">
        <p14:creationId xmlns:p14="http://schemas.microsoft.com/office/powerpoint/2010/main" val="3670361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Exceeding standard for reading by the end of Reception</a:t>
            </a:r>
            <a:endParaRPr lang="en-GB" sz="2800" b="1" kern="0" dirty="0">
              <a:solidFill>
                <a:srgbClr val="800000"/>
              </a:solidFill>
              <a:latin typeface="Lucida Calligraphy"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98703" y="701697"/>
            <a:ext cx="5130570" cy="6840760"/>
          </a:xfrm>
          <a:prstGeom prst="rect">
            <a:avLst/>
          </a:prstGeom>
        </p:spPr>
      </p:pic>
    </p:spTree>
    <p:extLst>
      <p:ext uri="{BB962C8B-B14F-4D97-AF65-F5344CB8AC3E}">
        <p14:creationId xmlns:p14="http://schemas.microsoft.com/office/powerpoint/2010/main" val="37717573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Expected standard for number by the end of Reception</a:t>
            </a:r>
            <a:endParaRPr lang="en-GB" sz="2800" b="1" kern="0" dirty="0">
              <a:solidFill>
                <a:srgbClr val="800000"/>
              </a:solidFill>
              <a:latin typeface="Lucida Calligraphy" pitchFamily="66" charset="0"/>
            </a:endParaRPr>
          </a:p>
        </p:txBody>
      </p:sp>
      <p:pic>
        <p:nvPicPr>
          <p:cNvPr id="2" name="Picture 1"/>
          <p:cNvPicPr>
            <a:picLocks noChangeAspect="1"/>
          </p:cNvPicPr>
          <p:nvPr/>
        </p:nvPicPr>
        <p:blipFill>
          <a:blip r:embed="rId2"/>
          <a:stretch>
            <a:fillRect/>
          </a:stretch>
        </p:blipFill>
        <p:spPr>
          <a:xfrm>
            <a:off x="107504" y="1340768"/>
            <a:ext cx="8640960" cy="2033167"/>
          </a:xfrm>
          <a:prstGeom prst="rect">
            <a:avLst/>
          </a:prstGeom>
        </p:spPr>
      </p:pic>
      <p:pic>
        <p:nvPicPr>
          <p:cNvPr id="5" name="Picture 4"/>
          <p:cNvPicPr>
            <a:picLocks noChangeAspect="1"/>
          </p:cNvPicPr>
          <p:nvPr/>
        </p:nvPicPr>
        <p:blipFill>
          <a:blip r:embed="rId3"/>
          <a:stretch>
            <a:fillRect/>
          </a:stretch>
        </p:blipFill>
        <p:spPr>
          <a:xfrm>
            <a:off x="4427984" y="3531271"/>
            <a:ext cx="3935981" cy="3140011"/>
          </a:xfrm>
          <a:prstGeom prst="rect">
            <a:avLst/>
          </a:prstGeom>
        </p:spPr>
      </p:pic>
      <p:pic>
        <p:nvPicPr>
          <p:cNvPr id="6" name="Picture 5"/>
          <p:cNvPicPr>
            <a:picLocks noChangeAspect="1"/>
          </p:cNvPicPr>
          <p:nvPr/>
        </p:nvPicPr>
        <p:blipFill>
          <a:blip r:embed="rId4"/>
          <a:stretch>
            <a:fillRect/>
          </a:stretch>
        </p:blipFill>
        <p:spPr>
          <a:xfrm>
            <a:off x="0" y="3526514"/>
            <a:ext cx="4427984" cy="2998246"/>
          </a:xfrm>
          <a:prstGeom prst="rect">
            <a:avLst/>
          </a:prstGeom>
        </p:spPr>
      </p:pic>
    </p:spTree>
    <p:extLst>
      <p:ext uri="{BB962C8B-B14F-4D97-AF65-F5344CB8AC3E}">
        <p14:creationId xmlns:p14="http://schemas.microsoft.com/office/powerpoint/2010/main" val="3906127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1600"/>
            <a:ext cx="5796880" cy="1066800"/>
          </a:xfrm>
        </p:spPr>
        <p:txBody>
          <a:bodyPr/>
          <a:lstStyle/>
          <a:p>
            <a:pPr algn="ctr"/>
            <a:r>
              <a:rPr lang="en-GB" b="1" dirty="0" smtClean="0">
                <a:solidFill>
                  <a:srgbClr val="800000"/>
                </a:solidFill>
                <a:latin typeface="Lucida Calligraphy" pitchFamily="66" charset="0"/>
              </a:rPr>
              <a:t>Concrete Apparatus</a:t>
            </a:r>
            <a:endParaRPr lang="en-GB" b="1" dirty="0">
              <a:solidFill>
                <a:srgbClr val="800000"/>
              </a:solidFill>
              <a:latin typeface="Lucida Calligraphy" pitchFamily="66" charset="0"/>
            </a:endParaRPr>
          </a:p>
        </p:txBody>
      </p:sp>
      <p:sp>
        <p:nvSpPr>
          <p:cNvPr id="3" name="TextBox 2"/>
          <p:cNvSpPr txBox="1"/>
          <p:nvPr/>
        </p:nvSpPr>
        <p:spPr>
          <a:xfrm>
            <a:off x="179512" y="1556792"/>
            <a:ext cx="8496944" cy="3139321"/>
          </a:xfrm>
          <a:prstGeom prst="rect">
            <a:avLst/>
          </a:prstGeom>
          <a:noFill/>
        </p:spPr>
        <p:txBody>
          <a:bodyPr wrap="square" rtlCol="0">
            <a:spAutoFit/>
          </a:bodyPr>
          <a:lstStyle/>
          <a:p>
            <a:pPr algn="ctr"/>
            <a:endParaRPr lang="en-GB" b="1" dirty="0" smtClean="0">
              <a:solidFill>
                <a:srgbClr val="800000"/>
              </a:solidFill>
              <a:latin typeface="Lucida Calligraphy" pitchFamily="66" charset="0"/>
            </a:endParaRPr>
          </a:p>
          <a:p>
            <a:pPr algn="ctr"/>
            <a:r>
              <a:rPr lang="en-GB" b="1" dirty="0" smtClean="0">
                <a:solidFill>
                  <a:srgbClr val="800000"/>
                </a:solidFill>
                <a:latin typeface="Lucida Calligraphy" pitchFamily="66" charset="0"/>
              </a:rPr>
              <a:t>Throughout school, the children use numerous concrete apparatus in maths to support them with their learning. These apparatus build  up their conceptual understanding and support them in finding solutions to mathematical problems. By allowing the children to handle objects, an abstract question or problem is brought to life. </a:t>
            </a:r>
          </a:p>
          <a:p>
            <a:pPr algn="ctr"/>
            <a:endParaRPr lang="en-GB" b="1" dirty="0">
              <a:solidFill>
                <a:srgbClr val="800000"/>
              </a:solidFill>
              <a:latin typeface="Lucida Calligraphy" pitchFamily="66" charset="0"/>
            </a:endParaRPr>
          </a:p>
          <a:p>
            <a:pPr algn="ctr"/>
            <a:endParaRPr lang="en-GB" b="1" dirty="0" smtClean="0">
              <a:solidFill>
                <a:srgbClr val="800000"/>
              </a:solidFill>
              <a:latin typeface="Lucida Calligraphy" pitchFamily="66" charset="0"/>
            </a:endParaRPr>
          </a:p>
          <a:p>
            <a:pPr algn="ctr"/>
            <a:endParaRPr lang="en-GB" b="1" dirty="0">
              <a:solidFill>
                <a:srgbClr val="800000"/>
              </a:solidFill>
              <a:latin typeface="Lucida Calligraphy" pitchFamily="66" charset="0"/>
            </a:endParaRPr>
          </a:p>
          <a:p>
            <a:pPr algn="ctr"/>
            <a:endParaRPr lang="en-GB" b="1" dirty="0" smtClean="0">
              <a:solidFill>
                <a:srgbClr val="800000"/>
              </a:solidFill>
              <a:latin typeface="Lucida Calligraphy" pitchFamily="66" charset="0"/>
            </a:endParaRPr>
          </a:p>
        </p:txBody>
      </p:sp>
      <p:pic>
        <p:nvPicPr>
          <p:cNvPr id="4" name="Picture 3" descr="Myton-Park-2-col-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667" y="98755"/>
            <a:ext cx="1152128" cy="1043865"/>
          </a:xfrm>
          <a:prstGeom prst="rect">
            <a:avLst/>
          </a:prstGeom>
          <a:noFill/>
        </p:spPr>
      </p:pic>
      <p:pic>
        <p:nvPicPr>
          <p:cNvPr id="5" name="Picture 4"/>
          <p:cNvPicPr>
            <a:picLocks noChangeAspect="1"/>
          </p:cNvPicPr>
          <p:nvPr/>
        </p:nvPicPr>
        <p:blipFill>
          <a:blip r:embed="rId3"/>
          <a:stretch>
            <a:fillRect/>
          </a:stretch>
        </p:blipFill>
        <p:spPr>
          <a:xfrm>
            <a:off x="2266193" y="3789040"/>
            <a:ext cx="4323581" cy="2113272"/>
          </a:xfrm>
          <a:prstGeom prst="rect">
            <a:avLst/>
          </a:prstGeom>
        </p:spPr>
      </p:pic>
    </p:spTree>
    <p:extLst>
      <p:ext uri="{BB962C8B-B14F-4D97-AF65-F5344CB8AC3E}">
        <p14:creationId xmlns:p14="http://schemas.microsoft.com/office/powerpoint/2010/main" val="1112036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3768" y="1056666"/>
            <a:ext cx="6207514" cy="5772774"/>
          </a:xfrm>
          <a:prstGeom prst="rect">
            <a:avLst/>
          </a:prstGeom>
        </p:spPr>
      </p:pic>
      <p:sp>
        <p:nvSpPr>
          <p:cNvPr id="3"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Expected standard for number by the end of Reception</a:t>
            </a:r>
            <a:endParaRPr lang="en-GB" sz="2800" b="1" kern="0" dirty="0">
              <a:solidFill>
                <a:srgbClr val="800000"/>
              </a:solidFill>
              <a:latin typeface="Lucida Calligraphy" pitchFamily="66" charset="0"/>
            </a:endParaRPr>
          </a:p>
        </p:txBody>
      </p:sp>
    </p:spTree>
    <p:extLst>
      <p:ext uri="{BB962C8B-B14F-4D97-AF65-F5344CB8AC3E}">
        <p14:creationId xmlns:p14="http://schemas.microsoft.com/office/powerpoint/2010/main" val="2151664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9632" y="116632"/>
            <a:ext cx="7272808" cy="1066800"/>
          </a:xfrm>
          <a:prstGeom prst="rect">
            <a:avLst/>
          </a:prstGeom>
        </p:spPr>
        <p:txBody>
          <a:bodyPr/>
          <a:lst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cs typeface="Arial" charset="0"/>
              </a:defRPr>
            </a:lvl2pPr>
            <a:lvl3pPr algn="l" rtl="0" eaLnBrk="1" fontAlgn="base" hangingPunct="1">
              <a:spcBef>
                <a:spcPct val="0"/>
              </a:spcBef>
              <a:spcAft>
                <a:spcPct val="0"/>
              </a:spcAft>
              <a:defRPr sz="3600">
                <a:solidFill>
                  <a:schemeClr val="tx1"/>
                </a:solidFill>
                <a:latin typeface="Arial" charset="0"/>
                <a:cs typeface="Arial" charset="0"/>
              </a:defRPr>
            </a:lvl3pPr>
            <a:lvl4pPr algn="l" rtl="0" eaLnBrk="1" fontAlgn="base" hangingPunct="1">
              <a:spcBef>
                <a:spcPct val="0"/>
              </a:spcBef>
              <a:spcAft>
                <a:spcPct val="0"/>
              </a:spcAft>
              <a:defRPr sz="3600">
                <a:solidFill>
                  <a:schemeClr val="tx1"/>
                </a:solidFill>
                <a:latin typeface="Arial" charset="0"/>
                <a:cs typeface="Arial" charset="0"/>
              </a:defRPr>
            </a:lvl4pPr>
            <a:lvl5pPr algn="l" rtl="0" eaLnBrk="1" fontAlgn="base" hangingPunct="1">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a:lstStyle>
          <a:p>
            <a:pPr algn="ctr"/>
            <a:r>
              <a:rPr lang="en-GB" sz="2800" b="1" kern="0" dirty="0" smtClean="0">
                <a:solidFill>
                  <a:srgbClr val="800000"/>
                </a:solidFill>
                <a:latin typeface="Lucida Calligraphy" pitchFamily="66" charset="0"/>
              </a:rPr>
              <a:t>Expected standard for number by the end of Reception</a:t>
            </a:r>
            <a:endParaRPr lang="en-GB" sz="2800" b="1" kern="0" dirty="0">
              <a:solidFill>
                <a:srgbClr val="800000"/>
              </a:solidFill>
              <a:latin typeface="Lucida Calligraphy" pitchFamily="66" charset="0"/>
            </a:endParaRPr>
          </a:p>
        </p:txBody>
      </p:sp>
      <p:pic>
        <p:nvPicPr>
          <p:cNvPr id="3" name="Picture 2"/>
          <p:cNvPicPr>
            <a:picLocks noChangeAspect="1"/>
          </p:cNvPicPr>
          <p:nvPr/>
        </p:nvPicPr>
        <p:blipFill>
          <a:blip r:embed="rId2"/>
          <a:stretch>
            <a:fillRect/>
          </a:stretch>
        </p:blipFill>
        <p:spPr>
          <a:xfrm>
            <a:off x="0" y="1555818"/>
            <a:ext cx="8532440" cy="4035614"/>
          </a:xfrm>
          <a:prstGeom prst="rect">
            <a:avLst/>
          </a:prstGeom>
        </p:spPr>
      </p:pic>
    </p:spTree>
    <p:extLst>
      <p:ext uri="{BB962C8B-B14F-4D97-AF65-F5344CB8AC3E}">
        <p14:creationId xmlns:p14="http://schemas.microsoft.com/office/powerpoint/2010/main" val="2926755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6632"/>
            <a:ext cx="5976664" cy="1066800"/>
          </a:xfrm>
        </p:spPr>
        <p:txBody>
          <a:bodyPr/>
          <a:lstStyle/>
          <a:p>
            <a:pPr algn="ctr"/>
            <a:r>
              <a:rPr lang="en-GB" b="1" dirty="0" smtClean="0">
                <a:solidFill>
                  <a:srgbClr val="800000"/>
                </a:solidFill>
                <a:latin typeface="Lucida Calligraphy" pitchFamily="66" charset="0"/>
              </a:rPr>
              <a:t>Questions</a:t>
            </a:r>
            <a:endParaRPr lang="en-GB" b="1" dirty="0">
              <a:solidFill>
                <a:srgbClr val="800000"/>
              </a:solidFill>
              <a:latin typeface="Lucida Calligraphy" pitchFamily="66" charset="0"/>
            </a:endParaRPr>
          </a:p>
        </p:txBody>
      </p:sp>
      <p:pic>
        <p:nvPicPr>
          <p:cNvPr id="3" name="Picture 2" descr="Myton-Park-2-col-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188640"/>
            <a:ext cx="1152128" cy="1043865"/>
          </a:xfrm>
          <a:prstGeom prst="rect">
            <a:avLst/>
          </a:prstGeom>
          <a:noFill/>
        </p:spPr>
      </p:pic>
      <p:sp>
        <p:nvSpPr>
          <p:cNvPr id="5" name="TextBox 4"/>
          <p:cNvSpPr txBox="1"/>
          <p:nvPr/>
        </p:nvSpPr>
        <p:spPr>
          <a:xfrm>
            <a:off x="683568" y="1844824"/>
            <a:ext cx="7632848" cy="2308324"/>
          </a:xfrm>
          <a:prstGeom prst="rect">
            <a:avLst/>
          </a:prstGeom>
          <a:noFill/>
        </p:spPr>
        <p:txBody>
          <a:bodyPr wrap="square" rtlCol="0">
            <a:spAutoFit/>
          </a:bodyPr>
          <a:lstStyle/>
          <a:p>
            <a:r>
              <a:rPr lang="en-GB" sz="2400" dirty="0" smtClean="0">
                <a:latin typeface="Annes Font" panose="020F0502000000000000" pitchFamily="34" charset="0"/>
              </a:rPr>
              <a:t>If you have any questions about any part of this power point, please don’t hesitate to speak to the class teacher, Miss Palmer.</a:t>
            </a:r>
          </a:p>
          <a:p>
            <a:endParaRPr lang="en-GB" sz="2400" dirty="0">
              <a:latin typeface="Annes Font" panose="020F0502000000000000" pitchFamily="34" charset="0"/>
            </a:endParaRPr>
          </a:p>
          <a:p>
            <a:r>
              <a:rPr lang="en-GB" sz="2400" dirty="0" smtClean="0">
                <a:latin typeface="Annes Font" panose="020F0502000000000000" pitchFamily="34" charset="0"/>
              </a:rPr>
              <a:t>Thank you for taking the time to look at the power point.</a:t>
            </a:r>
          </a:p>
        </p:txBody>
      </p:sp>
    </p:spTree>
    <p:extLst>
      <p:ext uri="{BB962C8B-B14F-4D97-AF65-F5344CB8AC3E}">
        <p14:creationId xmlns:p14="http://schemas.microsoft.com/office/powerpoint/2010/main" val="285479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12776"/>
            <a:ext cx="8496944" cy="3139321"/>
          </a:xfrm>
          <a:prstGeom prst="rect">
            <a:avLst/>
          </a:prstGeom>
          <a:noFill/>
        </p:spPr>
        <p:txBody>
          <a:bodyPr wrap="square" rtlCol="0">
            <a:spAutoFit/>
          </a:bodyPr>
          <a:lstStyle/>
          <a:p>
            <a:pPr algn="ctr"/>
            <a:r>
              <a:rPr lang="en-GB" dirty="0">
                <a:solidFill>
                  <a:srgbClr val="800000"/>
                </a:solidFill>
                <a:latin typeface="Lucida Calligraphy" panose="03010101010101010101" pitchFamily="66" charset="0"/>
              </a:rPr>
              <a:t>We are here for each other and the children in our care</a:t>
            </a:r>
          </a:p>
          <a:p>
            <a:pPr algn="ctr"/>
            <a:r>
              <a:rPr lang="en-GB" dirty="0">
                <a:solidFill>
                  <a:srgbClr val="800000"/>
                </a:solidFill>
                <a:latin typeface="Lucida Calligraphy" panose="03010101010101010101" pitchFamily="66" charset="0"/>
              </a:rPr>
              <a:t>We demonstrate good manners at all times</a:t>
            </a:r>
          </a:p>
          <a:p>
            <a:pPr algn="ctr"/>
            <a:r>
              <a:rPr lang="en-GB" dirty="0">
                <a:solidFill>
                  <a:srgbClr val="800000"/>
                </a:solidFill>
                <a:latin typeface="Lucida Calligraphy" panose="03010101010101010101" pitchFamily="66" charset="0"/>
              </a:rPr>
              <a:t>We talk with each other</a:t>
            </a:r>
          </a:p>
          <a:p>
            <a:pPr algn="ctr"/>
            <a:r>
              <a:rPr lang="en-GB" dirty="0">
                <a:solidFill>
                  <a:srgbClr val="800000"/>
                </a:solidFill>
                <a:latin typeface="Lucida Calligraphy" panose="03010101010101010101" pitchFamily="66" charset="0"/>
              </a:rPr>
              <a:t>We listen to each other</a:t>
            </a:r>
          </a:p>
          <a:p>
            <a:pPr algn="ctr"/>
            <a:r>
              <a:rPr lang="en-GB" dirty="0">
                <a:solidFill>
                  <a:srgbClr val="800000"/>
                </a:solidFill>
                <a:latin typeface="Lucida Calligraphy" panose="03010101010101010101" pitchFamily="66" charset="0"/>
              </a:rPr>
              <a:t>We make time for each other</a:t>
            </a:r>
          </a:p>
          <a:p>
            <a:pPr algn="ctr"/>
            <a:r>
              <a:rPr lang="en-GB" dirty="0">
                <a:solidFill>
                  <a:srgbClr val="800000"/>
                </a:solidFill>
                <a:latin typeface="Lucida Calligraphy" panose="03010101010101010101" pitchFamily="66" charset="0"/>
              </a:rPr>
              <a:t>We meet each other</a:t>
            </a:r>
          </a:p>
          <a:p>
            <a:pPr algn="ctr"/>
            <a:r>
              <a:rPr lang="en-GB" dirty="0">
                <a:solidFill>
                  <a:srgbClr val="800000"/>
                </a:solidFill>
                <a:latin typeface="Lucida Calligraphy" panose="03010101010101010101" pitchFamily="66" charset="0"/>
              </a:rPr>
              <a:t>We inform each other</a:t>
            </a:r>
          </a:p>
          <a:p>
            <a:pPr algn="ctr"/>
            <a:r>
              <a:rPr lang="en-GB" dirty="0">
                <a:solidFill>
                  <a:srgbClr val="800000"/>
                </a:solidFill>
                <a:latin typeface="Lucida Calligraphy" panose="03010101010101010101" pitchFamily="66" charset="0"/>
              </a:rPr>
              <a:t>We are honest with each other</a:t>
            </a:r>
          </a:p>
          <a:p>
            <a:pPr algn="ctr"/>
            <a:r>
              <a:rPr lang="en-GB" dirty="0">
                <a:solidFill>
                  <a:srgbClr val="800000"/>
                </a:solidFill>
                <a:latin typeface="Lucida Calligraphy" panose="03010101010101010101" pitchFamily="66" charset="0"/>
              </a:rPr>
              <a:t>We support each other</a:t>
            </a:r>
          </a:p>
          <a:p>
            <a:pPr algn="ctr"/>
            <a:r>
              <a:rPr lang="en-GB" dirty="0">
                <a:solidFill>
                  <a:srgbClr val="800000"/>
                </a:solidFill>
                <a:latin typeface="Lucida Calligraphy" panose="03010101010101010101" pitchFamily="66" charset="0"/>
              </a:rPr>
              <a:t>We respect each other</a:t>
            </a:r>
          </a:p>
          <a:p>
            <a:pPr algn="ctr"/>
            <a:r>
              <a:rPr lang="en-GB" dirty="0">
                <a:solidFill>
                  <a:srgbClr val="800000"/>
                </a:solidFill>
                <a:latin typeface="Lucida Calligraphy" panose="03010101010101010101" pitchFamily="66" charset="0"/>
              </a:rPr>
              <a:t>We celebrate and share our different strengths</a:t>
            </a:r>
          </a:p>
        </p:txBody>
      </p:sp>
    </p:spTree>
    <p:extLst>
      <p:ext uri="{BB962C8B-B14F-4D97-AF65-F5344CB8AC3E}">
        <p14:creationId xmlns:p14="http://schemas.microsoft.com/office/powerpoint/2010/main" val="2183986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800000"/>
                </a:solidFill>
                <a:effectLst>
                  <a:outerShdw blurRad="38100" dist="38100" dir="2700000" algn="tl">
                    <a:srgbClr val="000000">
                      <a:alpha val="43137"/>
                    </a:srgbClr>
                  </a:outerShdw>
                </a:effectLst>
                <a:latin typeface="Lucida Calligraphy" pitchFamily="66" charset="0"/>
              </a:rPr>
              <a:t>Our Curriculum</a:t>
            </a:r>
            <a:endParaRPr lang="en-GB" dirty="0"/>
          </a:p>
        </p:txBody>
      </p:sp>
      <p:sp>
        <p:nvSpPr>
          <p:cNvPr id="3" name="Content Placeholder 2"/>
          <p:cNvSpPr>
            <a:spLocks noGrp="1"/>
          </p:cNvSpPr>
          <p:nvPr>
            <p:ph idx="1"/>
          </p:nvPr>
        </p:nvSpPr>
        <p:spPr>
          <a:xfrm>
            <a:off x="228600" y="1371600"/>
            <a:ext cx="8686800" cy="5369768"/>
          </a:xfrm>
        </p:spPr>
        <p:txBody>
          <a:bodyPr/>
          <a:lstStyle/>
          <a:p>
            <a:r>
              <a:rPr lang="en-GB" b="1" i="1" dirty="0" smtClean="0">
                <a:solidFill>
                  <a:srgbClr val="800000"/>
                </a:solidFill>
                <a:latin typeface="Lucida Calligraphy" panose="03010101010101010101" pitchFamily="66" charset="0"/>
              </a:rPr>
              <a:t>At Myton Park we have adopted the Cornerstones Curriculum.</a:t>
            </a:r>
          </a:p>
          <a:p>
            <a:r>
              <a:rPr lang="en-GB" b="1" i="1" dirty="0" smtClean="0">
                <a:solidFill>
                  <a:srgbClr val="800000"/>
                </a:solidFill>
                <a:latin typeface="Lucida Calligraphy" panose="03010101010101010101" pitchFamily="66" charset="0"/>
              </a:rPr>
              <a:t>Within this the children will have the opportunity to explore an interesting range of topics, and embrace all aspects of the Early Learning Goals of</a:t>
            </a:r>
          </a:p>
          <a:p>
            <a:r>
              <a:rPr lang="en-GB" b="1" dirty="0">
                <a:solidFill>
                  <a:srgbClr val="800000"/>
                </a:solidFill>
                <a:latin typeface="Lucida Calligraphy" panose="03010101010101010101" pitchFamily="66" charset="0"/>
              </a:rPr>
              <a:t>Communication and Language</a:t>
            </a:r>
          </a:p>
          <a:p>
            <a:r>
              <a:rPr lang="en-GB" b="1" dirty="0">
                <a:solidFill>
                  <a:srgbClr val="800000"/>
                </a:solidFill>
                <a:latin typeface="Lucida Calligraphy" panose="03010101010101010101" pitchFamily="66" charset="0"/>
              </a:rPr>
              <a:t>Physical Development</a:t>
            </a:r>
          </a:p>
          <a:p>
            <a:r>
              <a:rPr lang="en-GB" b="1" dirty="0">
                <a:solidFill>
                  <a:srgbClr val="800000"/>
                </a:solidFill>
                <a:latin typeface="Lucida Calligraphy" panose="03010101010101010101" pitchFamily="66" charset="0"/>
              </a:rPr>
              <a:t>Personal, Social and Emotional Development</a:t>
            </a:r>
          </a:p>
          <a:p>
            <a:r>
              <a:rPr lang="en-GB" b="1" dirty="0">
                <a:solidFill>
                  <a:srgbClr val="800000"/>
                </a:solidFill>
                <a:latin typeface="Lucida Calligraphy" panose="03010101010101010101" pitchFamily="66" charset="0"/>
              </a:rPr>
              <a:t>Literacy</a:t>
            </a:r>
          </a:p>
          <a:p>
            <a:r>
              <a:rPr lang="en-GB" b="1" dirty="0">
                <a:solidFill>
                  <a:srgbClr val="800000"/>
                </a:solidFill>
                <a:latin typeface="Lucida Calligraphy" panose="03010101010101010101" pitchFamily="66" charset="0"/>
              </a:rPr>
              <a:t>Mathematics</a:t>
            </a:r>
          </a:p>
          <a:p>
            <a:r>
              <a:rPr lang="en-GB" b="1" dirty="0">
                <a:solidFill>
                  <a:srgbClr val="800000"/>
                </a:solidFill>
                <a:latin typeface="Lucida Calligraphy" panose="03010101010101010101" pitchFamily="66" charset="0"/>
              </a:rPr>
              <a:t>Understanding the World</a:t>
            </a:r>
          </a:p>
          <a:p>
            <a:r>
              <a:rPr lang="en-GB" b="1" dirty="0">
                <a:solidFill>
                  <a:srgbClr val="800000"/>
                </a:solidFill>
                <a:latin typeface="Lucida Calligraphy" panose="03010101010101010101" pitchFamily="66" charset="0"/>
              </a:rPr>
              <a:t>Expressive Arts &amp; Design</a:t>
            </a:r>
          </a:p>
          <a:p>
            <a:pPr marL="0" indent="0">
              <a:buNone/>
            </a:pPr>
            <a:endParaRPr lang="en-GB" b="1" dirty="0">
              <a:solidFill>
                <a:srgbClr val="800000"/>
              </a:solidFill>
              <a:latin typeface="Lucida Calligraphy" panose="03010101010101010101" pitchFamily="66" charset="0"/>
            </a:endParaRPr>
          </a:p>
        </p:txBody>
      </p:sp>
    </p:spTree>
    <p:extLst>
      <p:ext uri="{BB962C8B-B14F-4D97-AF65-F5344CB8AC3E}">
        <p14:creationId xmlns:p14="http://schemas.microsoft.com/office/powerpoint/2010/main" val="3689144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484784"/>
            <a:ext cx="8352928" cy="3693319"/>
          </a:xfrm>
          <a:prstGeom prst="rect">
            <a:avLst/>
          </a:prstGeom>
        </p:spPr>
        <p:txBody>
          <a:bodyPr wrap="square">
            <a:spAutoFit/>
          </a:bodyPr>
          <a:lstStyle/>
          <a:p>
            <a:r>
              <a:rPr lang="en-GB" b="1" i="1" dirty="0">
                <a:solidFill>
                  <a:srgbClr val="800000"/>
                </a:solidFill>
                <a:latin typeface="Lucida Calligraphy" panose="03010101010101010101" pitchFamily="66" charset="0"/>
              </a:rPr>
              <a:t>Cornerstones works with 4 stages of  learning;</a:t>
            </a:r>
          </a:p>
          <a:p>
            <a:r>
              <a:rPr lang="en-GB" b="1" i="1" dirty="0">
                <a:solidFill>
                  <a:srgbClr val="800000"/>
                </a:solidFill>
                <a:latin typeface="Lucida Calligraphy" panose="03010101010101010101" pitchFamily="66" charset="0"/>
              </a:rPr>
              <a:t>	Engage, Develop, Innovate, Express</a:t>
            </a:r>
          </a:p>
          <a:p>
            <a:r>
              <a:rPr lang="en-GB" b="1" i="1" u="sng" dirty="0">
                <a:solidFill>
                  <a:srgbClr val="800000"/>
                </a:solidFill>
                <a:latin typeface="Lucida Calligraphy" panose="03010101010101010101" pitchFamily="66" charset="0"/>
              </a:rPr>
              <a:t>Engage</a:t>
            </a:r>
            <a:r>
              <a:rPr lang="en-GB" b="1" dirty="0">
                <a:solidFill>
                  <a:srgbClr val="800000"/>
                </a:solidFill>
                <a:latin typeface="Lucida Calligraphy" panose="03010101010101010101" pitchFamily="66" charset="0"/>
              </a:rPr>
              <a:t>; Hooks them in with memorable experiences and poses questions to provoke thought and interest</a:t>
            </a:r>
          </a:p>
          <a:p>
            <a:r>
              <a:rPr lang="en-GB" b="1" dirty="0">
                <a:solidFill>
                  <a:srgbClr val="800000"/>
                </a:solidFill>
                <a:latin typeface="Lucida Calligraphy" panose="03010101010101010101" pitchFamily="66" charset="0"/>
              </a:rPr>
              <a:t> </a:t>
            </a:r>
            <a:endParaRPr lang="en-GB" b="1" dirty="0" smtClean="0">
              <a:solidFill>
                <a:srgbClr val="800000"/>
              </a:solidFill>
              <a:latin typeface="Lucida Calligraphy" panose="03010101010101010101" pitchFamily="66" charset="0"/>
            </a:endParaRPr>
          </a:p>
          <a:p>
            <a:r>
              <a:rPr lang="en-GB" b="1" u="sng" dirty="0" smtClean="0">
                <a:solidFill>
                  <a:srgbClr val="800000"/>
                </a:solidFill>
                <a:latin typeface="Lucida Calligraphy" panose="03010101010101010101" pitchFamily="66" charset="0"/>
              </a:rPr>
              <a:t>Develop</a:t>
            </a:r>
            <a:r>
              <a:rPr lang="en-GB" b="1" u="sng" dirty="0">
                <a:solidFill>
                  <a:srgbClr val="800000"/>
                </a:solidFill>
                <a:latin typeface="Lucida Calligraphy" panose="03010101010101010101" pitchFamily="66" charset="0"/>
              </a:rPr>
              <a:t>;</a:t>
            </a:r>
            <a:r>
              <a:rPr lang="en-GB" b="1" dirty="0">
                <a:solidFill>
                  <a:srgbClr val="800000"/>
                </a:solidFill>
                <a:latin typeface="Lucida Calligraphy" panose="03010101010101010101" pitchFamily="66" charset="0"/>
              </a:rPr>
              <a:t> Teaches knowledge for depth of </a:t>
            </a:r>
            <a:r>
              <a:rPr lang="en-GB" b="1" dirty="0" smtClean="0">
                <a:solidFill>
                  <a:srgbClr val="800000"/>
                </a:solidFill>
                <a:latin typeface="Lucida Calligraphy" panose="03010101010101010101" pitchFamily="66" charset="0"/>
              </a:rPr>
              <a:t>understanding.</a:t>
            </a:r>
          </a:p>
          <a:p>
            <a:endParaRPr lang="en-GB" b="1" i="1" u="sng" dirty="0" smtClean="0">
              <a:solidFill>
                <a:srgbClr val="800000"/>
              </a:solidFill>
              <a:latin typeface="Lucida Calligraphy" panose="03010101010101010101" pitchFamily="66" charset="0"/>
            </a:endParaRPr>
          </a:p>
          <a:p>
            <a:r>
              <a:rPr lang="en-GB" b="1" i="1" u="sng" dirty="0" smtClean="0">
                <a:solidFill>
                  <a:srgbClr val="800000"/>
                </a:solidFill>
                <a:latin typeface="Lucida Calligraphy" panose="03010101010101010101" pitchFamily="66" charset="0"/>
              </a:rPr>
              <a:t>Innovate; </a:t>
            </a:r>
            <a:r>
              <a:rPr lang="en-GB" b="1" dirty="0" smtClean="0">
                <a:solidFill>
                  <a:srgbClr val="800000"/>
                </a:solidFill>
                <a:latin typeface="Lucida Calligraphy" panose="03010101010101010101" pitchFamily="66" charset="0"/>
              </a:rPr>
              <a:t>Imaginative scenarios for creative thinking and opportunities to make and do</a:t>
            </a:r>
          </a:p>
          <a:p>
            <a:endParaRPr lang="en-GB" b="1" i="1" u="sng" dirty="0" smtClean="0">
              <a:solidFill>
                <a:srgbClr val="800000"/>
              </a:solidFill>
              <a:latin typeface="Lucida Calligraphy" panose="03010101010101010101" pitchFamily="66" charset="0"/>
            </a:endParaRPr>
          </a:p>
          <a:p>
            <a:r>
              <a:rPr lang="en-GB" b="1" i="1" u="sng" dirty="0" smtClean="0">
                <a:solidFill>
                  <a:srgbClr val="800000"/>
                </a:solidFill>
                <a:latin typeface="Lucida Calligraphy" panose="03010101010101010101" pitchFamily="66" charset="0"/>
              </a:rPr>
              <a:t>Express;</a:t>
            </a:r>
            <a:r>
              <a:rPr lang="en-GB" b="1" dirty="0" smtClean="0">
                <a:solidFill>
                  <a:srgbClr val="800000"/>
                </a:solidFill>
                <a:latin typeface="Lucida Calligraphy" panose="03010101010101010101" pitchFamily="66" charset="0"/>
              </a:rPr>
              <a:t> Encourage reflective talk by asking questions, to celebrate success and identify the next steps for learning. </a:t>
            </a:r>
          </a:p>
          <a:p>
            <a:endParaRPr lang="en-GB" b="1" dirty="0">
              <a:solidFill>
                <a:srgbClr val="800000"/>
              </a:solidFill>
              <a:latin typeface="Lucida Calligraphy" panose="03010101010101010101" pitchFamily="66" charset="0"/>
            </a:endParaRPr>
          </a:p>
        </p:txBody>
      </p:sp>
    </p:spTree>
    <p:extLst>
      <p:ext uri="{BB962C8B-B14F-4D97-AF65-F5344CB8AC3E}">
        <p14:creationId xmlns:p14="http://schemas.microsoft.com/office/powerpoint/2010/main" val="5120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1600"/>
            <a:ext cx="6012904" cy="1066800"/>
          </a:xfrm>
        </p:spPr>
        <p:txBody>
          <a:bodyPr/>
          <a:lstStyle/>
          <a:p>
            <a:pPr algn="ctr"/>
            <a:r>
              <a:rPr lang="en-GB" b="1" dirty="0" smtClean="0">
                <a:solidFill>
                  <a:srgbClr val="800000"/>
                </a:solidFill>
                <a:effectLst>
                  <a:outerShdw blurRad="38100" dist="38100" dir="2700000" algn="tl">
                    <a:srgbClr val="000000">
                      <a:alpha val="43137"/>
                    </a:srgbClr>
                  </a:outerShdw>
                </a:effectLst>
                <a:latin typeface="Lucida Calligraphy" pitchFamily="66" charset="0"/>
              </a:rPr>
              <a:t>School Day</a:t>
            </a:r>
            <a:endParaRPr lang="en-GB" b="1" dirty="0">
              <a:solidFill>
                <a:srgbClr val="800000"/>
              </a:solidFill>
              <a:effectLst>
                <a:outerShdw blurRad="38100" dist="38100" dir="2700000" algn="tl">
                  <a:srgbClr val="000000">
                    <a:alpha val="43137"/>
                  </a:srgbClr>
                </a:outerShdw>
              </a:effectLst>
              <a:latin typeface="Lucida Calligraphy" pitchFamily="66" charset="0"/>
            </a:endParaRPr>
          </a:p>
        </p:txBody>
      </p:sp>
      <p:pic>
        <p:nvPicPr>
          <p:cNvPr id="3" name="Picture 2" descr="Myton-Park-2-col-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09249"/>
            <a:ext cx="1152128" cy="1043865"/>
          </a:xfrm>
          <a:prstGeom prst="rect">
            <a:avLst/>
          </a:prstGeom>
          <a:noFill/>
        </p:spPr>
      </p:pic>
      <p:sp>
        <p:nvSpPr>
          <p:cNvPr id="4" name="TextBox 3"/>
          <p:cNvSpPr txBox="1"/>
          <p:nvPr/>
        </p:nvSpPr>
        <p:spPr>
          <a:xfrm>
            <a:off x="179512" y="1484784"/>
            <a:ext cx="8208912" cy="6186309"/>
          </a:xfrm>
          <a:prstGeom prst="rect">
            <a:avLst/>
          </a:prstGeom>
          <a:noFill/>
        </p:spPr>
        <p:txBody>
          <a:bodyPr wrap="square" rtlCol="0">
            <a:spAutoFit/>
          </a:bodyPr>
          <a:lstStyle/>
          <a:p>
            <a:r>
              <a:rPr lang="en-GB" b="1" dirty="0" smtClean="0">
                <a:solidFill>
                  <a:srgbClr val="800000"/>
                </a:solidFill>
                <a:latin typeface="Lucida Calligraphy" pitchFamily="66" charset="0"/>
              </a:rPr>
              <a:t>Reception</a:t>
            </a:r>
            <a:r>
              <a:rPr lang="en-GB" b="1" dirty="0">
                <a:solidFill>
                  <a:srgbClr val="800000"/>
                </a:solidFill>
                <a:latin typeface="Lucida Calligraphy" pitchFamily="66" charset="0"/>
              </a:rPr>
              <a:t>			</a:t>
            </a:r>
            <a:endParaRPr lang="en-GB" b="1" dirty="0" smtClean="0">
              <a:solidFill>
                <a:srgbClr val="800000"/>
              </a:solidFill>
              <a:latin typeface="Lucida Calligraphy" pitchFamily="66" charset="0"/>
            </a:endParaRPr>
          </a:p>
          <a:p>
            <a:r>
              <a:rPr lang="en-GB" b="1" dirty="0" smtClean="0">
                <a:solidFill>
                  <a:srgbClr val="800000"/>
                </a:solidFill>
                <a:latin typeface="Lucida Calligraphy" pitchFamily="66" charset="0"/>
              </a:rPr>
              <a:t>8.50am </a:t>
            </a:r>
            <a:r>
              <a:rPr lang="en-GB" b="1" dirty="0">
                <a:solidFill>
                  <a:srgbClr val="800000"/>
                </a:solidFill>
                <a:latin typeface="Lucida Calligraphy" pitchFamily="66" charset="0"/>
              </a:rPr>
              <a:t>–  </a:t>
            </a:r>
            <a:r>
              <a:rPr lang="en-GB" b="1" dirty="0" smtClean="0">
                <a:solidFill>
                  <a:srgbClr val="800000"/>
                </a:solidFill>
                <a:latin typeface="Lucida Calligraphy" pitchFamily="66" charset="0"/>
              </a:rPr>
              <a:t>11</a:t>
            </a:r>
            <a:r>
              <a:rPr lang="en-GB" b="1" dirty="0" smtClean="0">
                <a:solidFill>
                  <a:srgbClr val="800000"/>
                </a:solidFill>
                <a:latin typeface="Lucida Calligraphy" pitchFamily="66" charset="0"/>
              </a:rPr>
              <a:t>.45am</a:t>
            </a:r>
            <a:r>
              <a:rPr lang="en-GB" b="1" dirty="0">
                <a:solidFill>
                  <a:srgbClr val="800000"/>
                </a:solidFill>
                <a:latin typeface="Lucida Calligraphy" pitchFamily="66" charset="0"/>
              </a:rPr>
              <a:t>					</a:t>
            </a:r>
            <a:endParaRPr lang="en-GB" b="1" dirty="0" smtClean="0">
              <a:solidFill>
                <a:srgbClr val="800000"/>
              </a:solidFill>
              <a:latin typeface="Lucida Calligraphy" pitchFamily="66" charset="0"/>
            </a:endParaRPr>
          </a:p>
          <a:p>
            <a:r>
              <a:rPr lang="en-GB" b="1" dirty="0" smtClean="0">
                <a:solidFill>
                  <a:srgbClr val="800000"/>
                </a:solidFill>
                <a:latin typeface="Lucida Calligraphy" pitchFamily="66" charset="0"/>
              </a:rPr>
              <a:t>1.00pm </a:t>
            </a:r>
            <a:r>
              <a:rPr lang="en-GB" b="1" dirty="0">
                <a:solidFill>
                  <a:srgbClr val="800000"/>
                </a:solidFill>
                <a:latin typeface="Lucida Calligraphy" pitchFamily="66" charset="0"/>
              </a:rPr>
              <a:t>– </a:t>
            </a:r>
            <a:r>
              <a:rPr lang="en-GB" b="1" dirty="0" smtClean="0">
                <a:solidFill>
                  <a:srgbClr val="800000"/>
                </a:solidFill>
                <a:latin typeface="Lucida Calligraphy" pitchFamily="66" charset="0"/>
              </a:rPr>
              <a:t>3.20pm</a:t>
            </a:r>
          </a:p>
          <a:p>
            <a:r>
              <a:rPr lang="en-GB" b="1" dirty="0" smtClean="0">
                <a:solidFill>
                  <a:srgbClr val="800000"/>
                </a:solidFill>
                <a:latin typeface="Lucida Calligraphy" pitchFamily="66" charset="0"/>
              </a:rPr>
              <a:t>Enter </a:t>
            </a:r>
            <a:r>
              <a:rPr lang="en-GB" b="1" dirty="0" smtClean="0">
                <a:solidFill>
                  <a:srgbClr val="800000"/>
                </a:solidFill>
                <a:latin typeface="Lucida Calligraphy" pitchFamily="66" charset="0"/>
              </a:rPr>
              <a:t>by the Nursery </a:t>
            </a:r>
            <a:r>
              <a:rPr lang="en-GB" b="1" dirty="0" smtClean="0">
                <a:solidFill>
                  <a:srgbClr val="800000"/>
                </a:solidFill>
                <a:latin typeface="Lucida Calligraphy" pitchFamily="66" charset="0"/>
              </a:rPr>
              <a:t>Playground. Please do not enter the playground until a member of staff has opened the gate and do not allow your children to play on the school equipment.</a:t>
            </a:r>
            <a:endParaRPr lang="en-GB" b="1" dirty="0" smtClean="0">
              <a:solidFill>
                <a:srgbClr val="800000"/>
              </a:solidFill>
              <a:latin typeface="Lucida Calligraphy" pitchFamily="66" charset="0"/>
            </a:endParaRPr>
          </a:p>
          <a:p>
            <a:r>
              <a:rPr lang="en-GB" b="1" dirty="0" smtClean="0">
                <a:solidFill>
                  <a:srgbClr val="800000"/>
                </a:solidFill>
                <a:latin typeface="Lucida Calligraphy" pitchFamily="66" charset="0"/>
              </a:rPr>
              <a:t>Exit from the same door – parents to come to the door, children will be seated in the classroom and called to the door one at a time</a:t>
            </a:r>
            <a:r>
              <a:rPr lang="en-GB" b="1" dirty="0" smtClean="0">
                <a:solidFill>
                  <a:srgbClr val="800000"/>
                </a:solidFill>
                <a:latin typeface="Lucida Calligraphy" pitchFamily="66" charset="0"/>
              </a:rPr>
              <a:t>. Adults </a:t>
            </a:r>
            <a:r>
              <a:rPr lang="en-GB" b="1" dirty="0" smtClean="0">
                <a:solidFill>
                  <a:srgbClr val="800000"/>
                </a:solidFill>
                <a:latin typeface="Lucida Calligraphy" pitchFamily="66" charset="0"/>
              </a:rPr>
              <a:t>picking up MUST be known to school, or you should follow the additional adult procedure.  ( See prospectus</a:t>
            </a:r>
            <a:r>
              <a:rPr lang="en-GB" b="1" dirty="0" smtClean="0">
                <a:solidFill>
                  <a:srgbClr val="800000"/>
                </a:solidFill>
                <a:latin typeface="Lucida Calligraphy" pitchFamily="66" charset="0"/>
              </a:rPr>
              <a:t>). Again, do not enter the playground until a member of staff has opened the gate.</a:t>
            </a:r>
            <a:endParaRPr lang="en-GB" b="1" dirty="0" smtClean="0">
              <a:solidFill>
                <a:srgbClr val="800000"/>
              </a:solidFill>
              <a:latin typeface="Lucida Calligraphy" pitchFamily="66" charset="0"/>
            </a:endParaRPr>
          </a:p>
          <a:p>
            <a:endParaRPr lang="en-GB" b="1" dirty="0" smtClean="0">
              <a:solidFill>
                <a:srgbClr val="800000"/>
              </a:solidFill>
              <a:latin typeface="Lucida Calligraphy" pitchFamily="66" charset="0"/>
            </a:endParaRPr>
          </a:p>
          <a:p>
            <a:r>
              <a:rPr lang="en-GB" b="1" dirty="0" smtClean="0">
                <a:solidFill>
                  <a:srgbClr val="800000"/>
                </a:solidFill>
                <a:latin typeface="Lucida Calligraphy" pitchFamily="66" charset="0"/>
              </a:rPr>
              <a:t>Any change in arrangements – please let school know.</a:t>
            </a:r>
            <a:endParaRPr lang="en-GB" b="1" dirty="0">
              <a:solidFill>
                <a:srgbClr val="800000"/>
              </a:solidFill>
              <a:latin typeface="Lucida Calligraphy" pitchFamily="66" charset="0"/>
            </a:endParaRPr>
          </a:p>
          <a:p>
            <a:endParaRPr lang="en-GB" b="1" dirty="0" smtClean="0">
              <a:solidFill>
                <a:srgbClr val="800000"/>
              </a:solidFill>
              <a:latin typeface="Lucida Calligraphy" pitchFamily="66" charset="0"/>
            </a:endParaRPr>
          </a:p>
          <a:p>
            <a:r>
              <a:rPr lang="en-GB" b="1" dirty="0" smtClean="0">
                <a:solidFill>
                  <a:srgbClr val="800000"/>
                </a:solidFill>
                <a:latin typeface="Lucida Calligraphy" pitchFamily="66" charset="0"/>
              </a:rPr>
              <a:t>Children should bring a water </a:t>
            </a:r>
            <a:r>
              <a:rPr lang="en-GB" b="1" dirty="0" smtClean="0">
                <a:solidFill>
                  <a:srgbClr val="800000"/>
                </a:solidFill>
                <a:latin typeface="Lucida Calligraphy" pitchFamily="66" charset="0"/>
              </a:rPr>
              <a:t>b</a:t>
            </a:r>
            <a:r>
              <a:rPr lang="en-GB" b="1" dirty="0" smtClean="0">
                <a:solidFill>
                  <a:srgbClr val="800000"/>
                </a:solidFill>
                <a:latin typeface="Lucida Calligraphy" pitchFamily="66" charset="0"/>
              </a:rPr>
              <a:t>ottle</a:t>
            </a:r>
          </a:p>
          <a:p>
            <a:endParaRPr lang="en-GB" b="1" dirty="0">
              <a:solidFill>
                <a:srgbClr val="800000"/>
              </a:solidFill>
              <a:latin typeface="Lucida Calligraphy" pitchFamily="66" charset="0"/>
            </a:endParaRPr>
          </a:p>
          <a:p>
            <a:r>
              <a:rPr lang="en-GB" b="1" dirty="0" smtClean="0">
                <a:solidFill>
                  <a:srgbClr val="800000"/>
                </a:solidFill>
                <a:latin typeface="Lucida Calligraphy" pitchFamily="66" charset="0"/>
              </a:rPr>
              <a:t>On their PE days, Tuesday and Thursday, the children should come to school in their PE kit.</a:t>
            </a:r>
            <a:endParaRPr lang="en-GB" b="1" dirty="0" smtClean="0">
              <a:solidFill>
                <a:srgbClr val="800000"/>
              </a:solidFill>
              <a:latin typeface="Lucida Calligraphy" pitchFamily="66" charset="0"/>
            </a:endParaRPr>
          </a:p>
          <a:p>
            <a:endParaRPr lang="en-GB" b="1" dirty="0">
              <a:solidFill>
                <a:srgbClr val="800000"/>
              </a:solidFill>
              <a:latin typeface="Lucida Calligraphy" pitchFamily="66" charset="0"/>
            </a:endParaRPr>
          </a:p>
          <a:p>
            <a:endParaRPr lang="en-GB" b="1" dirty="0" smtClean="0">
              <a:solidFill>
                <a:srgbClr val="800000"/>
              </a:solidFill>
              <a:latin typeface="Lucida Calligraphy" pitchFamily="66" charset="0"/>
            </a:endParaRPr>
          </a:p>
          <a:p>
            <a:endParaRPr lang="en-GB" b="1" dirty="0">
              <a:solidFill>
                <a:srgbClr val="800000"/>
              </a:solidFill>
              <a:latin typeface="Lucida Calligraphy" pitchFamily="66" charset="0"/>
            </a:endParaRPr>
          </a:p>
        </p:txBody>
      </p:sp>
    </p:spTree>
    <p:extLst>
      <p:ext uri="{BB962C8B-B14F-4D97-AF65-F5344CB8AC3E}">
        <p14:creationId xmlns:p14="http://schemas.microsoft.com/office/powerpoint/2010/main" val="3685552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1600"/>
            <a:ext cx="6084912" cy="1066800"/>
          </a:xfrm>
        </p:spPr>
        <p:txBody>
          <a:bodyPr/>
          <a:lstStyle/>
          <a:p>
            <a:pPr algn="ctr"/>
            <a:r>
              <a:rPr lang="en-GB" b="1" dirty="0" smtClean="0">
                <a:solidFill>
                  <a:srgbClr val="800000"/>
                </a:solidFill>
                <a:effectLst>
                  <a:outerShdw blurRad="38100" dist="38100" dir="2700000" algn="tl">
                    <a:srgbClr val="000000">
                      <a:alpha val="43137"/>
                    </a:srgbClr>
                  </a:outerShdw>
                </a:effectLst>
                <a:latin typeface="Lucida Calligraphy" pitchFamily="66" charset="0"/>
              </a:rPr>
              <a:t>Attendance Matters</a:t>
            </a:r>
            <a:endParaRPr lang="en-GB" b="1" dirty="0">
              <a:solidFill>
                <a:srgbClr val="800000"/>
              </a:solidFill>
              <a:effectLst>
                <a:outerShdw blurRad="38100" dist="38100" dir="2700000" algn="tl">
                  <a:srgbClr val="000000">
                    <a:alpha val="43137"/>
                  </a:srgbClr>
                </a:outerShdw>
              </a:effectLst>
              <a:latin typeface="Lucida Calligraphy" pitchFamily="66" charset="0"/>
            </a:endParaRPr>
          </a:p>
        </p:txBody>
      </p:sp>
      <p:sp>
        <p:nvSpPr>
          <p:cNvPr id="3" name="Content Placeholder 2"/>
          <p:cNvSpPr>
            <a:spLocks noGrp="1"/>
          </p:cNvSpPr>
          <p:nvPr>
            <p:ph idx="1"/>
          </p:nvPr>
        </p:nvSpPr>
        <p:spPr/>
        <p:txBody>
          <a:bodyPr/>
          <a:lstStyle/>
          <a:p>
            <a:r>
              <a:rPr lang="en-GB" sz="2000" b="1" dirty="0" smtClean="0">
                <a:solidFill>
                  <a:srgbClr val="800000"/>
                </a:solidFill>
                <a:effectLst>
                  <a:outerShdw blurRad="38100" dist="38100" dir="2700000" algn="tl">
                    <a:srgbClr val="000000">
                      <a:alpha val="43137"/>
                    </a:srgbClr>
                  </a:outerShdw>
                </a:effectLst>
                <a:latin typeface="Lucida Calligraphy" pitchFamily="66" charset="0"/>
              </a:rPr>
              <a:t>1 day = 2 sessions.     		Minimum Target </a:t>
            </a:r>
            <a:r>
              <a:rPr lang="en-GB" sz="2000" b="1" dirty="0">
                <a:solidFill>
                  <a:srgbClr val="800000"/>
                </a:solidFill>
                <a:effectLst>
                  <a:outerShdw blurRad="38100" dist="38100" dir="2700000" algn="tl">
                    <a:srgbClr val="000000">
                      <a:alpha val="43137"/>
                    </a:srgbClr>
                  </a:outerShdw>
                </a:effectLst>
                <a:latin typeface="Lucida Calligraphy" pitchFamily="66" charset="0"/>
              </a:rPr>
              <a:t>i</a:t>
            </a:r>
            <a:r>
              <a:rPr lang="en-GB" sz="2000" b="1" dirty="0" smtClean="0">
                <a:solidFill>
                  <a:srgbClr val="800000"/>
                </a:solidFill>
                <a:effectLst>
                  <a:outerShdw blurRad="38100" dist="38100" dir="2700000" algn="tl">
                    <a:srgbClr val="000000">
                      <a:alpha val="43137"/>
                    </a:srgbClr>
                  </a:outerShdw>
                </a:effectLst>
                <a:latin typeface="Lucida Calligraphy" pitchFamily="66" charset="0"/>
              </a:rPr>
              <a:t>s 95%.     </a:t>
            </a:r>
            <a:endParaRPr lang="en-GB" dirty="0"/>
          </a:p>
          <a:p>
            <a:pPr marL="0" indent="0" algn="ctr">
              <a:buNone/>
            </a:pPr>
            <a:r>
              <a:rPr lang="en-GB" b="1" u="sng" dirty="0">
                <a:solidFill>
                  <a:srgbClr val="800000"/>
                </a:solidFill>
                <a:effectLst>
                  <a:outerShdw blurRad="38100" dist="38100" dir="2700000" algn="tl">
                    <a:srgbClr val="000000">
                      <a:alpha val="43137"/>
                    </a:srgbClr>
                  </a:outerShdw>
                </a:effectLst>
                <a:latin typeface="Lucida Calligraphy" pitchFamily="66" charset="0"/>
              </a:rPr>
              <a:t>100%</a:t>
            </a:r>
          </a:p>
          <a:p>
            <a:pPr marL="0" indent="0" algn="ctr">
              <a:buNone/>
            </a:pPr>
            <a:r>
              <a:rPr lang="en-GB" b="1" dirty="0">
                <a:solidFill>
                  <a:srgbClr val="800000"/>
                </a:solidFill>
                <a:latin typeface="Lucida Calligraphy" pitchFamily="66" charset="0"/>
              </a:rPr>
              <a:t>Excellent ATTENDANCE! Your child is able to access all of their learning, form friendships  and get into good attendance habits. Children with excellent attendance are usually more settled in school and are able to enjoy all areas of school life. Children who have greater attendance are more likely to gain better qualifications and potentially earn more in the future.</a:t>
            </a:r>
          </a:p>
          <a:p>
            <a:pPr marL="0" indent="0">
              <a:buNone/>
            </a:pPr>
            <a:r>
              <a:rPr lang="en-GB" dirty="0"/>
              <a:t> </a:t>
            </a:r>
          </a:p>
          <a:p>
            <a:pPr marL="0" indent="0">
              <a:buNone/>
            </a:pPr>
            <a:r>
              <a:rPr lang="en-GB" dirty="0"/>
              <a:t> </a:t>
            </a:r>
          </a:p>
          <a:p>
            <a:endParaRPr lang="en-GB" dirty="0"/>
          </a:p>
        </p:txBody>
      </p:sp>
      <p:pic>
        <p:nvPicPr>
          <p:cNvPr id="4" name="Picture 3" descr="Myton-Park-2-col-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21310"/>
            <a:ext cx="1152128" cy="1043865"/>
          </a:xfrm>
          <a:prstGeom prst="rect">
            <a:avLst/>
          </a:prstGeom>
          <a:noFill/>
        </p:spPr>
      </p:pic>
    </p:spTree>
    <p:extLst>
      <p:ext uri="{BB962C8B-B14F-4D97-AF65-F5344CB8AC3E}">
        <p14:creationId xmlns:p14="http://schemas.microsoft.com/office/powerpoint/2010/main" val="2544629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734" y="1268760"/>
            <a:ext cx="8280920" cy="5355312"/>
          </a:xfrm>
          <a:prstGeom prst="rect">
            <a:avLst/>
          </a:prstGeom>
          <a:noFill/>
        </p:spPr>
        <p:txBody>
          <a:bodyPr wrap="square" rtlCol="0">
            <a:spAutoFit/>
          </a:bodyPr>
          <a:lstStyle/>
          <a:p>
            <a:r>
              <a:rPr lang="en-GB" b="1" u="sng" dirty="0">
                <a:solidFill>
                  <a:srgbClr val="800000"/>
                </a:solidFill>
                <a:latin typeface="Lucida Calligraphy" pitchFamily="66" charset="0"/>
              </a:rPr>
              <a:t>95% and above</a:t>
            </a:r>
          </a:p>
          <a:p>
            <a:r>
              <a:rPr lang="en-GB" b="1" dirty="0">
                <a:solidFill>
                  <a:srgbClr val="800000"/>
                </a:solidFill>
                <a:latin typeface="Lucida Calligraphy" pitchFamily="66" charset="0"/>
              </a:rPr>
              <a:t>Very good attendance! Nationally, all schools and children are expected to achieve </a:t>
            </a:r>
            <a:r>
              <a:rPr lang="en-GB" b="1" dirty="0" smtClean="0">
                <a:solidFill>
                  <a:srgbClr val="800000"/>
                </a:solidFill>
                <a:latin typeface="Lucida Calligraphy" pitchFamily="66" charset="0"/>
              </a:rPr>
              <a:t>at least 95</a:t>
            </a:r>
            <a:r>
              <a:rPr lang="en-GB" b="1" dirty="0">
                <a:solidFill>
                  <a:srgbClr val="800000"/>
                </a:solidFill>
                <a:latin typeface="Lucida Calligraphy" pitchFamily="66" charset="0"/>
              </a:rPr>
              <a:t>% attendance. Children are able to access most of their learning and are still likely to achieve good qualifications when they are older</a:t>
            </a:r>
            <a:r>
              <a:rPr lang="en-GB" b="1" dirty="0" smtClean="0">
                <a:solidFill>
                  <a:srgbClr val="800000"/>
                </a:solidFill>
                <a:latin typeface="Lucida Calligraphy" pitchFamily="66" charset="0"/>
              </a:rPr>
              <a:t>.</a:t>
            </a:r>
          </a:p>
          <a:p>
            <a:endParaRPr lang="en-GB" b="1" dirty="0">
              <a:solidFill>
                <a:srgbClr val="800000"/>
              </a:solidFill>
              <a:latin typeface="Lucida Calligraphy" pitchFamily="66" charset="0"/>
            </a:endParaRPr>
          </a:p>
          <a:p>
            <a:r>
              <a:rPr lang="en-GB" b="1" u="sng" dirty="0">
                <a:solidFill>
                  <a:srgbClr val="800000"/>
                </a:solidFill>
                <a:latin typeface="Lucida Calligraphy" pitchFamily="66" charset="0"/>
              </a:rPr>
              <a:t>90%</a:t>
            </a:r>
          </a:p>
          <a:p>
            <a:r>
              <a:rPr lang="en-GB" b="1" dirty="0">
                <a:solidFill>
                  <a:srgbClr val="800000"/>
                </a:solidFill>
                <a:latin typeface="Lucida Calligraphy" pitchFamily="66" charset="0"/>
              </a:rPr>
              <a:t>At 90% attendance, research shows that missing 10% of school can result in children dropping a whole grade/level in achievement. 90% is equivalent to missing half a day of school each week and 4 weeks of school in an academic year. So, 90% may not be as good as it first seems</a:t>
            </a:r>
            <a:r>
              <a:rPr lang="en-GB" b="1" dirty="0" smtClean="0">
                <a:solidFill>
                  <a:srgbClr val="800000"/>
                </a:solidFill>
                <a:latin typeface="Lucida Calligraphy" pitchFamily="66" charset="0"/>
              </a:rPr>
              <a:t>!</a:t>
            </a:r>
            <a:endParaRPr lang="en-GB" b="1" dirty="0">
              <a:solidFill>
                <a:srgbClr val="800000"/>
              </a:solidFill>
              <a:latin typeface="Lucida Calligraphy" pitchFamily="66" charset="0"/>
            </a:endParaRPr>
          </a:p>
          <a:p>
            <a:endParaRPr lang="en-GB" dirty="0"/>
          </a:p>
          <a:p>
            <a:r>
              <a:rPr lang="en-GB" b="1" u="sng" dirty="0">
                <a:solidFill>
                  <a:srgbClr val="800000"/>
                </a:solidFill>
                <a:latin typeface="Lucida Calligraphy" pitchFamily="66" charset="0"/>
              </a:rPr>
              <a:t>85% and below</a:t>
            </a:r>
          </a:p>
          <a:p>
            <a:r>
              <a:rPr lang="en-GB" b="1" dirty="0">
                <a:solidFill>
                  <a:srgbClr val="800000"/>
                </a:solidFill>
                <a:latin typeface="Lucida Calligraphy" pitchFamily="66" charset="0"/>
              </a:rPr>
              <a:t>Any child in a school in Stockton-On-Tees who has 85% attendance  and below will be highlighted on a register check by the Attendance Officer, who will investigate why attendance is so low. At this point school can refer parents to the Attendance Officer for attendance purposes</a:t>
            </a:r>
            <a:r>
              <a:rPr lang="en-GB" b="1" dirty="0" smtClean="0">
                <a:solidFill>
                  <a:srgbClr val="800000"/>
                </a:solidFill>
                <a:latin typeface="Lucida Calligraphy" pitchFamily="66" charset="0"/>
              </a:rPr>
              <a:t>.</a:t>
            </a:r>
            <a:endParaRPr lang="en-GB" b="1" dirty="0">
              <a:solidFill>
                <a:srgbClr val="800000"/>
              </a:solidFill>
              <a:latin typeface="Lucida Calligraphy" pitchFamily="66" charset="0"/>
            </a:endParaRPr>
          </a:p>
        </p:txBody>
      </p:sp>
      <p:pic>
        <p:nvPicPr>
          <p:cNvPr id="3" name="Picture 2" descr="Myton-Park-2-col-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121310"/>
            <a:ext cx="1152128" cy="1043865"/>
          </a:xfrm>
          <a:prstGeom prst="rect">
            <a:avLst/>
          </a:prstGeom>
          <a:noFill/>
        </p:spPr>
      </p:pic>
    </p:spTree>
    <p:extLst>
      <p:ext uri="{BB962C8B-B14F-4D97-AF65-F5344CB8AC3E}">
        <p14:creationId xmlns:p14="http://schemas.microsoft.com/office/powerpoint/2010/main" val="2485650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P101916958_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08DA1AC-25E6-4B26-8A3D-23AC8839F8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808</TotalTime>
  <Words>2169</Words>
  <Application>Microsoft Office PowerPoint</Application>
  <PresentationFormat>On-screen Show (4:3)</PresentationFormat>
  <Paragraphs>198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Annes Font</vt:lpstr>
      <vt:lpstr>Arial</vt:lpstr>
      <vt:lpstr>Calibri</vt:lpstr>
      <vt:lpstr>Lucida Calligraphy</vt:lpstr>
      <vt:lpstr>Wingdings</vt:lpstr>
      <vt:lpstr>TP101916958_template</vt:lpstr>
      <vt:lpstr>Welcome to Myton Park Primary School</vt:lpstr>
      <vt:lpstr>School Aims</vt:lpstr>
      <vt:lpstr>PowerPoint Presentation</vt:lpstr>
      <vt:lpstr>PowerPoint Presentation</vt:lpstr>
      <vt:lpstr>Our Curriculum</vt:lpstr>
      <vt:lpstr>PowerPoint Presentation</vt:lpstr>
      <vt:lpstr>School Day</vt:lpstr>
      <vt:lpstr>Attendance Matters</vt:lpstr>
      <vt:lpstr>PowerPoint Presentation</vt:lpstr>
      <vt:lpstr>Absence from School</vt:lpstr>
      <vt:lpstr>Uniform</vt:lpstr>
      <vt:lpstr>PowerPoint Presentation</vt:lpstr>
      <vt:lpstr>PowerPoint Presentation</vt:lpstr>
      <vt:lpstr>PowerPoint Presentation</vt:lpstr>
      <vt:lpstr>Top Ten for Parents</vt:lpstr>
      <vt:lpstr>PowerPoint Presentation</vt:lpstr>
      <vt:lpstr>Early Reading &amp;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 Write Inc</vt:lpstr>
      <vt:lpstr>PowerPoint Presentation</vt:lpstr>
      <vt:lpstr>PowerPoint Presentation</vt:lpstr>
      <vt:lpstr>PowerPoint Presentation</vt:lpstr>
      <vt:lpstr>PowerPoint Presentation</vt:lpstr>
      <vt:lpstr>PowerPoint Presentation</vt:lpstr>
      <vt:lpstr>PowerPoint Presentation</vt:lpstr>
      <vt:lpstr>Concrete Apparatus</vt:lpstr>
      <vt:lpstr>PowerPoint Presentation</vt:lpstr>
      <vt:lpstr>PowerPoint Presentation</vt:lpstr>
      <vt:lpstr>Questions</vt:lpstr>
    </vt:vector>
  </TitlesOfParts>
  <Company>Stockton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Myton Park Primary School</dc:title>
  <dc:creator>Offline</dc:creator>
  <cp:lastModifiedBy>mpjpalmer</cp:lastModifiedBy>
  <cp:revision>53</cp:revision>
  <cp:lastPrinted>2015-07-02T08:30:41Z</cp:lastPrinted>
  <dcterms:created xsi:type="dcterms:W3CDTF">2012-07-04T13:58:03Z</dcterms:created>
  <dcterms:modified xsi:type="dcterms:W3CDTF">2020-09-10T13:21:28Z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TC019169599991</vt:lpwstr>
  </property>
</Properties>
</file>