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5" r:id="rId4"/>
    <p:sldId id="258" r:id="rId5"/>
    <p:sldId id="260" r:id="rId6"/>
    <p:sldId id="261" r:id="rId7"/>
    <p:sldId id="266" r:id="rId8"/>
    <p:sldId id="262" r:id="rId9"/>
    <p:sldId id="263" r:id="rId10"/>
    <p:sldId id="264" r:id="rId11"/>
    <p:sldId id="26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5" autoAdjust="0"/>
    <p:restoredTop sz="94660"/>
  </p:normalViewPr>
  <p:slideViewPr>
    <p:cSldViewPr snapToGrid="0">
      <p:cViewPr varScale="1">
        <p:scale>
          <a:sx n="73" d="100"/>
          <a:sy n="73" d="100"/>
        </p:scale>
        <p:origin x="4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9/20/2020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9/20/2020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9/20/2020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2.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oecd.org/pisa/pisaproducts/48852630.pdf" TargetMode="External"/><Relationship Id="rId2" Type="http://schemas.openxmlformats.org/officeDocument/2006/relationships/hyperlink" Target="http://discovery.ucl.ac.uk/1473708/"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err="1" smtClean="0"/>
              <a:t>WELcome</a:t>
            </a:r>
            <a:r>
              <a:rPr lang="en-GB" dirty="0" smtClean="0"/>
              <a:t> to year 6 </a:t>
            </a:r>
            <a:endParaRPr lang="en-GB" dirty="0"/>
          </a:p>
        </p:txBody>
      </p:sp>
    </p:spTree>
    <p:extLst>
      <p:ext uri="{BB962C8B-B14F-4D97-AF65-F5344CB8AC3E}">
        <p14:creationId xmlns:p14="http://schemas.microsoft.com/office/powerpoint/2010/main" val="1631037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SATs</a:t>
            </a:r>
            <a:endParaRPr lang="en-GB" dirty="0"/>
          </a:p>
        </p:txBody>
      </p:sp>
      <p:sp>
        <p:nvSpPr>
          <p:cNvPr id="3" name="Subtitle 2"/>
          <p:cNvSpPr>
            <a:spLocks noGrp="1"/>
          </p:cNvSpPr>
          <p:nvPr>
            <p:ph type="subTitle" idx="1"/>
          </p:nvPr>
        </p:nvSpPr>
        <p:spPr/>
        <p:txBody>
          <a:bodyPr/>
          <a:lstStyle/>
          <a:p>
            <a:r>
              <a:rPr lang="en-GB" dirty="0" smtClean="0"/>
              <a:t>More information will follow as and when the </a:t>
            </a:r>
            <a:r>
              <a:rPr lang="en-GB" dirty="0" err="1" smtClean="0"/>
              <a:t>dfe</a:t>
            </a:r>
            <a:r>
              <a:rPr lang="en-GB" dirty="0" smtClean="0"/>
              <a:t> publish the guidance. </a:t>
            </a:r>
            <a:endParaRPr lang="en-GB" dirty="0" smtClean="0"/>
          </a:p>
          <a:p>
            <a:endParaRPr lang="en-GB" dirty="0"/>
          </a:p>
        </p:txBody>
      </p:sp>
    </p:spTree>
    <p:extLst>
      <p:ext uri="{BB962C8B-B14F-4D97-AF65-F5344CB8AC3E}">
        <p14:creationId xmlns:p14="http://schemas.microsoft.com/office/powerpoint/2010/main" val="36349937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Thank you</a:t>
            </a:r>
            <a:endParaRPr lang="en-GB" dirty="0"/>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562652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 to the Team</a:t>
            </a:r>
            <a:endParaRPr lang="en-GB" dirty="0"/>
          </a:p>
        </p:txBody>
      </p:sp>
      <p:sp>
        <p:nvSpPr>
          <p:cNvPr id="3" name="Content Placeholder 2"/>
          <p:cNvSpPr>
            <a:spLocks noGrp="1"/>
          </p:cNvSpPr>
          <p:nvPr>
            <p:ph idx="1"/>
          </p:nvPr>
        </p:nvSpPr>
        <p:spPr/>
        <p:txBody>
          <a:bodyPr/>
          <a:lstStyle/>
          <a:p>
            <a:r>
              <a:rPr lang="en-GB" dirty="0" smtClean="0"/>
              <a:t>Miss Hugill</a:t>
            </a:r>
          </a:p>
          <a:p>
            <a:r>
              <a:rPr lang="en-GB" dirty="0" smtClean="0"/>
              <a:t>Mrs </a:t>
            </a:r>
            <a:r>
              <a:rPr lang="en-GB" dirty="0" smtClean="0"/>
              <a:t>Lambert</a:t>
            </a:r>
          </a:p>
          <a:p>
            <a:r>
              <a:rPr lang="en-GB" dirty="0" smtClean="0"/>
              <a:t>Mr Busby</a:t>
            </a:r>
            <a:endParaRPr lang="en-GB" dirty="0"/>
          </a:p>
        </p:txBody>
      </p:sp>
    </p:spTree>
    <p:extLst>
      <p:ext uri="{BB962C8B-B14F-4D97-AF65-F5344CB8AC3E}">
        <p14:creationId xmlns:p14="http://schemas.microsoft.com/office/powerpoint/2010/main" val="16274683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cornerstones Curriculum</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GB" dirty="0"/>
              <a:t>At Myton Park Primary we have designed our curriculum with the intent that children must have the building blocks to become global citizens who contribute positively to society and have an awareness of the world in which they live; to recognise how their learning links to the real world and how it will affect future opportunities.  Our curriculum will inspire them to achieve to the best of their abilities, be moral citizens and take opportunities to extend their horizons.</a:t>
            </a:r>
          </a:p>
          <a:p>
            <a:pPr marL="0" indent="0">
              <a:buNone/>
            </a:pPr>
            <a:r>
              <a:rPr lang="en-GB" dirty="0"/>
              <a:t>These themes are fundamental to our vision of the journey children will take though school and is captioned in our strapline of:</a:t>
            </a:r>
          </a:p>
          <a:p>
            <a:pPr marL="0" indent="0">
              <a:buNone/>
            </a:pPr>
            <a:r>
              <a:rPr lang="en-GB" dirty="0"/>
              <a:t>Together, we Nurture, Inspire, Achieve</a:t>
            </a:r>
            <a:endParaRPr lang="en-GB" dirty="0" smtClean="0"/>
          </a:p>
        </p:txBody>
      </p:sp>
    </p:spTree>
    <p:extLst>
      <p:ext uri="{BB962C8B-B14F-4D97-AF65-F5344CB8AC3E}">
        <p14:creationId xmlns:p14="http://schemas.microsoft.com/office/powerpoint/2010/main" val="11205985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Year group topics</a:t>
            </a:r>
            <a:endParaRPr lang="en-GB" dirty="0"/>
          </a:p>
        </p:txBody>
      </p:sp>
      <p:sp>
        <p:nvSpPr>
          <p:cNvPr id="3" name="Content Placeholder 2"/>
          <p:cNvSpPr>
            <a:spLocks noGrp="1"/>
          </p:cNvSpPr>
          <p:nvPr>
            <p:ph idx="1"/>
          </p:nvPr>
        </p:nvSpPr>
        <p:spPr/>
        <p:txBody>
          <a:bodyPr/>
          <a:lstStyle/>
          <a:p>
            <a:pPr marL="0" indent="0">
              <a:buNone/>
            </a:pPr>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3601767368"/>
              </p:ext>
            </p:extLst>
          </p:nvPr>
        </p:nvGraphicFramePr>
        <p:xfrm>
          <a:off x="1451579" y="1853754"/>
          <a:ext cx="3895725" cy="2916721"/>
        </p:xfrm>
        <a:graphic>
          <a:graphicData uri="http://schemas.openxmlformats.org/presentationml/2006/ole">
            <mc:AlternateContent xmlns:mc="http://schemas.openxmlformats.org/markup-compatibility/2006">
              <mc:Choice xmlns:v="urn:schemas-microsoft-com:vml" Requires="v">
                <p:oleObj spid="_x0000_s1033" name="Acrobat Document" r:id="rId3" imgW="7315200" imgH="5477040" progId="AcroExch.Document.DC">
                  <p:embed/>
                </p:oleObj>
              </mc:Choice>
              <mc:Fallback>
                <p:oleObj name="Acrobat Document" r:id="rId3" imgW="7315200" imgH="5477040" progId="AcroExch.Document.DC">
                  <p:embed/>
                  <p:pic>
                    <p:nvPicPr>
                      <p:cNvPr id="0" name=""/>
                      <p:cNvPicPr/>
                      <p:nvPr/>
                    </p:nvPicPr>
                    <p:blipFill>
                      <a:blip r:embed="rId4"/>
                      <a:stretch>
                        <a:fillRect/>
                      </a:stretch>
                    </p:blipFill>
                    <p:spPr>
                      <a:xfrm>
                        <a:off x="1451579" y="1853754"/>
                        <a:ext cx="3895725" cy="2916721"/>
                      </a:xfrm>
                      <a:prstGeom prst="rect">
                        <a:avLst/>
                      </a:prstGeom>
                    </p:spPr>
                  </p:pic>
                </p:oleObj>
              </mc:Fallback>
            </mc:AlternateContent>
          </a:graphicData>
        </a:graphic>
      </p:graphicFrame>
      <p:pic>
        <p:nvPicPr>
          <p:cNvPr id="5" name="Picture 4"/>
          <p:cNvPicPr>
            <a:picLocks noChangeAspect="1"/>
          </p:cNvPicPr>
          <p:nvPr/>
        </p:nvPicPr>
        <p:blipFill>
          <a:blip r:embed="rId5"/>
          <a:stretch>
            <a:fillRect/>
          </a:stretch>
        </p:blipFill>
        <p:spPr>
          <a:xfrm>
            <a:off x="3537227" y="2015732"/>
            <a:ext cx="4679310" cy="3643724"/>
          </a:xfrm>
          <a:prstGeom prst="rect">
            <a:avLst/>
          </a:prstGeom>
        </p:spPr>
      </p:pic>
    </p:spTree>
    <p:extLst>
      <p:ext uri="{BB962C8B-B14F-4D97-AF65-F5344CB8AC3E}">
        <p14:creationId xmlns:p14="http://schemas.microsoft.com/office/powerpoint/2010/main" val="1271908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Expectations</a:t>
            </a:r>
            <a:endParaRPr lang="en-GB" dirty="0"/>
          </a:p>
        </p:txBody>
      </p:sp>
      <p:sp>
        <p:nvSpPr>
          <p:cNvPr id="3" name="Content Placeholder 2"/>
          <p:cNvSpPr>
            <a:spLocks noGrp="1"/>
          </p:cNvSpPr>
          <p:nvPr>
            <p:ph idx="1"/>
          </p:nvPr>
        </p:nvSpPr>
        <p:spPr/>
        <p:txBody>
          <a:bodyPr/>
          <a:lstStyle/>
          <a:p>
            <a:r>
              <a:rPr lang="en-GB" dirty="0"/>
              <a:t>Non negotiables – a copy will be uploaded to seesaw</a:t>
            </a:r>
          </a:p>
          <a:p>
            <a:r>
              <a:rPr lang="en-GB" dirty="0"/>
              <a:t>Yearly expectations for writing- a copy will be uploaded to seesaw</a:t>
            </a:r>
          </a:p>
          <a:p>
            <a:r>
              <a:rPr lang="en-GB" dirty="0"/>
              <a:t>Focus on Spelling, Punctuation, Grammar and Times Tables.  </a:t>
            </a:r>
            <a:endParaRPr lang="en-GB" dirty="0" smtClean="0"/>
          </a:p>
          <a:p>
            <a:r>
              <a:rPr lang="en-GB" dirty="0" smtClean="0"/>
              <a:t>GPC SATs revision books</a:t>
            </a:r>
            <a:endParaRPr lang="en-GB" dirty="0"/>
          </a:p>
        </p:txBody>
      </p:sp>
    </p:spTree>
    <p:extLst>
      <p:ext uri="{BB962C8B-B14F-4D97-AF65-F5344CB8AC3E}">
        <p14:creationId xmlns:p14="http://schemas.microsoft.com/office/powerpoint/2010/main" val="1353912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can you do at home?</a:t>
            </a:r>
            <a:endParaRPr lang="en-GB" dirty="0"/>
          </a:p>
        </p:txBody>
      </p:sp>
      <p:sp>
        <p:nvSpPr>
          <p:cNvPr id="3" name="Content Placeholder 2"/>
          <p:cNvSpPr>
            <a:spLocks noGrp="1"/>
          </p:cNvSpPr>
          <p:nvPr>
            <p:ph idx="1"/>
          </p:nvPr>
        </p:nvSpPr>
        <p:spPr/>
        <p:txBody>
          <a:bodyPr>
            <a:normAutofit/>
          </a:bodyPr>
          <a:lstStyle/>
          <a:p>
            <a:r>
              <a:rPr lang="en-GB" dirty="0"/>
              <a:t>Times tables – Children are expected to know all of their times tables, up to 12x12, by the end of year 4.   This includes the division facts (6x4 = 24) (24 / 6 = 4).  Effective way to help you child learn these are using Times Tables </a:t>
            </a:r>
            <a:r>
              <a:rPr lang="en-GB" dirty="0" smtClean="0"/>
              <a:t>Rock Stars</a:t>
            </a:r>
            <a:r>
              <a:rPr lang="en-GB" dirty="0"/>
              <a:t>.</a:t>
            </a:r>
          </a:p>
          <a:p>
            <a:r>
              <a:rPr lang="en-GB" dirty="0"/>
              <a:t>Spellings - Children will be given spellings which we are learning in school.  </a:t>
            </a:r>
          </a:p>
          <a:p>
            <a:r>
              <a:rPr lang="en-GB" dirty="0"/>
              <a:t>Homework – uploaded on a Tuesday and is to be completed by the following Tuesday.   </a:t>
            </a:r>
          </a:p>
          <a:p>
            <a:r>
              <a:rPr lang="en-GB" dirty="0"/>
              <a:t>Reading – Class reading challenge. Collect 100 stamps and receive a small prize. Expectation is that children read at home </a:t>
            </a:r>
            <a:r>
              <a:rPr lang="en-GB" b="1" dirty="0"/>
              <a:t>at least 4 times per week</a:t>
            </a:r>
            <a:r>
              <a:rPr lang="en-GB" dirty="0"/>
              <a:t>. Reading journals are an important record of your child’s reading at home and at school. PLEASE SIGN!  </a:t>
            </a:r>
          </a:p>
          <a:p>
            <a:pPr marL="0" indent="0">
              <a:buNone/>
            </a:pPr>
            <a:endParaRPr lang="en-GB" dirty="0"/>
          </a:p>
        </p:txBody>
      </p:sp>
    </p:spTree>
    <p:extLst>
      <p:ext uri="{BB962C8B-B14F-4D97-AF65-F5344CB8AC3E}">
        <p14:creationId xmlns:p14="http://schemas.microsoft.com/office/powerpoint/2010/main" val="3335374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The Importance of reading…</a:t>
            </a:r>
            <a:endParaRPr lang="en-GB" dirty="0"/>
          </a:p>
        </p:txBody>
      </p:sp>
      <p:sp>
        <p:nvSpPr>
          <p:cNvPr id="3" name="Content Placeholder 2"/>
          <p:cNvSpPr>
            <a:spLocks noGrp="1"/>
          </p:cNvSpPr>
          <p:nvPr>
            <p:ph idx="1"/>
          </p:nvPr>
        </p:nvSpPr>
        <p:spPr/>
        <p:txBody>
          <a:bodyPr/>
          <a:lstStyle/>
          <a:p>
            <a:pPr marL="0" indent="0">
              <a:buNone/>
            </a:pPr>
            <a:r>
              <a:rPr lang="en-GB" dirty="0"/>
              <a:t>Reading for pleasure is more important for children's cognitive development than their parents' level of education and is a more powerful factor in life achievement than socio-economic background</a:t>
            </a:r>
            <a:r>
              <a:rPr lang="en-GB" dirty="0" smtClean="0"/>
              <a:t>. </a:t>
            </a:r>
            <a:r>
              <a:rPr lang="en-GB" baseline="30000" dirty="0"/>
              <a:t>[Sullivan and Brown (2013) </a:t>
            </a:r>
            <a:r>
              <a:rPr lang="en-GB" baseline="30000" dirty="0">
                <a:hlinkClick r:id="rId2"/>
              </a:rPr>
              <a:t>Social inequalities in cognitive scores at age 16: The role of reading</a:t>
            </a:r>
            <a:r>
              <a:rPr lang="en-GB" baseline="30000" dirty="0" smtClean="0"/>
              <a:t>]</a:t>
            </a:r>
          </a:p>
          <a:p>
            <a:pPr marL="0" indent="0">
              <a:buNone/>
            </a:pPr>
            <a:endParaRPr lang="en-GB" baseline="30000" dirty="0" smtClean="0"/>
          </a:p>
          <a:p>
            <a:pPr marL="0" indent="0">
              <a:buNone/>
            </a:pPr>
            <a:r>
              <a:rPr lang="en-GB" dirty="0"/>
              <a:t>Children who read books often at age 10 </a:t>
            </a:r>
            <a:r>
              <a:rPr lang="en-GB" dirty="0" smtClean="0"/>
              <a:t>(and </a:t>
            </a:r>
            <a:r>
              <a:rPr lang="en-GB" dirty="0"/>
              <a:t>more than once a week at age </a:t>
            </a:r>
            <a:r>
              <a:rPr lang="en-GB" dirty="0" smtClean="0"/>
              <a:t>16) </a:t>
            </a:r>
            <a:r>
              <a:rPr lang="en-GB" dirty="0"/>
              <a:t>gain higher results in maths, vocabulary and spelling tests at age 16 than those who read less regularly</a:t>
            </a:r>
            <a:r>
              <a:rPr lang="en-GB" dirty="0" smtClean="0"/>
              <a:t>. </a:t>
            </a:r>
            <a:r>
              <a:rPr lang="en-GB" baseline="30000" dirty="0"/>
              <a:t>[OECD (2010) </a:t>
            </a:r>
            <a:r>
              <a:rPr lang="en-GB" baseline="30000" dirty="0">
                <a:hlinkClick r:id="rId3"/>
              </a:rPr>
              <a:t>PISA 2009 Results: Learning to Learn: Student Engagement, Strategies and </a:t>
            </a:r>
            <a:r>
              <a:rPr lang="en-GB" baseline="30000" dirty="0" smtClean="0">
                <a:hlinkClick r:id="rId3"/>
              </a:rPr>
              <a:t>Practices</a:t>
            </a:r>
            <a:endParaRPr lang="en-GB" baseline="30000" dirty="0" smtClean="0"/>
          </a:p>
          <a:p>
            <a:pPr marL="0" indent="0">
              <a:buNone/>
            </a:pPr>
            <a:endParaRPr lang="en-GB" baseline="30000" dirty="0" smtClean="0"/>
          </a:p>
          <a:p>
            <a:pPr marL="0" indent="0">
              <a:buNone/>
            </a:pPr>
            <a:endParaRPr lang="en-GB" baseline="30000" dirty="0"/>
          </a:p>
          <a:p>
            <a:pPr marL="0" indent="0">
              <a:buNone/>
            </a:pPr>
            <a:endParaRPr lang="en-GB" dirty="0"/>
          </a:p>
        </p:txBody>
      </p:sp>
    </p:spTree>
    <p:extLst>
      <p:ext uri="{BB962C8B-B14F-4D97-AF65-F5344CB8AC3E}">
        <p14:creationId xmlns:p14="http://schemas.microsoft.com/office/powerpoint/2010/main" val="22919706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CommunicaTion</a:t>
            </a:r>
            <a:endParaRPr lang="en-GB" dirty="0"/>
          </a:p>
        </p:txBody>
      </p:sp>
      <p:sp>
        <p:nvSpPr>
          <p:cNvPr id="3" name="Content Placeholder 2"/>
          <p:cNvSpPr>
            <a:spLocks noGrp="1"/>
          </p:cNvSpPr>
          <p:nvPr>
            <p:ph idx="1"/>
          </p:nvPr>
        </p:nvSpPr>
        <p:spPr/>
        <p:txBody>
          <a:bodyPr>
            <a:normAutofit fontScale="92500" lnSpcReduction="10000"/>
          </a:bodyPr>
          <a:lstStyle/>
          <a:p>
            <a:r>
              <a:rPr lang="en-GB" dirty="0"/>
              <a:t>Please see the adult on the door on a morning who will make an appointment with </a:t>
            </a:r>
            <a:r>
              <a:rPr lang="en-GB" dirty="0" smtClean="0"/>
              <a:t>Miss Hugill, </a:t>
            </a:r>
            <a:r>
              <a:rPr lang="en-GB" dirty="0"/>
              <a:t>if needed.</a:t>
            </a:r>
          </a:p>
          <a:p>
            <a:r>
              <a:rPr lang="en-GB" dirty="0"/>
              <a:t>Telephone- please be aware of teaching times.</a:t>
            </a:r>
          </a:p>
          <a:p>
            <a:r>
              <a:rPr lang="en-GB" dirty="0"/>
              <a:t>Smart School Parent  APP.</a:t>
            </a:r>
          </a:p>
          <a:p>
            <a:r>
              <a:rPr lang="en-GB" dirty="0"/>
              <a:t>Most information can be found on the school website.</a:t>
            </a:r>
          </a:p>
          <a:p>
            <a:r>
              <a:rPr lang="en-GB" dirty="0"/>
              <a:t>If you have any concerns please email the office or </a:t>
            </a:r>
            <a:r>
              <a:rPr lang="en-GB" dirty="0" smtClean="0"/>
              <a:t>Miss Hugill </a:t>
            </a:r>
            <a:r>
              <a:rPr lang="en-GB" dirty="0"/>
              <a:t>directly. </a:t>
            </a:r>
          </a:p>
          <a:p>
            <a:r>
              <a:rPr lang="en-GB" dirty="0"/>
              <a:t>Office: mytonpark@mytonpark.org.uk</a:t>
            </a:r>
          </a:p>
          <a:p>
            <a:r>
              <a:rPr lang="en-GB" dirty="0" smtClean="0"/>
              <a:t>Miss Hugill: mpshugill@mytonpark.org.uk</a:t>
            </a:r>
            <a:endParaRPr lang="en-GB" dirty="0"/>
          </a:p>
        </p:txBody>
      </p:sp>
    </p:spTree>
    <p:extLst>
      <p:ext uri="{BB962C8B-B14F-4D97-AF65-F5344CB8AC3E}">
        <p14:creationId xmlns:p14="http://schemas.microsoft.com/office/powerpoint/2010/main" val="20896533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Uniform</a:t>
            </a:r>
            <a:endParaRPr lang="en-GB" dirty="0"/>
          </a:p>
        </p:txBody>
      </p:sp>
      <p:sp>
        <p:nvSpPr>
          <p:cNvPr id="3" name="Content Placeholder 2"/>
          <p:cNvSpPr>
            <a:spLocks noGrp="1"/>
          </p:cNvSpPr>
          <p:nvPr>
            <p:ph idx="1"/>
          </p:nvPr>
        </p:nvSpPr>
        <p:spPr/>
        <p:txBody>
          <a:bodyPr>
            <a:normAutofit fontScale="85000" lnSpcReduction="20000"/>
          </a:bodyPr>
          <a:lstStyle/>
          <a:p>
            <a:r>
              <a:rPr lang="en-GB" dirty="0"/>
              <a:t>It is lovely to see our children looking so smart.  Thank you!</a:t>
            </a:r>
          </a:p>
          <a:p>
            <a:pPr marL="0" indent="0">
              <a:buNone/>
            </a:pPr>
            <a:r>
              <a:rPr lang="en-GB" dirty="0"/>
              <a:t>Reminders: </a:t>
            </a:r>
          </a:p>
          <a:p>
            <a:r>
              <a:rPr lang="en-GB" dirty="0"/>
              <a:t>Please label all uniform – especially PE kits!  Water Bottles…</a:t>
            </a:r>
          </a:p>
          <a:p>
            <a:r>
              <a:rPr lang="en-GB" dirty="0"/>
              <a:t>No large hair adornments.</a:t>
            </a:r>
          </a:p>
          <a:p>
            <a:r>
              <a:rPr lang="en-GB" dirty="0"/>
              <a:t>No nail varnish, make up or fake tan. </a:t>
            </a:r>
          </a:p>
          <a:p>
            <a:r>
              <a:rPr lang="en-GB" dirty="0"/>
              <a:t>Silver or Gold stud earrings only. Children must be able to remove earrings themselves for P.E.</a:t>
            </a:r>
          </a:p>
          <a:p>
            <a:r>
              <a:rPr lang="en-GB" dirty="0"/>
              <a:t>Plain white t-shirts for PE only.</a:t>
            </a:r>
          </a:p>
          <a:p>
            <a:r>
              <a:rPr lang="en-GB" dirty="0"/>
              <a:t>Smart boots only for winter to come to school.  They must change into shoes.</a:t>
            </a:r>
          </a:p>
          <a:p>
            <a:r>
              <a:rPr lang="en-GB" dirty="0"/>
              <a:t>School book bags or backpacks are allowed this year. Only one keyring please.</a:t>
            </a:r>
          </a:p>
        </p:txBody>
      </p:sp>
    </p:spTree>
    <p:extLst>
      <p:ext uri="{BB962C8B-B14F-4D97-AF65-F5344CB8AC3E}">
        <p14:creationId xmlns:p14="http://schemas.microsoft.com/office/powerpoint/2010/main" val="3482356586"/>
      </p:ext>
    </p:extLst>
  </p:cSld>
  <p:clrMapOvr>
    <a:masterClrMapping/>
  </p:clrMapOvr>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TM10001114[[fn=Gallery]]</Template>
  <TotalTime>28</TotalTime>
  <Words>610</Words>
  <Application>Microsoft Office PowerPoint</Application>
  <PresentationFormat>Widescreen</PresentationFormat>
  <Paragraphs>46</Paragraphs>
  <Slides>11</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5" baseType="lpstr">
      <vt:lpstr>Arial</vt:lpstr>
      <vt:lpstr>Gill Sans MT</vt:lpstr>
      <vt:lpstr>Gallery</vt:lpstr>
      <vt:lpstr>Acrobat Document</vt:lpstr>
      <vt:lpstr>WELcome to year 6 </vt:lpstr>
      <vt:lpstr>Introduction to the Team</vt:lpstr>
      <vt:lpstr>Our cornerstones Curriculum</vt:lpstr>
      <vt:lpstr>Year group topics</vt:lpstr>
      <vt:lpstr>Expectations</vt:lpstr>
      <vt:lpstr>What can you do at home?</vt:lpstr>
      <vt:lpstr>The Importance of reading…</vt:lpstr>
      <vt:lpstr>CommunicaTion</vt:lpstr>
      <vt:lpstr>Uniform</vt:lpstr>
      <vt:lpstr>SATs</vt:lpstr>
      <vt:lpstr>Thank you</vt:lpstr>
    </vt:vector>
  </TitlesOfParts>
  <Company>OneIT Services and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dc:title>
  <dc:creator>Boddy, Vikki</dc:creator>
  <cp:lastModifiedBy>Harvey, Stephen</cp:lastModifiedBy>
  <cp:revision>11</cp:revision>
  <dcterms:created xsi:type="dcterms:W3CDTF">2018-09-04T12:32:26Z</dcterms:created>
  <dcterms:modified xsi:type="dcterms:W3CDTF">2020-09-20T18:00:00Z</dcterms:modified>
</cp:coreProperties>
</file>