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4940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67002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20730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4FE319-1084-4430-8E36-F9F217EC3CA2}"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33898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4FE319-1084-4430-8E36-F9F217EC3CA2}" type="datetimeFigureOut">
              <a:rPr lang="en-GB" smtClean="0"/>
              <a:t>01/08/2022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403951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4FE319-1084-4430-8E36-F9F217EC3CA2}" type="datetimeFigureOut">
              <a:rPr lang="en-GB" smtClean="0"/>
              <a:t>01/08/2022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253824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4FE319-1084-4430-8E36-F9F217EC3CA2}" type="datetimeFigureOut">
              <a:rPr lang="en-GB" smtClean="0"/>
              <a:t>01/08/2022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97235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4FE319-1084-4430-8E36-F9F217EC3CA2}" type="datetimeFigureOut">
              <a:rPr lang="en-GB" smtClean="0"/>
              <a:t>01/08/2022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5269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FE319-1084-4430-8E36-F9F217EC3CA2}" type="datetimeFigureOut">
              <a:rPr lang="en-GB" smtClean="0"/>
              <a:t>01/08/2022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122523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FE319-1084-4430-8E36-F9F217EC3CA2}" type="datetimeFigureOut">
              <a:rPr lang="en-GB" smtClean="0"/>
              <a:t>01/08/2022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393021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FE319-1084-4430-8E36-F9F217EC3CA2}" type="datetimeFigureOut">
              <a:rPr lang="en-GB" smtClean="0"/>
              <a:t>01/08/2022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553268-365D-4A4B-8924-4198B1D5E6A9}" type="slidenum">
              <a:rPr lang="en-GB" smtClean="0"/>
              <a:t>‹#›</a:t>
            </a:fld>
            <a:endParaRPr lang="en-GB"/>
          </a:p>
        </p:txBody>
      </p:sp>
    </p:spTree>
    <p:extLst>
      <p:ext uri="{BB962C8B-B14F-4D97-AF65-F5344CB8AC3E}">
        <p14:creationId xmlns:p14="http://schemas.microsoft.com/office/powerpoint/2010/main" val="74380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FE319-1084-4430-8E36-F9F217EC3CA2}" type="datetimeFigureOut">
              <a:rPr lang="en-GB" smtClean="0"/>
              <a:t>01/08/2022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53268-365D-4A4B-8924-4198B1D5E6A9}" type="slidenum">
              <a:rPr lang="en-GB" smtClean="0"/>
              <a:t>‹#›</a:t>
            </a:fld>
            <a:endParaRPr lang="en-GB"/>
          </a:p>
        </p:txBody>
      </p:sp>
    </p:spTree>
    <p:extLst>
      <p:ext uri="{BB962C8B-B14F-4D97-AF65-F5344CB8AC3E}">
        <p14:creationId xmlns:p14="http://schemas.microsoft.com/office/powerpoint/2010/main" val="1376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27832245"/>
              </p:ext>
            </p:extLst>
          </p:nvPr>
        </p:nvGraphicFramePr>
        <p:xfrm>
          <a:off x="512523" y="338243"/>
          <a:ext cx="11148166" cy="5821680"/>
        </p:xfrm>
        <a:graphic>
          <a:graphicData uri="http://schemas.openxmlformats.org/drawingml/2006/table">
            <a:tbl>
              <a:tblPr firstRow="1" bandRow="1">
                <a:tableStyleId>{5C22544A-7EE6-4342-B048-85BDC9FD1C3A}</a:tableStyleId>
              </a:tblPr>
              <a:tblGrid>
                <a:gridCol w="1803979">
                  <a:extLst>
                    <a:ext uri="{9D8B030D-6E8A-4147-A177-3AD203B41FA5}">
                      <a16:colId xmlns:a16="http://schemas.microsoft.com/office/drawing/2014/main" val="550157963"/>
                    </a:ext>
                  </a:extLst>
                </a:gridCol>
                <a:gridCol w="2371518">
                  <a:extLst>
                    <a:ext uri="{9D8B030D-6E8A-4147-A177-3AD203B41FA5}">
                      <a16:colId xmlns:a16="http://schemas.microsoft.com/office/drawing/2014/main" val="663293091"/>
                    </a:ext>
                  </a:extLst>
                </a:gridCol>
                <a:gridCol w="2371518">
                  <a:extLst>
                    <a:ext uri="{9D8B030D-6E8A-4147-A177-3AD203B41FA5}">
                      <a16:colId xmlns:a16="http://schemas.microsoft.com/office/drawing/2014/main" val="3085930374"/>
                    </a:ext>
                  </a:extLst>
                </a:gridCol>
                <a:gridCol w="2371518">
                  <a:extLst>
                    <a:ext uri="{9D8B030D-6E8A-4147-A177-3AD203B41FA5}">
                      <a16:colId xmlns:a16="http://schemas.microsoft.com/office/drawing/2014/main" val="1551294757"/>
                    </a:ext>
                  </a:extLst>
                </a:gridCol>
                <a:gridCol w="2229633">
                  <a:extLst>
                    <a:ext uri="{9D8B030D-6E8A-4147-A177-3AD203B41FA5}">
                      <a16:colId xmlns:a16="http://schemas.microsoft.com/office/drawing/2014/main" val="362382056"/>
                    </a:ext>
                  </a:extLst>
                </a:gridCol>
              </a:tblGrid>
              <a:tr h="669307">
                <a:tc>
                  <a:txBody>
                    <a:bodyPr/>
                    <a:lstStyle/>
                    <a:p>
                      <a:r>
                        <a:rPr lang="en-GB" sz="1800" dirty="0" smtClean="0"/>
                        <a:t>Communication</a:t>
                      </a:r>
                      <a:r>
                        <a:rPr lang="en-GB" sz="1800" baseline="0" dirty="0" smtClean="0"/>
                        <a:t> and Language</a:t>
                      </a:r>
                      <a:endParaRPr lang="en-GB" sz="1800" dirty="0"/>
                    </a:p>
                  </a:txBody>
                  <a:tcPr/>
                </a:tc>
                <a:tc>
                  <a:txBody>
                    <a:bodyPr/>
                    <a:lstStyle/>
                    <a:p>
                      <a:pPr algn="ctr"/>
                      <a:r>
                        <a:rPr lang="en-GB" dirty="0" smtClean="0"/>
                        <a:t>Nursery</a:t>
                      </a:r>
                    </a:p>
                    <a:p>
                      <a:pPr algn="ctr"/>
                      <a:endParaRPr lang="en-GB" dirty="0" smtClean="0"/>
                    </a:p>
                    <a:p>
                      <a:pPr algn="ctr"/>
                      <a:endParaRPr lang="en-GB" dirty="0" smtClean="0"/>
                    </a:p>
                    <a:p>
                      <a:pPr algn="ctr"/>
                      <a:endParaRPr lang="en-GB" dirty="0" smtClean="0"/>
                    </a:p>
                    <a:p>
                      <a:pPr algn="ctr"/>
                      <a:endParaRPr lang="en-GB" dirty="0"/>
                    </a:p>
                  </a:txBody>
                  <a:tcPr/>
                </a:tc>
                <a:tc>
                  <a:txBody>
                    <a:bodyPr/>
                    <a:lstStyle/>
                    <a:p>
                      <a:pPr algn="ctr"/>
                      <a:r>
                        <a:rPr lang="en-GB" dirty="0" smtClean="0"/>
                        <a:t>Reception 1</a:t>
                      </a:r>
                      <a:endParaRPr lang="en-GB" dirty="0"/>
                    </a:p>
                  </a:txBody>
                  <a:tcPr/>
                </a:tc>
                <a:tc>
                  <a:txBody>
                    <a:bodyPr/>
                    <a:lstStyle/>
                    <a:p>
                      <a:pPr algn="ctr"/>
                      <a:r>
                        <a:rPr lang="en-GB" dirty="0" smtClean="0"/>
                        <a:t>Reception 2</a:t>
                      </a:r>
                      <a:endParaRPr lang="en-GB" dirty="0"/>
                    </a:p>
                  </a:txBody>
                  <a:tcPr/>
                </a:tc>
                <a:tc>
                  <a:txBody>
                    <a:bodyPr/>
                    <a:lstStyle/>
                    <a:p>
                      <a:pPr algn="ctr"/>
                      <a:r>
                        <a:rPr lang="en-GB" dirty="0" smtClean="0"/>
                        <a:t>ELG</a:t>
                      </a:r>
                      <a:endParaRPr lang="en-GB" dirty="0"/>
                    </a:p>
                  </a:txBody>
                  <a:tcPr/>
                </a:tc>
                <a:extLst>
                  <a:ext uri="{0D108BD9-81ED-4DB2-BD59-A6C34878D82A}">
                    <a16:rowId xmlns:a16="http://schemas.microsoft.com/office/drawing/2014/main" val="145503014"/>
                  </a:ext>
                </a:extLst>
              </a:tr>
              <a:tr h="669307">
                <a:tc>
                  <a:txBody>
                    <a:bodyPr/>
                    <a:lstStyle/>
                    <a:p>
                      <a:endParaRPr lang="en-GB" dirty="0"/>
                    </a:p>
                  </a:txBody>
                  <a:tcPr/>
                </a:tc>
                <a:tc>
                  <a:txBody>
                    <a:bodyPr/>
                    <a:lstStyle/>
                    <a:p>
                      <a:pPr algn="l"/>
                      <a:r>
                        <a:rPr lang="en-US" sz="1000" dirty="0" smtClean="0"/>
                        <a:t>Enjoys listening to stories. </a:t>
                      </a:r>
                    </a:p>
                    <a:p>
                      <a:pPr algn="l"/>
                      <a:r>
                        <a:rPr lang="en-US" sz="1000" dirty="0" smtClean="0"/>
                        <a:t>Uses sentences of around 4–6 words. Talks to themselves when playing (using language to think). </a:t>
                      </a:r>
                    </a:p>
                    <a:p>
                      <a:pPr algn="l"/>
                      <a:r>
                        <a:rPr lang="en-US" sz="1000" dirty="0" smtClean="0"/>
                        <a:t>Speaks differently in different contexts (apparent in imaginative play). </a:t>
                      </a:r>
                    </a:p>
                    <a:p>
                      <a:pPr algn="l"/>
                      <a:r>
                        <a:rPr lang="en-US" sz="1000" dirty="0" smtClean="0"/>
                        <a:t>Can describe what is happening, express ideas and start conversations. Communication is developing but may have problems with irregular tenses and plurals. </a:t>
                      </a:r>
                    </a:p>
                    <a:p>
                      <a:pPr algn="l"/>
                      <a:r>
                        <a:rPr lang="en-US" sz="1000" dirty="0" smtClean="0"/>
                        <a:t>May have problems pronouncing the phonemes r, j, </a:t>
                      </a:r>
                      <a:r>
                        <a:rPr lang="en-US" sz="1000" dirty="0" err="1" smtClean="0"/>
                        <a:t>th</a:t>
                      </a:r>
                      <a:r>
                        <a:rPr lang="en-US" sz="1000" dirty="0" smtClean="0"/>
                        <a:t>, w, </a:t>
                      </a:r>
                      <a:r>
                        <a:rPr lang="en-US" sz="1000" dirty="0" err="1" smtClean="0"/>
                        <a:t>ch</a:t>
                      </a:r>
                      <a:r>
                        <a:rPr lang="en-US" sz="1000" dirty="0" smtClean="0"/>
                        <a:t> and sh. </a:t>
                      </a:r>
                    </a:p>
                    <a:p>
                      <a:pPr algn="l"/>
                      <a:r>
                        <a:rPr lang="en-US" sz="1000" dirty="0" smtClean="0"/>
                        <a:t>Generally uses pronouns correctly.</a:t>
                      </a:r>
                    </a:p>
                    <a:p>
                      <a:pPr algn="l"/>
                      <a:r>
                        <a:rPr lang="en-US" sz="1000" dirty="0" smtClean="0"/>
                        <a:t> Asks lots of questions. </a:t>
                      </a:r>
                    </a:p>
                    <a:p>
                      <a:pPr algn="l"/>
                      <a:r>
                        <a:rPr lang="en-US" sz="1000" dirty="0" smtClean="0"/>
                        <a:t>Enjoys rhymes and songs</a:t>
                      </a:r>
                      <a:endParaRPr lang="en-GB" sz="1000" dirty="0"/>
                    </a:p>
                  </a:txBody>
                  <a:tcPr/>
                </a:tc>
                <a:tc>
                  <a:txBody>
                    <a:bodyPr/>
                    <a:lstStyle/>
                    <a:p>
                      <a:pPr algn="l"/>
                      <a:r>
                        <a:rPr lang="en-US" sz="1000" dirty="0" smtClean="0"/>
                        <a:t>Understands the importance of listening. Has an extensive vocabulary. </a:t>
                      </a:r>
                    </a:p>
                    <a:p>
                      <a:pPr algn="l"/>
                      <a:r>
                        <a:rPr lang="en-US" sz="1000" dirty="0" smtClean="0"/>
                        <a:t>Sometimes joins longer sentences with because (cause and effect). </a:t>
                      </a:r>
                    </a:p>
                    <a:p>
                      <a:pPr algn="l"/>
                      <a:r>
                        <a:rPr lang="en-US" sz="1000" dirty="0" smtClean="0"/>
                        <a:t>Retells stories and sequences events. Often gives a running commentary during play. </a:t>
                      </a:r>
                    </a:p>
                    <a:p>
                      <a:pPr algn="l"/>
                      <a:r>
                        <a:rPr lang="en-US" sz="1000" dirty="0" smtClean="0"/>
                        <a:t>Sometimes blurs boundaries between fact and fiction. </a:t>
                      </a:r>
                    </a:p>
                    <a:p>
                      <a:pPr algn="l"/>
                      <a:r>
                        <a:rPr lang="en-US" sz="1000" dirty="0" smtClean="0"/>
                        <a:t>Speech is generally fully intelligible but there may be some incorrect pronunciation. </a:t>
                      </a:r>
                    </a:p>
                    <a:p>
                      <a:pPr algn="l"/>
                      <a:r>
                        <a:rPr lang="en-US" sz="1000" dirty="0" smtClean="0"/>
                        <a:t>Enjoys non-fiction books, especially an area they are interested in, e.g. dinosaurs. Asks a large number of questions. </a:t>
                      </a:r>
                    </a:p>
                    <a:p>
                      <a:pPr algn="l"/>
                      <a:r>
                        <a:rPr lang="en-US" sz="1000" dirty="0" smtClean="0"/>
                        <a:t>Uses language for a variety of purposes: to share, take turns, compare, predict, explain.</a:t>
                      </a:r>
                      <a:endParaRPr lang="en-GB" sz="1000" dirty="0"/>
                    </a:p>
                  </a:txBody>
                  <a:tcPr/>
                </a:tc>
                <a:tc>
                  <a:txBody>
                    <a:bodyPr/>
                    <a:lstStyle/>
                    <a:p>
                      <a:pPr algn="l"/>
                      <a:r>
                        <a:rPr lang="en-US" sz="1000" dirty="0" smtClean="0"/>
                        <a:t>Uses a wide range of vocabulary appropriately. </a:t>
                      </a:r>
                    </a:p>
                    <a:p>
                      <a:pPr algn="l"/>
                      <a:r>
                        <a:rPr lang="en-US" sz="1000" dirty="0" smtClean="0"/>
                        <a:t>In general, structures sentences correctly (grammar is sometimes incorrect). </a:t>
                      </a:r>
                    </a:p>
                    <a:p>
                      <a:pPr algn="l"/>
                      <a:r>
                        <a:rPr lang="en-US" sz="1000" dirty="0" smtClean="0"/>
                        <a:t>Picks up and uses language from TV shows and books. </a:t>
                      </a:r>
                    </a:p>
                    <a:p>
                      <a:pPr algn="l"/>
                      <a:r>
                        <a:rPr lang="en-US" sz="1000" dirty="0" smtClean="0"/>
                        <a:t>Questions are usually precise. Offers opinions. </a:t>
                      </a:r>
                    </a:p>
                    <a:p>
                      <a:pPr algn="l"/>
                      <a:r>
                        <a:rPr lang="en-US" sz="1000" dirty="0" smtClean="0"/>
                        <a:t>Is still learning about the more subtle uses of language, e.g. metaphor and irony</a:t>
                      </a:r>
                      <a:endParaRPr lang="en-GB" sz="1000" dirty="0"/>
                    </a:p>
                  </a:txBody>
                  <a:tcPr/>
                </a:tc>
                <a:tc>
                  <a:txBody>
                    <a:bodyPr/>
                    <a:lstStyle/>
                    <a:p>
                      <a:pPr lvl="0"/>
                      <a:r>
                        <a:rPr lang="en-GB" sz="1000" kern="1200" dirty="0" smtClean="0">
                          <a:solidFill>
                            <a:schemeClr val="dk1"/>
                          </a:solidFill>
                          <a:effectLst/>
                          <a:latin typeface="+mn-lt"/>
                          <a:ea typeface="+mn-ea"/>
                          <a:cs typeface="+mn-cs"/>
                        </a:rPr>
                        <a:t>Listen attentively and respond to what they hear with relevant questions, comments and actions when being read to and during whole class discussions and small group interactions.</a:t>
                      </a:r>
                    </a:p>
                    <a:p>
                      <a:pPr lvl="0"/>
                      <a:r>
                        <a:rPr lang="en-GB" sz="1000" kern="1200" dirty="0" smtClean="0">
                          <a:solidFill>
                            <a:schemeClr val="dk1"/>
                          </a:solidFill>
                          <a:effectLst/>
                          <a:latin typeface="+mn-lt"/>
                          <a:ea typeface="+mn-ea"/>
                          <a:cs typeface="+mn-cs"/>
                        </a:rPr>
                        <a:t>Make comments about what they have heard and ask questions to clarify their understanding. </a:t>
                      </a:r>
                    </a:p>
                    <a:p>
                      <a:r>
                        <a:rPr lang="en-GB" sz="1000" kern="1200" dirty="0" smtClean="0">
                          <a:solidFill>
                            <a:schemeClr val="dk1"/>
                          </a:solidFill>
                          <a:effectLst/>
                          <a:latin typeface="+mn-lt"/>
                          <a:ea typeface="+mn-ea"/>
                          <a:cs typeface="+mn-cs"/>
                        </a:rPr>
                        <a:t>Hold conversation when engaged in back-and-forth exchanges with their teacher and peers.</a:t>
                      </a:r>
                    </a:p>
                    <a:p>
                      <a:r>
                        <a:rPr lang="en-GB" sz="1000" b="1" kern="1200" dirty="0" smtClean="0">
                          <a:solidFill>
                            <a:schemeClr val="dk1"/>
                          </a:solidFill>
                          <a:effectLst/>
                          <a:latin typeface="+mn-lt"/>
                          <a:ea typeface="+mn-ea"/>
                          <a:cs typeface="+mn-cs"/>
                        </a:rPr>
                        <a:t>Speaking</a:t>
                      </a:r>
                    </a:p>
                    <a:p>
                      <a:pPr lvl="0"/>
                      <a:r>
                        <a:rPr lang="en-GB" sz="1000" kern="1200" dirty="0" smtClean="0">
                          <a:solidFill>
                            <a:schemeClr val="dk1"/>
                          </a:solidFill>
                          <a:effectLst/>
                          <a:latin typeface="+mn-lt"/>
                          <a:ea typeface="+mn-ea"/>
                          <a:cs typeface="+mn-cs"/>
                        </a:rPr>
                        <a:t>Participate in small group, class and one-to-one discussions, offering their own ideas, using recently introduced vocabulary. </a:t>
                      </a:r>
                    </a:p>
                    <a:p>
                      <a:pPr lvl="0"/>
                      <a:r>
                        <a:rPr lang="en-GB" sz="1000" kern="1200" dirty="0" smtClean="0">
                          <a:solidFill>
                            <a:schemeClr val="dk1"/>
                          </a:solidFill>
                          <a:effectLst/>
                          <a:latin typeface="+mn-lt"/>
                          <a:ea typeface="+mn-ea"/>
                          <a:cs typeface="+mn-cs"/>
                        </a:rPr>
                        <a:t>Offer explanations for why things might happen, making use of recently introduced vocabulary from stories, non-fiction, rhymes and poems when appropriate.</a:t>
                      </a:r>
                    </a:p>
                    <a:p>
                      <a:r>
                        <a:rPr lang="en-GB" sz="1000" kern="1200" dirty="0" smtClean="0">
                          <a:solidFill>
                            <a:schemeClr val="dk1"/>
                          </a:solidFill>
                          <a:effectLst/>
                          <a:latin typeface="+mn-lt"/>
                          <a:ea typeface="+mn-ea"/>
                          <a:cs typeface="+mn-cs"/>
                        </a:rPr>
                        <a:t>Express their ideas and feelings about their experiences using full sentences, including use of past, present and future tenses and making use of conjunctions, with modelling and support from their teacher.</a:t>
                      </a:r>
                      <a:endParaRPr lang="en-GB" sz="1000" dirty="0"/>
                    </a:p>
                  </a:txBody>
                  <a:tcPr/>
                </a:tc>
                <a:extLst>
                  <a:ext uri="{0D108BD9-81ED-4DB2-BD59-A6C34878D82A}">
                    <a16:rowId xmlns:a16="http://schemas.microsoft.com/office/drawing/2014/main" val="1939879006"/>
                  </a:ext>
                </a:extLst>
              </a:tr>
            </a:tbl>
          </a:graphicData>
        </a:graphic>
      </p:graphicFrame>
      <p:pic>
        <p:nvPicPr>
          <p:cNvPr id="5" name="Picture 4"/>
          <p:cNvPicPr/>
          <p:nvPr/>
        </p:nvPicPr>
        <p:blipFill>
          <a:blip r:embed="rId2"/>
          <a:stretch>
            <a:fillRect/>
          </a:stretch>
        </p:blipFill>
        <p:spPr>
          <a:xfrm>
            <a:off x="512523" y="1993349"/>
            <a:ext cx="1579324" cy="1502992"/>
          </a:xfrm>
          <a:prstGeom prst="rect">
            <a:avLst/>
          </a:prstGeom>
        </p:spPr>
      </p:pic>
    </p:spTree>
    <p:extLst>
      <p:ext uri="{BB962C8B-B14F-4D97-AF65-F5344CB8AC3E}">
        <p14:creationId xmlns:p14="http://schemas.microsoft.com/office/powerpoint/2010/main" val="2372449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394</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One IT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Vicky</dc:creator>
  <cp:lastModifiedBy>Miller, Vicky</cp:lastModifiedBy>
  <cp:revision>17</cp:revision>
  <dcterms:created xsi:type="dcterms:W3CDTF">2022-04-06T17:29:22Z</dcterms:created>
  <dcterms:modified xsi:type="dcterms:W3CDTF">2022-08-01T15:50:59Z</dcterms:modified>
</cp:coreProperties>
</file>