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2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98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51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4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5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7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3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21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80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FE319-1084-4430-8E36-F9F217EC3CA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3268-365D-4A4B-8924-4198B1D5E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2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27607"/>
              </p:ext>
            </p:extLst>
          </p:nvPr>
        </p:nvGraphicFramePr>
        <p:xfrm>
          <a:off x="349685" y="397658"/>
          <a:ext cx="11148166" cy="6442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79">
                  <a:extLst>
                    <a:ext uri="{9D8B030D-6E8A-4147-A177-3AD203B41FA5}">
                      <a16:colId xmlns:a16="http://schemas.microsoft.com/office/drawing/2014/main" val="4038558378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2847002764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1691332268"/>
                    </a:ext>
                  </a:extLst>
                </a:gridCol>
                <a:gridCol w="2371518">
                  <a:extLst>
                    <a:ext uri="{9D8B030D-6E8A-4147-A177-3AD203B41FA5}">
                      <a16:colId xmlns:a16="http://schemas.microsoft.com/office/drawing/2014/main" val="822728177"/>
                    </a:ext>
                  </a:extLst>
                </a:gridCol>
                <a:gridCol w="2229633">
                  <a:extLst>
                    <a:ext uri="{9D8B030D-6E8A-4147-A177-3AD203B41FA5}">
                      <a16:colId xmlns:a16="http://schemas.microsoft.com/office/drawing/2014/main" val="1444638132"/>
                    </a:ext>
                  </a:extLst>
                </a:gridCol>
              </a:tblGrid>
              <a:tr h="681634">
                <a:tc>
                  <a:txBody>
                    <a:bodyPr/>
                    <a:lstStyle/>
                    <a:p>
                      <a:r>
                        <a:rPr lang="en-GB" dirty="0"/>
                        <a:t>Expressive</a:t>
                      </a:r>
                      <a:r>
                        <a:rPr lang="en-GB" baseline="0" dirty="0"/>
                        <a:t> Arts and Design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Nursery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Reception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Reception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689139"/>
                  </a:ext>
                </a:extLst>
              </a:tr>
              <a:tr h="669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Makes accidental representations (creates a form and then decides it is like something).</a:t>
                      </a:r>
                    </a:p>
                    <a:p>
                      <a:pPr algn="l"/>
                      <a:r>
                        <a:rPr lang="en-US" sz="1000" dirty="0"/>
                        <a:t>Identifies artworks that appeal to them. Enjoys experimenting with </a:t>
                      </a:r>
                      <a:r>
                        <a:rPr lang="en-US" sz="1000" dirty="0" err="1"/>
                        <a:t>colour</a:t>
                      </a:r>
                      <a:r>
                        <a:rPr lang="en-US" sz="1000" dirty="0"/>
                        <a:t> in a variety of ways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Likes art that is realistic and relates to their experience. </a:t>
                      </a:r>
                    </a:p>
                    <a:p>
                      <a:pPr algn="l"/>
                      <a:r>
                        <a:rPr lang="en-US" sz="1000" dirty="0"/>
                        <a:t>Can sort art by its medium. Explores </a:t>
                      </a:r>
                      <a:r>
                        <a:rPr lang="en-US" sz="1000" dirty="0" err="1"/>
                        <a:t>colour</a:t>
                      </a:r>
                      <a:r>
                        <a:rPr lang="en-US" sz="1000" dirty="0"/>
                        <a:t> and </a:t>
                      </a:r>
                      <a:r>
                        <a:rPr lang="en-US" sz="1000" dirty="0" err="1"/>
                        <a:t>colour</a:t>
                      </a:r>
                      <a:r>
                        <a:rPr lang="en-US" sz="1000" dirty="0"/>
                        <a:t> mixing. </a:t>
                      </a:r>
                    </a:p>
                    <a:p>
                      <a:pPr algn="l"/>
                      <a:r>
                        <a:rPr lang="en-US" sz="1000" dirty="0"/>
                        <a:t>Is beginning to use painting and drawing to represent actions and objects. </a:t>
                      </a:r>
                    </a:p>
                    <a:p>
                      <a:pPr algn="l"/>
                      <a:r>
                        <a:rPr lang="en-US" sz="1000" dirty="0"/>
                        <a:t>Is beginning to use art to demonstrate feelings. </a:t>
                      </a:r>
                    </a:p>
                    <a:p>
                      <a:pPr algn="l"/>
                      <a:r>
                        <a:rPr lang="en-US" sz="1000" dirty="0"/>
                        <a:t>Uses tools for a purpose.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Is beginning to think about an artist’s point of view. </a:t>
                      </a:r>
                    </a:p>
                    <a:p>
                      <a:pPr algn="l"/>
                      <a:r>
                        <a:rPr lang="en-US" sz="1000" dirty="0"/>
                        <a:t>Is starting to think about composition and </a:t>
                      </a:r>
                      <a:r>
                        <a:rPr lang="en-US" sz="1000" dirty="0" err="1"/>
                        <a:t>colour</a:t>
                      </a:r>
                      <a:r>
                        <a:rPr lang="en-US" sz="1000" dirty="0"/>
                        <a:t>. </a:t>
                      </a:r>
                    </a:p>
                    <a:p>
                      <a:pPr algn="l"/>
                      <a:r>
                        <a:rPr lang="en-US" sz="1000" dirty="0"/>
                        <a:t>Experiments with a wide variety of materials. </a:t>
                      </a:r>
                    </a:p>
                    <a:p>
                      <a:pPr algn="l"/>
                      <a:r>
                        <a:rPr lang="en-US" sz="1000" dirty="0"/>
                        <a:t>Can use art to represent feelings. </a:t>
                      </a:r>
                    </a:p>
                    <a:p>
                      <a:pPr algn="l"/>
                      <a:r>
                        <a:rPr lang="en-US" sz="1000" dirty="0"/>
                        <a:t>Makes intentional representations, deciding beforehand what they want to depict. </a:t>
                      </a:r>
                    </a:p>
                    <a:p>
                      <a:r>
                        <a:rPr lang="en-US" sz="1000" dirty="0"/>
                        <a:t>Uses a wide variety of tools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developing expertise.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Safely use and explore a variety of materials, tools and techniques, experimenting with colour, design, texture, form and function;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their creations, explaining the process they have used;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use of props and materials when role playing characters in narratives and stories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59608"/>
                  </a:ext>
                </a:extLst>
              </a:tr>
              <a:tr h="669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Identifies sounds in the environment. Sings songs with others. </a:t>
                      </a:r>
                    </a:p>
                    <a:p>
                      <a:pPr algn="l"/>
                      <a:r>
                        <a:rPr lang="en-US" sz="1000" dirty="0"/>
                        <a:t>Sings short phrases of a song in tune. Describes music as, e.g. happy, scary, calm. </a:t>
                      </a:r>
                    </a:p>
                    <a:p>
                      <a:pPr algn="l"/>
                      <a:r>
                        <a:rPr lang="en-US" sz="1000" dirty="0"/>
                        <a:t>Demonstrates rhythm with body movements that might be in time to music. </a:t>
                      </a:r>
                    </a:p>
                    <a:p>
                      <a:pPr algn="l"/>
                      <a:r>
                        <a:rPr lang="en-US" sz="1000" dirty="0"/>
                        <a:t>Enjoys playing a wide range of rhythm instruments.</a:t>
                      </a:r>
                    </a:p>
                    <a:p>
                      <a:pPr algn="l"/>
                      <a:r>
                        <a:rPr lang="en-US" sz="1000" dirty="0"/>
                        <a:t>Moves in response to rhythm.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Matches an instrument to its sound. Describes the quality of a sound as, e.g. loud, quiet, long, short. </a:t>
                      </a:r>
                    </a:p>
                    <a:p>
                      <a:pPr algn="l"/>
                      <a:r>
                        <a:rPr lang="en-US" sz="1000" dirty="0"/>
                        <a:t>Can sing a whole song with others. Enjoys changing words in a song. </a:t>
                      </a:r>
                    </a:p>
                    <a:p>
                      <a:pPr algn="l"/>
                      <a:r>
                        <a:rPr lang="en-US" sz="1000" dirty="0"/>
                        <a:t>Can clap in rhythm. </a:t>
                      </a:r>
                    </a:p>
                    <a:p>
                      <a:pPr algn="l"/>
                      <a:r>
                        <a:rPr lang="en-US" sz="1000" dirty="0"/>
                        <a:t>Enjoys marching, dancing, jumping, twirling, skipping and tip-toeing, etc. to music. </a:t>
                      </a:r>
                    </a:p>
                    <a:p>
                      <a:pPr algn="l"/>
                      <a:r>
                        <a:rPr lang="en-US" sz="1000" dirty="0"/>
                        <a:t>Enjoys playing a wide variety of instruments.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Sings a large repertoire of songs from memory. </a:t>
                      </a:r>
                    </a:p>
                    <a:p>
                      <a:pPr algn="l"/>
                      <a:r>
                        <a:rPr lang="en-US" sz="1000" dirty="0"/>
                        <a:t>Can describe changes within a piece of music. </a:t>
                      </a:r>
                    </a:p>
                    <a:p>
                      <a:pPr algn="l"/>
                      <a:r>
                        <a:rPr lang="en-US" sz="1000" dirty="0"/>
                        <a:t>Moves rhythmically to a regular beat and can keep time with the music. </a:t>
                      </a:r>
                    </a:p>
                    <a:p>
                      <a:pPr algn="l"/>
                      <a:r>
                        <a:rPr lang="en-US" sz="1000" dirty="0"/>
                        <a:t>Has some pitch control and rhythmic accuracy. </a:t>
                      </a:r>
                    </a:p>
                    <a:p>
                      <a:pPr algn="l"/>
                      <a:r>
                        <a:rPr lang="en-US" sz="1000" dirty="0"/>
                        <a:t>Plays instruments with some precision and accuracy. </a:t>
                      </a:r>
                    </a:p>
                    <a:p>
                      <a:pPr algn="l"/>
                      <a:r>
                        <a:rPr lang="en-US" sz="1000" dirty="0"/>
                        <a:t>Enjoys group singing. Enjoys listening to different genres of music.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invent, adapt and recount narratives and stories with peers and their teacher.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sing a range of well-known nursery rhymes and songs.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perform songs, rhymes, poems and stories with others, and - when appropriate - try to move in time with music.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332279"/>
                  </a:ext>
                </a:extLst>
              </a:tr>
              <a:tr h="669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Is beginning to experiment with moving in different ways. </a:t>
                      </a:r>
                    </a:p>
                    <a:p>
                      <a:pPr algn="l"/>
                      <a:r>
                        <a:rPr lang="en-US" sz="1000" dirty="0"/>
                        <a:t>Moves in response to accompaniment. Can say which dances they like. </a:t>
                      </a:r>
                    </a:p>
                    <a:p>
                      <a:pPr algn="l"/>
                      <a:r>
                        <a:rPr lang="en-US" sz="1000" dirty="0"/>
                        <a:t>Expresses emotions through facial expressions. </a:t>
                      </a:r>
                    </a:p>
                    <a:p>
                      <a:pPr algn="l"/>
                      <a:r>
                        <a:rPr lang="en-US" sz="1000" dirty="0"/>
                        <a:t>Explores moving to music from a range of cultures that is intended for dancing.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Can move in a variety of different ways. Moves to different musical rhythms and tempos, often as animals, e.g. lions, elephants and monkeys. </a:t>
                      </a:r>
                    </a:p>
                    <a:p>
                      <a:pPr algn="l"/>
                      <a:r>
                        <a:rPr lang="en-US" sz="1000" dirty="0"/>
                        <a:t>Moves in response to different stimuli. Copies movements shown by the teacher. Demonstrates emotions through facial expressions and gestures. </a:t>
                      </a:r>
                    </a:p>
                    <a:p>
                      <a:pPr algn="l"/>
                      <a:r>
                        <a:rPr lang="en-US" sz="1000" dirty="0"/>
                        <a:t>Responds to music from other cultures with different ways of moving.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Demonstrates fluency when moving in a variety of different ways. </a:t>
                      </a:r>
                    </a:p>
                    <a:p>
                      <a:pPr algn="l"/>
                      <a:r>
                        <a:rPr lang="en-US" sz="1000" dirty="0"/>
                        <a:t>Explores and moves with appropriate actions in response to a stimulus. </a:t>
                      </a:r>
                    </a:p>
                    <a:p>
                      <a:pPr algn="l"/>
                      <a:r>
                        <a:rPr lang="en-US" sz="1000" dirty="0"/>
                        <a:t>Creates dances with movements and gestures to express feelings and ideas. Describes how dancing or watching dance makes them feel. </a:t>
                      </a:r>
                    </a:p>
                    <a:p>
                      <a:pPr algn="l"/>
                      <a:r>
                        <a:rPr lang="en-US" sz="1000" dirty="0"/>
                        <a:t>Expresses emotions through facial expression, stance and gesture. </a:t>
                      </a:r>
                    </a:p>
                    <a:p>
                      <a:pPr algn="l"/>
                      <a:r>
                        <a:rPr lang="en-US" sz="1000" dirty="0"/>
                        <a:t>Enjoys dancing to music from different cultures.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878873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3347" y="1180578"/>
            <a:ext cx="1104900" cy="914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43395" y="2877898"/>
            <a:ext cx="1104900" cy="10001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643395" y="5067506"/>
            <a:ext cx="111442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5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802164"/>
              </p:ext>
            </p:extLst>
          </p:nvPr>
        </p:nvGraphicFramePr>
        <p:xfrm>
          <a:off x="425885" y="325677"/>
          <a:ext cx="11109544" cy="2738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729">
                  <a:extLst>
                    <a:ext uri="{9D8B030D-6E8A-4147-A177-3AD203B41FA5}">
                      <a16:colId xmlns:a16="http://schemas.microsoft.com/office/drawing/2014/main" val="4201821536"/>
                    </a:ext>
                  </a:extLst>
                </a:gridCol>
                <a:gridCol w="2363302">
                  <a:extLst>
                    <a:ext uri="{9D8B030D-6E8A-4147-A177-3AD203B41FA5}">
                      <a16:colId xmlns:a16="http://schemas.microsoft.com/office/drawing/2014/main" val="2898034357"/>
                    </a:ext>
                  </a:extLst>
                </a:gridCol>
                <a:gridCol w="2363302">
                  <a:extLst>
                    <a:ext uri="{9D8B030D-6E8A-4147-A177-3AD203B41FA5}">
                      <a16:colId xmlns:a16="http://schemas.microsoft.com/office/drawing/2014/main" val="679355894"/>
                    </a:ext>
                  </a:extLst>
                </a:gridCol>
                <a:gridCol w="2363302">
                  <a:extLst>
                    <a:ext uri="{9D8B030D-6E8A-4147-A177-3AD203B41FA5}">
                      <a16:colId xmlns:a16="http://schemas.microsoft.com/office/drawing/2014/main" val="3487333261"/>
                    </a:ext>
                  </a:extLst>
                </a:gridCol>
                <a:gridCol w="2221909">
                  <a:extLst>
                    <a:ext uri="{9D8B030D-6E8A-4147-A177-3AD203B41FA5}">
                      <a16:colId xmlns:a16="http://schemas.microsoft.com/office/drawing/2014/main" val="2880524070"/>
                    </a:ext>
                  </a:extLst>
                </a:gridCol>
              </a:tblGrid>
              <a:tr h="666132">
                <a:tc>
                  <a:txBody>
                    <a:bodyPr/>
                    <a:lstStyle/>
                    <a:p>
                      <a:r>
                        <a:rPr lang="en-GB" dirty="0"/>
                        <a:t>Expressive</a:t>
                      </a:r>
                      <a:r>
                        <a:rPr lang="en-GB" baseline="0" dirty="0"/>
                        <a:t> Arts and Design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Nursery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Reception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Reception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361624"/>
                  </a:ext>
                </a:extLst>
              </a:tr>
              <a:tr h="6661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Bases pretend play on events they have seen or heard about but not personally experienced. Gives toys a voice. </a:t>
                      </a:r>
                    </a:p>
                    <a:p>
                      <a:pPr algn="l"/>
                      <a:r>
                        <a:rPr lang="en-US" sz="1000" dirty="0"/>
                        <a:t>Talks when planning and during play, and afterwards, about their play. </a:t>
                      </a:r>
                    </a:p>
                    <a:p>
                      <a:pPr algn="l"/>
                      <a:r>
                        <a:rPr lang="en-US" sz="1000" dirty="0"/>
                        <a:t>Includes short, time-related sequences of activities in play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Pretends play is based on events they have seen or heard about but not personally experienced. </a:t>
                      </a:r>
                    </a:p>
                    <a:p>
                      <a:pPr algn="l"/>
                      <a:r>
                        <a:rPr lang="en-US" sz="1000" dirty="0"/>
                        <a:t>Takes on a role alongside others, changing roles in response to the play. </a:t>
                      </a:r>
                    </a:p>
                    <a:p>
                      <a:pPr algn="l"/>
                      <a:r>
                        <a:rPr lang="en-US" sz="1000" dirty="0"/>
                        <a:t>Includes planned events with cause-and effect sequences in play.</a:t>
                      </a:r>
                    </a:p>
                    <a:p>
                      <a:pPr algn="l"/>
                      <a:r>
                        <a:rPr lang="en-US" sz="1000" dirty="0"/>
                        <a:t>Uses language to set the scene. Is beginning to assign roles to adults, e.g. ’I am the nurse. You are the baby.’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Takes on multiple roles. </a:t>
                      </a:r>
                    </a:p>
                    <a:p>
                      <a:pPr algn="l"/>
                      <a:r>
                        <a:rPr lang="en-US" sz="1000" dirty="0"/>
                        <a:t>Includes highly imaginative themes with multiple plans and sequences in play.</a:t>
                      </a:r>
                    </a:p>
                    <a:p>
                      <a:pPr algn="l"/>
                      <a:r>
                        <a:rPr lang="en-US" sz="1000" dirty="0"/>
                        <a:t>To set the scene, language is used, which includes understanding, use of inference, predicting and non-verbal communication, such as gestures and facial expressions. </a:t>
                      </a:r>
                    </a:p>
                    <a:p>
                      <a:pPr algn="l"/>
                      <a:r>
                        <a:rPr lang="en-US" sz="1000" dirty="0"/>
                        <a:t>Creates play scenes that are made up of longer stories with several steps laid out in sequence. </a:t>
                      </a:r>
                    </a:p>
                    <a:p>
                      <a:pPr algn="l"/>
                      <a:r>
                        <a:rPr lang="en-US" sz="1000" dirty="0"/>
                        <a:t>Collaborates with others, planning roles and scenarios.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991826"/>
                  </a:ext>
                </a:extLst>
              </a:tr>
            </a:tbl>
          </a:graphicData>
        </a:graphic>
      </p:graphicFrame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78179" y="1221288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0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816</Words>
  <Application>Microsoft Office PowerPoint</Application>
  <PresentationFormat>Widescreen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One IT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Vicky</dc:creator>
  <cp:lastModifiedBy>Miller, Vicky</cp:lastModifiedBy>
  <cp:revision>27</cp:revision>
  <dcterms:created xsi:type="dcterms:W3CDTF">2022-04-06T17:29:22Z</dcterms:created>
  <dcterms:modified xsi:type="dcterms:W3CDTF">2022-09-07T09:04:14Z</dcterms:modified>
</cp:coreProperties>
</file>