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178" d="100"/>
          <a:sy n="178" d="100"/>
        </p:scale>
        <p:origin x="-210" y="-4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4940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67002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0730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33898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403951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53824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4FE319-1084-4430-8E36-F9F217EC3CA2}" type="datetimeFigureOut">
              <a:rPr lang="en-GB" smtClean="0"/>
              <a:t>25/07/2022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97235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4FE319-1084-4430-8E36-F9F217EC3CA2}" type="datetimeFigureOut">
              <a:rPr lang="en-GB" smtClean="0"/>
              <a:t>25/07/2022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5269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FE319-1084-4430-8E36-F9F217EC3CA2}" type="datetimeFigureOut">
              <a:rPr lang="en-GB" smtClean="0"/>
              <a:t>25/07/2022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2252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393021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74380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FE319-1084-4430-8E36-F9F217EC3CA2}" type="datetimeFigureOut">
              <a:rPr lang="en-GB" smtClean="0"/>
              <a:t>25/07/2022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53268-365D-4A4B-8924-4198B1D5E6A9}" type="slidenum">
              <a:rPr lang="en-GB" smtClean="0"/>
              <a:t>‹#›</a:t>
            </a:fld>
            <a:endParaRPr lang="en-GB"/>
          </a:p>
        </p:txBody>
      </p:sp>
    </p:spTree>
    <p:extLst>
      <p:ext uri="{BB962C8B-B14F-4D97-AF65-F5344CB8AC3E}">
        <p14:creationId xmlns:p14="http://schemas.microsoft.com/office/powerpoint/2010/main" val="1376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054667"/>
              </p:ext>
            </p:extLst>
          </p:nvPr>
        </p:nvGraphicFramePr>
        <p:xfrm>
          <a:off x="512523" y="338243"/>
          <a:ext cx="11148166" cy="5668027"/>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550157963"/>
                    </a:ext>
                  </a:extLst>
                </a:gridCol>
                <a:gridCol w="2371518">
                  <a:extLst>
                    <a:ext uri="{9D8B030D-6E8A-4147-A177-3AD203B41FA5}">
                      <a16:colId xmlns:a16="http://schemas.microsoft.com/office/drawing/2014/main" val="663293091"/>
                    </a:ext>
                  </a:extLst>
                </a:gridCol>
                <a:gridCol w="2371518">
                  <a:extLst>
                    <a:ext uri="{9D8B030D-6E8A-4147-A177-3AD203B41FA5}">
                      <a16:colId xmlns:a16="http://schemas.microsoft.com/office/drawing/2014/main" val="3085930374"/>
                    </a:ext>
                  </a:extLst>
                </a:gridCol>
                <a:gridCol w="2371518">
                  <a:extLst>
                    <a:ext uri="{9D8B030D-6E8A-4147-A177-3AD203B41FA5}">
                      <a16:colId xmlns:a16="http://schemas.microsoft.com/office/drawing/2014/main" val="1551294757"/>
                    </a:ext>
                  </a:extLst>
                </a:gridCol>
                <a:gridCol w="2229633">
                  <a:extLst>
                    <a:ext uri="{9D8B030D-6E8A-4147-A177-3AD203B41FA5}">
                      <a16:colId xmlns:a16="http://schemas.microsoft.com/office/drawing/2014/main" val="362382056"/>
                    </a:ext>
                  </a:extLst>
                </a:gridCol>
              </a:tblGrid>
              <a:tr h="669307">
                <a:tc>
                  <a:txBody>
                    <a:bodyPr/>
                    <a:lstStyle/>
                    <a:p>
                      <a:endParaRPr lang="en-GB" dirty="0" smtClean="0"/>
                    </a:p>
                    <a:p>
                      <a:endParaRPr lang="en-GB" dirty="0"/>
                    </a:p>
                  </a:txBody>
                  <a:tcPr/>
                </a:tc>
                <a:tc>
                  <a:txBody>
                    <a:bodyPr/>
                    <a:lstStyle/>
                    <a:p>
                      <a:pPr algn="ctr"/>
                      <a:r>
                        <a:rPr lang="en-GB" dirty="0" smtClean="0"/>
                        <a:t>Nursery</a:t>
                      </a: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45503014"/>
                  </a:ext>
                </a:extLst>
              </a:tr>
              <a:tr h="1359908">
                <a:tc>
                  <a:txBody>
                    <a:bodyPr/>
                    <a:lstStyle/>
                    <a:p>
                      <a:endParaRPr lang="en-GB" dirty="0" smtClean="0"/>
                    </a:p>
                    <a:p>
                      <a:endParaRPr lang="en-GB" dirty="0" smtClean="0"/>
                    </a:p>
                    <a:p>
                      <a:endParaRPr lang="en-GB" dirty="0"/>
                    </a:p>
                  </a:txBody>
                  <a:tcPr/>
                </a:tc>
                <a:tc>
                  <a:txBody>
                    <a:bodyPr/>
                    <a:lstStyle/>
                    <a:p>
                      <a:r>
                        <a:rPr lang="en-US" sz="1000" dirty="0" smtClean="0"/>
                        <a:t>Verbally counts with separate words, but not necessarily in the correct order. </a:t>
                      </a:r>
                    </a:p>
                    <a:p>
                      <a:r>
                        <a:rPr lang="en-US" sz="1000" dirty="0" smtClean="0"/>
                        <a:t>Verbally counts to ten with some correspondence with objects. </a:t>
                      </a:r>
                    </a:p>
                    <a:p>
                      <a:r>
                        <a:rPr lang="en-US" sz="1000" dirty="0" smtClean="0"/>
                        <a:t>May point to objects to count a few items but then loses track</a:t>
                      </a:r>
                      <a:endParaRPr lang="en-GB" sz="1000" dirty="0" smtClean="0"/>
                    </a:p>
                    <a:p>
                      <a:endParaRPr lang="en-GB" sz="1000" dirty="0" smtClean="0"/>
                    </a:p>
                  </a:txBody>
                  <a:tcPr/>
                </a:tc>
                <a:tc>
                  <a:txBody>
                    <a:bodyPr/>
                    <a:lstStyle/>
                    <a:p>
                      <a:r>
                        <a:rPr lang="en-US" sz="1000" dirty="0" smtClean="0"/>
                        <a:t>Keeps one-to-one correspondence for small groups of objects in a line. Answers ‘How many?’ by counting again.</a:t>
                      </a:r>
                    </a:p>
                    <a:p>
                      <a:r>
                        <a:rPr lang="en-US" sz="1000" dirty="0" smtClean="0"/>
                        <a:t>Accurately counts to five and can answer ‘How many?’ by using the last number (e.g. ‘One, two, three, four. There are four.’). </a:t>
                      </a:r>
                    </a:p>
                    <a:p>
                      <a:r>
                        <a:rPr lang="en-US" sz="1000" dirty="0" smtClean="0"/>
                        <a:t>Is beginning to demonstrate cardinality. </a:t>
                      </a:r>
                    </a:p>
                    <a:p>
                      <a:r>
                        <a:rPr lang="en-US" sz="1000" dirty="0" smtClean="0"/>
                        <a:t>Can count to ten and may write or draw the numeral 5</a:t>
                      </a:r>
                      <a:endParaRPr lang="en-GB" sz="1000" dirty="0"/>
                    </a:p>
                  </a:txBody>
                  <a:tcPr/>
                </a:tc>
                <a:tc>
                  <a:txBody>
                    <a:bodyPr/>
                    <a:lstStyle/>
                    <a:p>
                      <a:r>
                        <a:rPr lang="en-US" sz="1000" dirty="0" smtClean="0"/>
                        <a:t>Counts objects up to five.</a:t>
                      </a:r>
                    </a:p>
                    <a:p>
                      <a:r>
                        <a:rPr lang="en-US" sz="1000" dirty="0" smtClean="0"/>
                        <a:t>Shows a group of four objects. Counts structured arrangements to ten. </a:t>
                      </a:r>
                    </a:p>
                    <a:p>
                      <a:r>
                        <a:rPr lang="en-US" sz="1000" dirty="0" smtClean="0"/>
                        <a:t>Draws or writes numerals to ten. Accurately counts a line of objects and says how many. </a:t>
                      </a:r>
                    </a:p>
                    <a:p>
                      <a:r>
                        <a:rPr lang="en-US" sz="1000" dirty="0" smtClean="0"/>
                        <a:t>Says what becomes before or after a number by counting up from one. Counts beyond 20.</a:t>
                      </a:r>
                      <a:endParaRPr lang="en-GB" sz="1000" dirty="0"/>
                    </a:p>
                  </a:txBody>
                  <a:tcPr/>
                </a:tc>
                <a:tc>
                  <a:txBody>
                    <a:bodyPr/>
                    <a:lstStyle/>
                    <a:p>
                      <a:endParaRPr lang="en-GB"/>
                    </a:p>
                  </a:txBody>
                  <a:tcPr/>
                </a:tc>
                <a:extLst>
                  <a:ext uri="{0D108BD9-81ED-4DB2-BD59-A6C34878D82A}">
                    <a16:rowId xmlns:a16="http://schemas.microsoft.com/office/drawing/2014/main" val="1434905015"/>
                  </a:ext>
                </a:extLst>
              </a:tr>
              <a:tr h="1242999">
                <a:tc>
                  <a:txBody>
                    <a:bodyPr/>
                    <a:lstStyle/>
                    <a:p>
                      <a:endParaRPr lang="en-GB" dirty="0" smtClean="0"/>
                    </a:p>
                    <a:p>
                      <a:endParaRPr lang="en-GB" dirty="0" smtClean="0"/>
                    </a:p>
                    <a:p>
                      <a:endParaRPr lang="en-GB" dirty="0" smtClean="0"/>
                    </a:p>
                    <a:p>
                      <a:endParaRPr lang="en-GB" dirty="0"/>
                    </a:p>
                  </a:txBody>
                  <a:tcPr/>
                </a:tc>
                <a:tc>
                  <a:txBody>
                    <a:bodyPr/>
                    <a:lstStyle/>
                    <a:p>
                      <a:r>
                        <a:rPr lang="en-US" sz="1000" dirty="0" err="1" smtClean="0"/>
                        <a:t>Subitises</a:t>
                      </a:r>
                      <a:r>
                        <a:rPr lang="en-US" sz="1000" dirty="0" smtClean="0"/>
                        <a:t> up to three or four objects quickly. Identifies first and second.</a:t>
                      </a:r>
                    </a:p>
                    <a:p>
                      <a:r>
                        <a:rPr lang="en-US" sz="1000" dirty="0" smtClean="0"/>
                        <a:t>Matches numeral to quantity up to five. </a:t>
                      </a:r>
                    </a:p>
                    <a:p>
                      <a:r>
                        <a:rPr lang="en-US" sz="1000" dirty="0" smtClean="0"/>
                        <a:t>Can place numeral cards in order up to five.</a:t>
                      </a:r>
                      <a:endParaRPr lang="en-GB" sz="1000" dirty="0"/>
                    </a:p>
                  </a:txBody>
                  <a:tcPr/>
                </a:tc>
                <a:tc>
                  <a:txBody>
                    <a:bodyPr/>
                    <a:lstStyle/>
                    <a:p>
                      <a:r>
                        <a:rPr lang="en-US" sz="1000" dirty="0" err="1" smtClean="0"/>
                        <a:t>Subitises</a:t>
                      </a:r>
                      <a:r>
                        <a:rPr lang="en-US" sz="1000" dirty="0" smtClean="0"/>
                        <a:t> to five in familiar arrangements. </a:t>
                      </a:r>
                    </a:p>
                    <a:p>
                      <a:r>
                        <a:rPr lang="en-US" sz="1000" dirty="0" smtClean="0"/>
                        <a:t>Identifies first to fifth. </a:t>
                      </a:r>
                    </a:p>
                    <a:p>
                      <a:r>
                        <a:rPr lang="en-US" sz="1000" dirty="0" smtClean="0"/>
                        <a:t>Can place numbers on a blank number line to ten</a:t>
                      </a:r>
                      <a:endParaRPr lang="en-GB" sz="1000" dirty="0"/>
                    </a:p>
                  </a:txBody>
                  <a:tcPr/>
                </a:tc>
                <a:tc>
                  <a:txBody>
                    <a:bodyPr/>
                    <a:lstStyle/>
                    <a:p>
                      <a:r>
                        <a:rPr lang="en-US" sz="1000" dirty="0" err="1" smtClean="0"/>
                        <a:t>Subitises</a:t>
                      </a:r>
                      <a:r>
                        <a:rPr lang="en-US" sz="1000" dirty="0" smtClean="0"/>
                        <a:t> to six in familiar and non-familiar arrangements, describing how they see the number. </a:t>
                      </a:r>
                    </a:p>
                    <a:p>
                      <a:r>
                        <a:rPr lang="en-US" sz="1000" dirty="0" smtClean="0"/>
                        <a:t>Identifies first to tenth.</a:t>
                      </a:r>
                    </a:p>
                    <a:p>
                      <a:r>
                        <a:rPr lang="en-US" sz="1000" dirty="0" smtClean="0"/>
                        <a:t>Can place numbers on a blank number line to 20. </a:t>
                      </a:r>
                    </a:p>
                    <a:p>
                      <a:r>
                        <a:rPr lang="en-US" sz="1000" dirty="0" smtClean="0"/>
                        <a:t>Can place numbers on a vertical number line (which includes zero and negative numbers).</a:t>
                      </a:r>
                      <a:endParaRPr lang="en-GB" sz="1000" dirty="0"/>
                    </a:p>
                  </a:txBody>
                  <a:tcPr/>
                </a:tc>
                <a:tc>
                  <a:txBody>
                    <a:bodyPr/>
                    <a:lstStyle/>
                    <a:p>
                      <a:endParaRPr lang="en-GB"/>
                    </a:p>
                  </a:txBody>
                  <a:tcPr/>
                </a:tc>
                <a:extLst>
                  <a:ext uri="{0D108BD9-81ED-4DB2-BD59-A6C34878D82A}">
                    <a16:rowId xmlns:a16="http://schemas.microsoft.com/office/drawing/2014/main" val="1923520516"/>
                  </a:ext>
                </a:extLst>
              </a:tr>
              <a:tr h="956153">
                <a:tc>
                  <a:txBody>
                    <a:bodyPr/>
                    <a:lstStyle/>
                    <a:p>
                      <a:endParaRPr lang="en-GB" dirty="0" smtClean="0"/>
                    </a:p>
                    <a:p>
                      <a:endParaRPr lang="en-GB" dirty="0" smtClean="0"/>
                    </a:p>
                    <a:p>
                      <a:endParaRPr lang="en-GB" dirty="0" smtClean="0"/>
                    </a:p>
                    <a:p>
                      <a:endParaRPr lang="en-GB" dirty="0" smtClean="0"/>
                    </a:p>
                  </a:txBody>
                  <a:tcPr/>
                </a:tc>
                <a:tc>
                  <a:txBody>
                    <a:bodyPr/>
                    <a:lstStyle/>
                    <a:p>
                      <a:r>
                        <a:rPr lang="en-US" sz="1000" dirty="0" err="1" smtClean="0"/>
                        <a:t>Recognises</a:t>
                      </a:r>
                      <a:r>
                        <a:rPr lang="en-US" sz="1000" dirty="0" smtClean="0"/>
                        <a:t>, describes and builds A B repeating patterns, e.g. A B; A B; A B. </a:t>
                      </a:r>
                    </a:p>
                    <a:p>
                      <a:r>
                        <a:rPr lang="en-US" sz="1000" dirty="0" smtClean="0"/>
                        <a:t>Fills in the missing element of an A B pattern. Duplicates an A B pattern when the model is close by</a:t>
                      </a:r>
                      <a:endParaRPr lang="en-GB" sz="1000" dirty="0"/>
                    </a:p>
                  </a:txBody>
                  <a:tcPr/>
                </a:tc>
                <a:tc>
                  <a:txBody>
                    <a:bodyPr/>
                    <a:lstStyle/>
                    <a:p>
                      <a:r>
                        <a:rPr lang="en-US" sz="1000" dirty="0" err="1" smtClean="0"/>
                        <a:t>Recognises</a:t>
                      </a:r>
                      <a:r>
                        <a:rPr lang="en-US" sz="1000" dirty="0" smtClean="0"/>
                        <a:t>, describes and builds more complex patterns, e.g. A </a:t>
                      </a:r>
                      <a:r>
                        <a:rPr lang="en-US" sz="1000" dirty="0" err="1" smtClean="0"/>
                        <a:t>A</a:t>
                      </a:r>
                      <a:r>
                        <a:rPr lang="en-US" sz="1000" dirty="0" smtClean="0"/>
                        <a:t> B, A B C and A B </a:t>
                      </a:r>
                      <a:r>
                        <a:rPr lang="en-US" sz="1000" dirty="0" err="1" smtClean="0"/>
                        <a:t>B</a:t>
                      </a:r>
                      <a:r>
                        <a:rPr lang="en-US" sz="1000" dirty="0" smtClean="0"/>
                        <a:t> C. </a:t>
                      </a:r>
                    </a:p>
                    <a:p>
                      <a:r>
                        <a:rPr lang="en-US" sz="1000" dirty="0" smtClean="0"/>
                        <a:t>Fills in the missing elements of a pattern. </a:t>
                      </a:r>
                    </a:p>
                    <a:p>
                      <a:r>
                        <a:rPr lang="en-US" sz="1000" dirty="0" smtClean="0"/>
                        <a:t>Extends a pattern if it ends with a whole unit within the pattern, e.g. Red, Red, Blue ; Red, Red, Blue ; Red, Red, Blue (where Red, Red, Blue is a whole unit).</a:t>
                      </a:r>
                      <a:endParaRPr lang="en-GB" sz="1000" dirty="0"/>
                    </a:p>
                  </a:txBody>
                  <a:tcPr/>
                </a:tc>
                <a:tc>
                  <a:txBody>
                    <a:bodyPr/>
                    <a:lstStyle/>
                    <a:p>
                      <a:r>
                        <a:rPr lang="en-US" sz="1000" dirty="0" smtClean="0"/>
                        <a:t>Can translate patterns by using new materials or actions to represent a pattern, e.g. blue button, red button, yellow button might become cube, circle, triangle. </a:t>
                      </a:r>
                    </a:p>
                    <a:p>
                      <a:r>
                        <a:rPr lang="en-US" sz="1000" dirty="0" err="1" smtClean="0"/>
                        <a:t>Recognises</a:t>
                      </a:r>
                      <a:r>
                        <a:rPr lang="en-US" sz="1000" dirty="0" smtClean="0"/>
                        <a:t> core units of a pattern, e.g. cube, circle, triangle is a unit within a pattern, followed by another unit of cube, circle, triangle. </a:t>
                      </a:r>
                    </a:p>
                    <a:p>
                      <a:r>
                        <a:rPr lang="en-US" sz="1000" dirty="0" smtClean="0"/>
                        <a:t>Is able to extend a pattern even if it ends in a partial unit, e.g. cube, circle, triangle; cube, circle. Creates their own patterns.</a:t>
                      </a:r>
                      <a:endParaRPr lang="en-GB" sz="1000" dirty="0"/>
                    </a:p>
                  </a:txBody>
                  <a:tcPr/>
                </a:tc>
                <a:tc>
                  <a:txBody>
                    <a:bodyPr/>
                    <a:lstStyle/>
                    <a:p>
                      <a:endParaRPr lang="en-GB" dirty="0"/>
                    </a:p>
                  </a:txBody>
                  <a:tcPr/>
                </a:tc>
                <a:extLst>
                  <a:ext uri="{0D108BD9-81ED-4DB2-BD59-A6C34878D82A}">
                    <a16:rowId xmlns:a16="http://schemas.microsoft.com/office/drawing/2014/main" val="2764319029"/>
                  </a:ext>
                </a:extLst>
              </a:tr>
            </a:tbl>
          </a:graphicData>
        </a:graphic>
      </p:graphicFrame>
      <p:pic>
        <p:nvPicPr>
          <p:cNvPr id="5" name="Picture 4"/>
          <p:cNvPicPr/>
          <p:nvPr/>
        </p:nvPicPr>
        <p:blipFill>
          <a:blip r:embed="rId2"/>
          <a:stretch>
            <a:fillRect/>
          </a:stretch>
        </p:blipFill>
        <p:spPr>
          <a:xfrm>
            <a:off x="945329" y="1257615"/>
            <a:ext cx="910038" cy="959154"/>
          </a:xfrm>
          <a:prstGeom prst="rect">
            <a:avLst/>
          </a:prstGeom>
        </p:spPr>
      </p:pic>
      <p:pic>
        <p:nvPicPr>
          <p:cNvPr id="6" name="Picture 5"/>
          <p:cNvPicPr/>
          <p:nvPr/>
        </p:nvPicPr>
        <p:blipFill>
          <a:blip r:embed="rId3"/>
          <a:stretch>
            <a:fillRect/>
          </a:stretch>
        </p:blipFill>
        <p:spPr>
          <a:xfrm>
            <a:off x="924452" y="2905003"/>
            <a:ext cx="951792" cy="923925"/>
          </a:xfrm>
          <a:prstGeom prst="rect">
            <a:avLst/>
          </a:prstGeom>
        </p:spPr>
      </p:pic>
      <p:pic>
        <p:nvPicPr>
          <p:cNvPr id="7" name="Picture 6"/>
          <p:cNvPicPr/>
          <p:nvPr/>
        </p:nvPicPr>
        <p:blipFill>
          <a:blip r:embed="rId4"/>
          <a:stretch>
            <a:fillRect/>
          </a:stretch>
        </p:blipFill>
        <p:spPr>
          <a:xfrm>
            <a:off x="933167" y="4517162"/>
            <a:ext cx="934362" cy="957006"/>
          </a:xfrm>
          <a:prstGeom prst="rect">
            <a:avLst/>
          </a:prstGeom>
        </p:spPr>
      </p:pic>
    </p:spTree>
    <p:extLst>
      <p:ext uri="{BB962C8B-B14F-4D97-AF65-F5344CB8AC3E}">
        <p14:creationId xmlns:p14="http://schemas.microsoft.com/office/powerpoint/2010/main" val="23724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98282007"/>
              </p:ext>
            </p:extLst>
          </p:nvPr>
        </p:nvGraphicFramePr>
        <p:xfrm>
          <a:off x="552450" y="422797"/>
          <a:ext cx="11148166" cy="5296839"/>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711042449"/>
                    </a:ext>
                  </a:extLst>
                </a:gridCol>
                <a:gridCol w="2371518">
                  <a:extLst>
                    <a:ext uri="{9D8B030D-6E8A-4147-A177-3AD203B41FA5}">
                      <a16:colId xmlns:a16="http://schemas.microsoft.com/office/drawing/2014/main" val="2939322645"/>
                    </a:ext>
                  </a:extLst>
                </a:gridCol>
                <a:gridCol w="2371518">
                  <a:extLst>
                    <a:ext uri="{9D8B030D-6E8A-4147-A177-3AD203B41FA5}">
                      <a16:colId xmlns:a16="http://schemas.microsoft.com/office/drawing/2014/main" val="694018671"/>
                    </a:ext>
                  </a:extLst>
                </a:gridCol>
                <a:gridCol w="2371518">
                  <a:extLst>
                    <a:ext uri="{9D8B030D-6E8A-4147-A177-3AD203B41FA5}">
                      <a16:colId xmlns:a16="http://schemas.microsoft.com/office/drawing/2014/main" val="835382873"/>
                    </a:ext>
                  </a:extLst>
                </a:gridCol>
                <a:gridCol w="2229633">
                  <a:extLst>
                    <a:ext uri="{9D8B030D-6E8A-4147-A177-3AD203B41FA5}">
                      <a16:colId xmlns:a16="http://schemas.microsoft.com/office/drawing/2014/main" val="1194482945"/>
                    </a:ext>
                  </a:extLst>
                </a:gridCol>
              </a:tblGrid>
              <a:tr h="491603">
                <a:tc>
                  <a:txBody>
                    <a:bodyPr/>
                    <a:lstStyle/>
                    <a:p>
                      <a:endParaRPr lang="en-GB" dirty="0" smtClean="0"/>
                    </a:p>
                    <a:p>
                      <a:endParaRPr lang="en-GB" dirty="0"/>
                    </a:p>
                  </a:txBody>
                  <a:tcPr/>
                </a:tc>
                <a:tc>
                  <a:txBody>
                    <a:bodyPr/>
                    <a:lstStyle/>
                    <a:p>
                      <a:pPr algn="ctr"/>
                      <a:r>
                        <a:rPr lang="en-GB" dirty="0" smtClean="0"/>
                        <a:t>Nursery</a:t>
                      </a: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76189471"/>
                  </a:ext>
                </a:extLst>
              </a:tr>
              <a:tr h="1359908">
                <a:tc>
                  <a:txBody>
                    <a:bodyPr/>
                    <a:lstStyle/>
                    <a:p>
                      <a:endParaRPr lang="en-GB" dirty="0" smtClean="0"/>
                    </a:p>
                    <a:p>
                      <a:endParaRPr lang="en-GB" dirty="0" smtClean="0"/>
                    </a:p>
                    <a:p>
                      <a:endParaRPr lang="en-GB" dirty="0"/>
                    </a:p>
                  </a:txBody>
                  <a:tcPr/>
                </a:tc>
                <a:tc>
                  <a:txBody>
                    <a:bodyPr/>
                    <a:lstStyle/>
                    <a:p>
                      <a:r>
                        <a:rPr lang="en-US" sz="1000" dirty="0" smtClean="0"/>
                        <a:t>Finds answers to ‘result unknown’ problems up to five, by counting with objects, e.g. ‘You have two books and get one more. How many are there altogether?’ (Counts out two, then one and then counts all three.) Matches sets by lining them up with one-to-one correspondence. </a:t>
                      </a:r>
                    </a:p>
                    <a:p>
                      <a:r>
                        <a:rPr lang="en-US" sz="1000" dirty="0" smtClean="0"/>
                        <a:t>Knows a whole is bigger than the parts but may not accurately quantify each.</a:t>
                      </a:r>
                      <a:endParaRPr lang="en-GB" sz="1000" dirty="0" smtClean="0"/>
                    </a:p>
                    <a:p>
                      <a:endParaRPr lang="en-GB" sz="1000" dirty="0" smtClean="0"/>
                    </a:p>
                    <a:p>
                      <a:endParaRPr lang="en-GB" sz="1000" dirty="0" smtClean="0"/>
                    </a:p>
                  </a:txBody>
                  <a:tcPr/>
                </a:tc>
                <a:tc>
                  <a:txBody>
                    <a:bodyPr/>
                    <a:lstStyle/>
                    <a:p>
                      <a:r>
                        <a:rPr lang="en-US" sz="1000" dirty="0" smtClean="0"/>
                        <a:t>Finds answers to ‘result unknown’ problems up to ten, by counting with objects, e.g. ‘You have six toys and are given three more. How many are there altogether?’ (Counts out six, then three and then counts all nine.) </a:t>
                      </a:r>
                    </a:p>
                    <a:p>
                      <a:r>
                        <a:rPr lang="en-US" sz="1000" dirty="0" smtClean="0"/>
                        <a:t>Solves subtraction problems by separating objects, e.g. 'You have six balls and you give Mustafa two. How many balls do you have left?’ (Counts out six, then takes away two and counts the remaining four.) </a:t>
                      </a:r>
                    </a:p>
                    <a:p>
                      <a:r>
                        <a:rPr lang="en-US" sz="1000" dirty="0" smtClean="0"/>
                        <a:t>Compares by counting with groups up to five. </a:t>
                      </a:r>
                    </a:p>
                    <a:p>
                      <a:r>
                        <a:rPr lang="en-US" sz="1000" dirty="0" smtClean="0"/>
                        <a:t>Quickly names parts of a set up to six</a:t>
                      </a:r>
                      <a:endParaRPr lang="en-GB" sz="1000" dirty="0"/>
                    </a:p>
                  </a:txBody>
                  <a:tcPr/>
                </a:tc>
                <a:tc>
                  <a:txBody>
                    <a:bodyPr/>
                    <a:lstStyle/>
                    <a:p>
                      <a:r>
                        <a:rPr lang="en-US" sz="1000" dirty="0" smtClean="0"/>
                        <a:t>Counts on from the first set, rather than counting the whole, e.g. 5; 6, 7, 8. Solves ‘change unknown’ problems, e.g. ‘You have six sweets. Taylor gives you some more so now you have eight. How many did he give you?’ </a:t>
                      </a:r>
                    </a:p>
                    <a:p>
                      <a:r>
                        <a:rPr lang="en-US" sz="1000" dirty="0" smtClean="0"/>
                        <a:t>When subtracting, counts back from first number, keeping track of counts. Compares larger sets by counting and says which has more or less. </a:t>
                      </a:r>
                    </a:p>
                    <a:p>
                      <a:r>
                        <a:rPr lang="en-US" sz="1000" dirty="0" smtClean="0"/>
                        <a:t>Can compose and decompose numbers to ten</a:t>
                      </a:r>
                      <a:endParaRPr lang="en-GB" sz="1000" dirty="0"/>
                    </a:p>
                  </a:txBody>
                  <a:tcPr/>
                </a:tc>
                <a:tc>
                  <a:txBody>
                    <a:bodyPr/>
                    <a:lstStyle/>
                    <a:p>
                      <a:endParaRPr lang="en-GB"/>
                    </a:p>
                  </a:txBody>
                  <a:tcPr/>
                </a:tc>
                <a:extLst>
                  <a:ext uri="{0D108BD9-81ED-4DB2-BD59-A6C34878D82A}">
                    <a16:rowId xmlns:a16="http://schemas.microsoft.com/office/drawing/2014/main" val="201185028"/>
                  </a:ext>
                </a:extLst>
              </a:tr>
              <a:tr h="1242999">
                <a:tc>
                  <a:txBody>
                    <a:bodyPr/>
                    <a:lstStyle/>
                    <a:p>
                      <a:endParaRPr lang="en-GB" dirty="0" smtClean="0"/>
                    </a:p>
                    <a:p>
                      <a:endParaRPr lang="en-GB" dirty="0" smtClean="0"/>
                    </a:p>
                    <a:p>
                      <a:endParaRPr lang="en-GB" dirty="0" smtClean="0"/>
                    </a:p>
                    <a:p>
                      <a:endParaRPr lang="en-GB" dirty="0"/>
                    </a:p>
                  </a:txBody>
                  <a:tcPr/>
                </a:tc>
                <a:tc>
                  <a:txBody>
                    <a:bodyPr/>
                    <a:lstStyle/>
                    <a:p>
                      <a:r>
                        <a:rPr lang="en-US" sz="1000" dirty="0" smtClean="0"/>
                        <a:t>Shares by dealing out a group of objects between two people.</a:t>
                      </a:r>
                    </a:p>
                    <a:p>
                      <a:r>
                        <a:rPr lang="en-US" sz="1000" dirty="0" smtClean="0"/>
                        <a:t>Engages in rhythmic counting, </a:t>
                      </a:r>
                      <a:r>
                        <a:rPr lang="en-US" sz="1000" dirty="0" err="1" smtClean="0"/>
                        <a:t>emphasising</a:t>
                      </a:r>
                      <a:r>
                        <a:rPr lang="en-US" sz="1000" dirty="0" smtClean="0"/>
                        <a:t> alternate numbers, e.g. one, two, one, two.</a:t>
                      </a:r>
                      <a:endParaRPr lang="en-GB" sz="1000" dirty="0"/>
                    </a:p>
                  </a:txBody>
                  <a:tcPr/>
                </a:tc>
                <a:tc>
                  <a:txBody>
                    <a:bodyPr/>
                    <a:lstStyle/>
                    <a:p>
                      <a:r>
                        <a:rPr lang="en-US" sz="1000" dirty="0" smtClean="0"/>
                        <a:t>Makes small equal groups (up to six) in the context of sharing fairly. </a:t>
                      </a:r>
                    </a:p>
                    <a:p>
                      <a:r>
                        <a:rPr lang="en-US" sz="1000" dirty="0" smtClean="0"/>
                        <a:t>Skips one-to-one counting, saying ‘two, four, six’, missing out, or counting internally, the other numbers</a:t>
                      </a:r>
                      <a:endParaRPr lang="en-GB" sz="1000" dirty="0"/>
                    </a:p>
                  </a:txBody>
                  <a:tcPr/>
                </a:tc>
                <a:tc>
                  <a:txBody>
                    <a:bodyPr/>
                    <a:lstStyle/>
                    <a:p>
                      <a:r>
                        <a:rPr lang="en-US" sz="1000" dirty="0" smtClean="0"/>
                        <a:t>Solves sharing problems using concrete objects up to 20 and between two and five people. </a:t>
                      </a:r>
                    </a:p>
                    <a:p>
                      <a:r>
                        <a:rPr lang="en-US" sz="1000" dirty="0" smtClean="0"/>
                        <a:t>Solves small number multiplication problems by sorting objects into small groups.</a:t>
                      </a:r>
                      <a:endParaRPr lang="en-GB" sz="1000" dirty="0"/>
                    </a:p>
                  </a:txBody>
                  <a:tcPr/>
                </a:tc>
                <a:tc>
                  <a:txBody>
                    <a:bodyPr/>
                    <a:lstStyle/>
                    <a:p>
                      <a:endParaRPr lang="en-GB"/>
                    </a:p>
                  </a:txBody>
                  <a:tcPr/>
                </a:tc>
                <a:extLst>
                  <a:ext uri="{0D108BD9-81ED-4DB2-BD59-A6C34878D82A}">
                    <a16:rowId xmlns:a16="http://schemas.microsoft.com/office/drawing/2014/main" val="3669939498"/>
                  </a:ext>
                </a:extLst>
              </a:tr>
              <a:tr h="956153">
                <a:tc>
                  <a:txBody>
                    <a:bodyPr/>
                    <a:lstStyle/>
                    <a:p>
                      <a:endParaRPr lang="en-GB" dirty="0" smtClean="0"/>
                    </a:p>
                    <a:p>
                      <a:endParaRPr lang="en-GB" dirty="0" smtClean="0"/>
                    </a:p>
                    <a:p>
                      <a:endParaRPr lang="en-GB" dirty="0" smtClean="0"/>
                    </a:p>
                    <a:p>
                      <a:endParaRPr lang="en-GB" dirty="0" smtClean="0"/>
                    </a:p>
                  </a:txBody>
                  <a:tcPr/>
                </a:tc>
                <a:tc>
                  <a:txBody>
                    <a:bodyPr/>
                    <a:lstStyle/>
                    <a:p>
                      <a:r>
                        <a:rPr lang="en-US" sz="1000" dirty="0" smtClean="0"/>
                        <a:t>Uses fingers during fine motor skills activities. Takes part in finger rhymes.</a:t>
                      </a:r>
                      <a:endParaRPr lang="en-GB" sz="1000" dirty="0"/>
                    </a:p>
                  </a:txBody>
                  <a:tcPr/>
                </a:tc>
                <a:tc>
                  <a:txBody>
                    <a:bodyPr/>
                    <a:lstStyle/>
                    <a:p>
                      <a:r>
                        <a:rPr lang="en-US" sz="1000" dirty="0" smtClean="0"/>
                        <a:t>Identifies different fingers especially in songs like ‘Peter Pointer' and 'Baby Small’. Matches finger symbols to collections of objects</a:t>
                      </a:r>
                      <a:endParaRPr lang="en-GB" sz="1000" dirty="0"/>
                    </a:p>
                  </a:txBody>
                  <a:tcPr/>
                </a:tc>
                <a:tc>
                  <a:txBody>
                    <a:bodyPr/>
                    <a:lstStyle/>
                    <a:p>
                      <a:r>
                        <a:rPr lang="en-US" sz="1000" dirty="0" smtClean="0"/>
                        <a:t>Shows numbers with fingers. Follows lines on a maze with different fingers</a:t>
                      </a:r>
                      <a:endParaRPr lang="en-GB" sz="1000" dirty="0"/>
                    </a:p>
                  </a:txBody>
                  <a:tcPr/>
                </a:tc>
                <a:tc>
                  <a:txBody>
                    <a:bodyPr/>
                    <a:lstStyle/>
                    <a:p>
                      <a:endParaRPr lang="en-GB" dirty="0"/>
                    </a:p>
                  </a:txBody>
                  <a:tcPr/>
                </a:tc>
                <a:extLst>
                  <a:ext uri="{0D108BD9-81ED-4DB2-BD59-A6C34878D82A}">
                    <a16:rowId xmlns:a16="http://schemas.microsoft.com/office/drawing/2014/main" val="2507700133"/>
                  </a:ext>
                </a:extLst>
              </a:tr>
            </a:tbl>
          </a:graphicData>
        </a:graphic>
      </p:graphicFrame>
      <p:pic>
        <p:nvPicPr>
          <p:cNvPr id="3" name="Picture 2"/>
          <p:cNvPicPr/>
          <p:nvPr/>
        </p:nvPicPr>
        <p:blipFill>
          <a:blip r:embed="rId2"/>
          <a:stretch>
            <a:fillRect/>
          </a:stretch>
        </p:blipFill>
        <p:spPr>
          <a:xfrm>
            <a:off x="914401" y="1754175"/>
            <a:ext cx="971550" cy="888495"/>
          </a:xfrm>
          <a:prstGeom prst="rect">
            <a:avLst/>
          </a:prstGeom>
        </p:spPr>
      </p:pic>
      <p:pic>
        <p:nvPicPr>
          <p:cNvPr id="4" name="Picture 3"/>
          <p:cNvPicPr/>
          <p:nvPr/>
        </p:nvPicPr>
        <p:blipFill>
          <a:blip r:embed="rId2"/>
          <a:stretch>
            <a:fillRect/>
          </a:stretch>
        </p:blipFill>
        <p:spPr>
          <a:xfrm>
            <a:off x="913646" y="3590982"/>
            <a:ext cx="972305" cy="888495"/>
          </a:xfrm>
          <a:prstGeom prst="rect">
            <a:avLst/>
          </a:prstGeom>
        </p:spPr>
      </p:pic>
      <p:pic>
        <p:nvPicPr>
          <p:cNvPr id="5" name="Picture 4"/>
          <p:cNvPicPr/>
          <p:nvPr/>
        </p:nvPicPr>
        <p:blipFill>
          <a:blip r:embed="rId3"/>
          <a:stretch>
            <a:fillRect/>
          </a:stretch>
        </p:blipFill>
        <p:spPr>
          <a:xfrm>
            <a:off x="962026" y="4804633"/>
            <a:ext cx="876299" cy="847725"/>
          </a:xfrm>
          <a:prstGeom prst="rect">
            <a:avLst/>
          </a:prstGeom>
        </p:spPr>
      </p:pic>
    </p:spTree>
    <p:extLst>
      <p:ext uri="{BB962C8B-B14F-4D97-AF65-F5344CB8AC3E}">
        <p14:creationId xmlns:p14="http://schemas.microsoft.com/office/powerpoint/2010/main" val="183378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5603301"/>
              </p:ext>
            </p:extLst>
          </p:nvPr>
        </p:nvGraphicFramePr>
        <p:xfrm>
          <a:off x="352697" y="245291"/>
          <a:ext cx="11508375" cy="7121303"/>
        </p:xfrm>
        <a:graphic>
          <a:graphicData uri="http://schemas.openxmlformats.org/drawingml/2006/table">
            <a:tbl>
              <a:tblPr firstRow="1" bandRow="1">
                <a:tableStyleId>{5C22544A-7EE6-4342-B048-85BDC9FD1C3A}</a:tableStyleId>
              </a:tblPr>
              <a:tblGrid>
                <a:gridCol w="1862268">
                  <a:extLst>
                    <a:ext uri="{9D8B030D-6E8A-4147-A177-3AD203B41FA5}">
                      <a16:colId xmlns:a16="http://schemas.microsoft.com/office/drawing/2014/main" val="529601627"/>
                    </a:ext>
                  </a:extLst>
                </a:gridCol>
                <a:gridCol w="2448144">
                  <a:extLst>
                    <a:ext uri="{9D8B030D-6E8A-4147-A177-3AD203B41FA5}">
                      <a16:colId xmlns:a16="http://schemas.microsoft.com/office/drawing/2014/main" val="1133170250"/>
                    </a:ext>
                  </a:extLst>
                </a:gridCol>
                <a:gridCol w="2448144">
                  <a:extLst>
                    <a:ext uri="{9D8B030D-6E8A-4147-A177-3AD203B41FA5}">
                      <a16:colId xmlns:a16="http://schemas.microsoft.com/office/drawing/2014/main" val="2636844602"/>
                    </a:ext>
                  </a:extLst>
                </a:gridCol>
                <a:gridCol w="2448144">
                  <a:extLst>
                    <a:ext uri="{9D8B030D-6E8A-4147-A177-3AD203B41FA5}">
                      <a16:colId xmlns:a16="http://schemas.microsoft.com/office/drawing/2014/main" val="547927071"/>
                    </a:ext>
                  </a:extLst>
                </a:gridCol>
                <a:gridCol w="2301675">
                  <a:extLst>
                    <a:ext uri="{9D8B030D-6E8A-4147-A177-3AD203B41FA5}">
                      <a16:colId xmlns:a16="http://schemas.microsoft.com/office/drawing/2014/main" val="3296163672"/>
                    </a:ext>
                  </a:extLst>
                </a:gridCol>
              </a:tblGrid>
              <a:tr h="576569">
                <a:tc>
                  <a:txBody>
                    <a:bodyPr/>
                    <a:lstStyle/>
                    <a:p>
                      <a:endParaRPr lang="en-GB" dirty="0" smtClean="0"/>
                    </a:p>
                    <a:p>
                      <a:endParaRPr lang="en-GB" dirty="0"/>
                    </a:p>
                  </a:txBody>
                  <a:tcPr/>
                </a:tc>
                <a:tc>
                  <a:txBody>
                    <a:bodyPr/>
                    <a:lstStyle/>
                    <a:p>
                      <a:pPr algn="ctr"/>
                      <a:r>
                        <a:rPr lang="en-GB" dirty="0" smtClean="0"/>
                        <a:t>Nursery</a:t>
                      </a: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3393512885"/>
                  </a:ext>
                </a:extLst>
              </a:tr>
              <a:tr h="1180595">
                <a:tc>
                  <a:txBody>
                    <a:bodyPr/>
                    <a:lstStyle/>
                    <a:p>
                      <a:endParaRPr lang="en-GB" dirty="0"/>
                    </a:p>
                  </a:txBody>
                  <a:tcPr/>
                </a:tc>
                <a:tc>
                  <a:txBody>
                    <a:bodyPr/>
                    <a:lstStyle/>
                    <a:p>
                      <a:pPr algn="l"/>
                      <a:r>
                        <a:rPr lang="en-US" sz="1000" dirty="0" err="1" smtClean="0"/>
                        <a:t>Recognises</a:t>
                      </a:r>
                      <a:r>
                        <a:rPr lang="en-US" sz="1000" dirty="0" smtClean="0"/>
                        <a:t> and identifies objects that are alike, e.g. red objects. </a:t>
                      </a:r>
                    </a:p>
                    <a:p>
                      <a:pPr algn="l"/>
                      <a:r>
                        <a:rPr lang="en-US" sz="1000" dirty="0" smtClean="0"/>
                        <a:t>Sorts by using a single attribute, e.g. ‘I picked out all the heart-shaped pieces.’</a:t>
                      </a:r>
                      <a:endParaRPr lang="en-GB" sz="1000" dirty="0"/>
                    </a:p>
                  </a:txBody>
                  <a:tcPr/>
                </a:tc>
                <a:tc>
                  <a:txBody>
                    <a:bodyPr/>
                    <a:lstStyle/>
                    <a:p>
                      <a:pPr algn="l"/>
                      <a:r>
                        <a:rPr lang="en-US" sz="1000" dirty="0" smtClean="0"/>
                        <a:t>Uses binary sorting: dividing a collection into two groups, ones with a specific attribute and ones without. </a:t>
                      </a:r>
                    </a:p>
                    <a:p>
                      <a:pPr algn="l"/>
                      <a:r>
                        <a:rPr lang="en-US" sz="1000" dirty="0" smtClean="0"/>
                        <a:t>Comes up with their own criteria for sorting</a:t>
                      </a:r>
                      <a:endParaRPr lang="en-GB" sz="1000" dirty="0"/>
                    </a:p>
                  </a:txBody>
                  <a:tcPr/>
                </a:tc>
                <a:tc>
                  <a:txBody>
                    <a:bodyPr/>
                    <a:lstStyle/>
                    <a:p>
                      <a:pPr algn="l"/>
                      <a:r>
                        <a:rPr lang="en-US" sz="1000" dirty="0" smtClean="0"/>
                        <a:t>Uses multiple set sorting by focusing on different attributes, e.g. red gloves and mittens can become large red gloves and large red mittens. Compares and orders sets by using specifically mathematical attributes, e.g. the set that has the most (quantity) and the set that has the </a:t>
                      </a:r>
                      <a:r>
                        <a:rPr lang="en-US" sz="1000" dirty="0" err="1" smtClean="0"/>
                        <a:t>the</a:t>
                      </a:r>
                      <a:r>
                        <a:rPr lang="en-US" sz="1000" dirty="0" smtClean="0"/>
                        <a:t> biggest objects (magnitude).</a:t>
                      </a:r>
                      <a:endParaRPr lang="en-GB" sz="1000" dirty="0"/>
                    </a:p>
                  </a:txBody>
                  <a:tcPr/>
                </a:tc>
                <a:tc>
                  <a:txBody>
                    <a:bodyPr/>
                    <a:lstStyle/>
                    <a:p>
                      <a:pPr algn="ctr"/>
                      <a:endParaRPr lang="en-GB" dirty="0"/>
                    </a:p>
                  </a:txBody>
                  <a:tcPr/>
                </a:tc>
                <a:extLst>
                  <a:ext uri="{0D108BD9-81ED-4DB2-BD59-A6C34878D82A}">
                    <a16:rowId xmlns:a16="http://schemas.microsoft.com/office/drawing/2014/main" val="1275210917"/>
                  </a:ext>
                </a:extLst>
              </a:tr>
              <a:tr h="2141544">
                <a:tc>
                  <a:txBody>
                    <a:bodyPr/>
                    <a:lstStyle/>
                    <a:p>
                      <a:endParaRPr lang="en-GB" dirty="0"/>
                    </a:p>
                  </a:txBody>
                  <a:tcPr/>
                </a:tc>
                <a:tc>
                  <a:txBody>
                    <a:bodyPr/>
                    <a:lstStyle/>
                    <a:p>
                      <a:pPr algn="l"/>
                      <a:r>
                        <a:rPr lang="en-US" sz="1000" dirty="0" smtClean="0"/>
                        <a:t>Identifies length, weight and capacity as attributes. Explores differences in size, weight and length. Can compare the capacity of two containers by pouring from one to the other. </a:t>
                      </a:r>
                    </a:p>
                    <a:p>
                      <a:pPr algn="l"/>
                      <a:r>
                        <a:rPr lang="en-US" sz="1000" dirty="0" smtClean="0"/>
                        <a:t>Understands recent past and future. </a:t>
                      </a:r>
                    </a:p>
                    <a:p>
                      <a:pPr algn="l"/>
                      <a:r>
                        <a:rPr lang="en-US" sz="1000" dirty="0" smtClean="0"/>
                        <a:t>Is beginning to anticipate times of the day, e.g. lunch time, home time. Describes length or height measurements as big or small</a:t>
                      </a:r>
                      <a:endParaRPr lang="en-GB" sz="1000" dirty="0"/>
                    </a:p>
                  </a:txBody>
                  <a:tcPr/>
                </a:tc>
                <a:tc>
                  <a:txBody>
                    <a:bodyPr/>
                    <a:lstStyle/>
                    <a:p>
                      <a:pPr algn="l"/>
                      <a:r>
                        <a:rPr lang="en-US" sz="1000" dirty="0" smtClean="0"/>
                        <a:t>Makes comparisons between objects relative to size, length, weight and capacity. </a:t>
                      </a:r>
                    </a:p>
                    <a:p>
                      <a:pPr algn="l"/>
                      <a:r>
                        <a:rPr lang="en-US" sz="1000" dirty="0" smtClean="0"/>
                        <a:t>Physically aligns two objects to see which is longer. </a:t>
                      </a:r>
                    </a:p>
                    <a:p>
                      <a:pPr algn="l"/>
                      <a:r>
                        <a:rPr lang="en-US" sz="1000" dirty="0" smtClean="0"/>
                        <a:t>Packs cubes into a box in an </a:t>
                      </a:r>
                      <a:r>
                        <a:rPr lang="en-US" sz="1000" dirty="0" err="1" smtClean="0"/>
                        <a:t>organised</a:t>
                      </a:r>
                      <a:r>
                        <a:rPr lang="en-US" sz="1000" dirty="0" smtClean="0"/>
                        <a:t> way. </a:t>
                      </a:r>
                    </a:p>
                    <a:p>
                      <a:pPr algn="l"/>
                      <a:r>
                        <a:rPr lang="en-US" sz="1000" dirty="0" smtClean="0"/>
                        <a:t>Can order up to five objects by length. Uses ‘than’ to compare objects. Remembers the sequence of events in a book or in real life. Uses non-standard measuring tools</a:t>
                      </a:r>
                      <a:endParaRPr lang="en-GB" sz="1000" dirty="0"/>
                    </a:p>
                  </a:txBody>
                  <a:tcPr/>
                </a:tc>
                <a:tc>
                  <a:txBody>
                    <a:bodyPr/>
                    <a:lstStyle/>
                    <a:p>
                      <a:pPr algn="l"/>
                      <a:r>
                        <a:rPr lang="en-US" sz="1000" dirty="0" smtClean="0"/>
                        <a:t>Describes measurable attributes of objects. Enjoys predicting and discussing comparisons of attributes. </a:t>
                      </a:r>
                    </a:p>
                    <a:p>
                      <a:pPr algn="l"/>
                      <a:r>
                        <a:rPr lang="en-US" sz="1000" dirty="0" smtClean="0"/>
                        <a:t>Focuses on fairness and accuracy. </a:t>
                      </a:r>
                    </a:p>
                    <a:p>
                      <a:pPr algn="l"/>
                      <a:r>
                        <a:rPr lang="en-US" sz="1000" dirty="0" smtClean="0"/>
                        <a:t>Uses a variety of measuring tools. Compares the length of two objects by using a third object (a measuring tool). Estimates how many cubes will fill a space. Sequences and orders events. </a:t>
                      </a:r>
                    </a:p>
                    <a:p>
                      <a:pPr algn="l"/>
                      <a:r>
                        <a:rPr lang="en-US" sz="1000" dirty="0" smtClean="0"/>
                        <a:t>Is beginning to use a timer and a calendar. Uses an increasing amount of measurement vocabulary. </a:t>
                      </a:r>
                    </a:p>
                    <a:p>
                      <a:pPr algn="l"/>
                      <a:r>
                        <a:rPr lang="en-US" sz="1000" dirty="0" smtClean="0"/>
                        <a:t>Is beginning to use some indirect comparison, e.g. turning a circumference into a length using string.</a:t>
                      </a:r>
                      <a:endParaRPr lang="en-GB" sz="1000" dirty="0"/>
                    </a:p>
                  </a:txBody>
                  <a:tcPr/>
                </a:tc>
                <a:tc>
                  <a:txBody>
                    <a:bodyPr/>
                    <a:lstStyle/>
                    <a:p>
                      <a:pPr algn="ctr"/>
                      <a:endParaRPr lang="en-GB" dirty="0"/>
                    </a:p>
                  </a:txBody>
                  <a:tcPr/>
                </a:tc>
                <a:extLst>
                  <a:ext uri="{0D108BD9-81ED-4DB2-BD59-A6C34878D82A}">
                    <a16:rowId xmlns:a16="http://schemas.microsoft.com/office/drawing/2014/main" val="3070956570"/>
                  </a:ext>
                </a:extLst>
              </a:tr>
              <a:tr h="2141544">
                <a:tc>
                  <a:txBody>
                    <a:bodyPr/>
                    <a:lstStyle/>
                    <a:p>
                      <a:endParaRPr lang="en-GB" dirty="0"/>
                    </a:p>
                  </a:txBody>
                  <a:tcPr/>
                </a:tc>
                <a:tc>
                  <a:txBody>
                    <a:bodyPr/>
                    <a:lstStyle/>
                    <a:p>
                      <a:pPr algn="l"/>
                      <a:r>
                        <a:rPr lang="en-US" sz="1000" dirty="0" smtClean="0"/>
                        <a:t>Uses names of 2D shapes as labels, with no reference to attributes. May physically rotate shapes to match a prototype shape. </a:t>
                      </a:r>
                    </a:p>
                    <a:p>
                      <a:pPr algn="l"/>
                      <a:r>
                        <a:rPr lang="en-US" sz="1000" dirty="0" smtClean="0"/>
                        <a:t>Uses everyday language for 3D shapes, e.g. ball or block. </a:t>
                      </a:r>
                    </a:p>
                    <a:p>
                      <a:pPr algn="l"/>
                      <a:r>
                        <a:rPr lang="en-US" sz="1000" dirty="0" smtClean="0"/>
                        <a:t>Is beginning to see shapes in the environment, e.g. a house is seen as a square with a triangle roof. </a:t>
                      </a:r>
                    </a:p>
                    <a:p>
                      <a:pPr algn="l"/>
                      <a:r>
                        <a:rPr lang="en-US" sz="1000" dirty="0" smtClean="0"/>
                        <a:t>Uses blocks to build structures. </a:t>
                      </a:r>
                      <a:endParaRPr lang="en-GB" sz="1000" dirty="0"/>
                    </a:p>
                  </a:txBody>
                  <a:tcPr/>
                </a:tc>
                <a:tc>
                  <a:txBody>
                    <a:bodyPr/>
                    <a:lstStyle/>
                    <a:p>
                      <a:pPr algn="l"/>
                      <a:r>
                        <a:rPr lang="en-US" sz="1000" dirty="0" smtClean="0"/>
                        <a:t>Is beginning to use attributes to describe shapes. </a:t>
                      </a:r>
                    </a:p>
                    <a:p>
                      <a:pPr algn="l"/>
                      <a:r>
                        <a:rPr lang="en-US" sz="1000" dirty="0" err="1" smtClean="0"/>
                        <a:t>Recognises</a:t>
                      </a:r>
                      <a:r>
                        <a:rPr lang="en-US" sz="1000" dirty="0" smtClean="0"/>
                        <a:t> corners. </a:t>
                      </a:r>
                    </a:p>
                    <a:p>
                      <a:pPr algn="l"/>
                      <a:r>
                        <a:rPr lang="en-US" sz="1000" dirty="0" smtClean="0"/>
                        <a:t>Describes 3D shapes using 2D names, e.g. a cuboid is called a rectangle. </a:t>
                      </a:r>
                      <a:r>
                        <a:rPr lang="en-US" sz="1000" dirty="0" err="1" smtClean="0"/>
                        <a:t>Recognises</a:t>
                      </a:r>
                      <a:r>
                        <a:rPr lang="en-US" sz="1000" dirty="0" smtClean="0"/>
                        <a:t> edges and sides. </a:t>
                      </a:r>
                    </a:p>
                    <a:p>
                      <a:pPr algn="l"/>
                      <a:r>
                        <a:rPr lang="en-US" sz="1000" dirty="0" smtClean="0"/>
                        <a:t>Can make a picture using 2D shapes. </a:t>
                      </a:r>
                    </a:p>
                    <a:p>
                      <a:pPr algn="l"/>
                      <a:r>
                        <a:rPr lang="en-US" sz="1000" dirty="0" smtClean="0"/>
                        <a:t>Can build structures with arches, roofs and gaps for windows.</a:t>
                      </a:r>
                      <a:endParaRPr lang="en-GB" sz="1000" dirty="0"/>
                    </a:p>
                  </a:txBody>
                  <a:tcPr/>
                </a:tc>
                <a:tc>
                  <a:txBody>
                    <a:bodyPr/>
                    <a:lstStyle/>
                    <a:p>
                      <a:pPr algn="l"/>
                      <a:r>
                        <a:rPr lang="en-US" sz="1000" dirty="0" smtClean="0"/>
                        <a:t>Uses attributes to identify some unusual shapes. </a:t>
                      </a:r>
                    </a:p>
                    <a:p>
                      <a:pPr algn="l"/>
                      <a:r>
                        <a:rPr lang="en-US" sz="1000" dirty="0" smtClean="0"/>
                        <a:t>May </a:t>
                      </a:r>
                      <a:r>
                        <a:rPr lang="en-US" sz="1000" dirty="0" err="1" smtClean="0"/>
                        <a:t>recognise</a:t>
                      </a:r>
                      <a:r>
                        <a:rPr lang="en-US" sz="1000" dirty="0" smtClean="0"/>
                        <a:t> a right-angled triangle. </a:t>
                      </a:r>
                      <a:r>
                        <a:rPr lang="en-US" sz="1000" dirty="0" err="1" smtClean="0"/>
                        <a:t>Recognises</a:t>
                      </a:r>
                      <a:r>
                        <a:rPr lang="en-US" sz="1000" dirty="0" smtClean="0"/>
                        <a:t> most familiar shapes and typical examples of other shapes, e.g. a hexagon or a rhombus. </a:t>
                      </a:r>
                    </a:p>
                    <a:p>
                      <a:pPr algn="l"/>
                      <a:r>
                        <a:rPr lang="en-US" sz="1000" dirty="0" smtClean="0"/>
                        <a:t>Ignores the orientation of shapes when identifying them. </a:t>
                      </a:r>
                    </a:p>
                    <a:p>
                      <a:pPr algn="l"/>
                      <a:r>
                        <a:rPr lang="en-US" sz="1000" dirty="0" smtClean="0"/>
                        <a:t>Describes the faces on a 3D shape. Names some common 3D shapes, e.g. a sphere or cube. Puts 2D shapes together to make part of a picture, e.g. triangles and a circle to make a flower. Builds more complex structures, substituting combinations for another shape.</a:t>
                      </a:r>
                      <a:endParaRPr lang="en-GB" sz="1000" dirty="0"/>
                    </a:p>
                  </a:txBody>
                  <a:tcPr/>
                </a:tc>
                <a:tc>
                  <a:txBody>
                    <a:bodyPr/>
                    <a:lstStyle/>
                    <a:p>
                      <a:pPr algn="ctr"/>
                      <a:endParaRPr lang="en-GB" dirty="0"/>
                    </a:p>
                  </a:txBody>
                  <a:tcPr/>
                </a:tc>
                <a:extLst>
                  <a:ext uri="{0D108BD9-81ED-4DB2-BD59-A6C34878D82A}">
                    <a16:rowId xmlns:a16="http://schemas.microsoft.com/office/drawing/2014/main" val="4050266413"/>
                  </a:ext>
                </a:extLst>
              </a:tr>
              <a:tr h="415703">
                <a:tc>
                  <a:txBody>
                    <a:bodyPr/>
                    <a:lstStyle/>
                    <a:p>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2452052300"/>
                  </a:ext>
                </a:extLst>
              </a:tr>
            </a:tbl>
          </a:graphicData>
        </a:graphic>
      </p:graphicFrame>
      <p:pic>
        <p:nvPicPr>
          <p:cNvPr id="3" name="Picture 2"/>
          <p:cNvPicPr/>
          <p:nvPr/>
        </p:nvPicPr>
        <p:blipFill>
          <a:blip r:embed="rId2"/>
          <a:stretch>
            <a:fillRect/>
          </a:stretch>
        </p:blipFill>
        <p:spPr>
          <a:xfrm>
            <a:off x="830750" y="1049016"/>
            <a:ext cx="1111885" cy="1038225"/>
          </a:xfrm>
          <a:prstGeom prst="rect">
            <a:avLst/>
          </a:prstGeom>
        </p:spPr>
      </p:pic>
      <p:pic>
        <p:nvPicPr>
          <p:cNvPr id="4" name="Picture 3"/>
          <p:cNvPicPr/>
          <p:nvPr/>
        </p:nvPicPr>
        <p:blipFill>
          <a:blip r:embed="rId3"/>
          <a:stretch>
            <a:fillRect/>
          </a:stretch>
        </p:blipFill>
        <p:spPr>
          <a:xfrm>
            <a:off x="830750" y="2690487"/>
            <a:ext cx="1012825" cy="1009650"/>
          </a:xfrm>
          <a:prstGeom prst="rect">
            <a:avLst/>
          </a:prstGeom>
        </p:spPr>
      </p:pic>
      <p:pic>
        <p:nvPicPr>
          <p:cNvPr id="5" name="Picture 4"/>
          <p:cNvPicPr/>
          <p:nvPr/>
        </p:nvPicPr>
        <p:blipFill>
          <a:blip r:embed="rId4"/>
          <a:stretch>
            <a:fillRect/>
          </a:stretch>
        </p:blipFill>
        <p:spPr>
          <a:xfrm>
            <a:off x="805985" y="4967415"/>
            <a:ext cx="1062354" cy="1131901"/>
          </a:xfrm>
          <a:prstGeom prst="rect">
            <a:avLst/>
          </a:prstGeom>
        </p:spPr>
      </p:pic>
    </p:spTree>
    <p:extLst>
      <p:ext uri="{BB962C8B-B14F-4D97-AF65-F5344CB8AC3E}">
        <p14:creationId xmlns:p14="http://schemas.microsoft.com/office/powerpoint/2010/main" val="233377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7810967"/>
              </p:ext>
            </p:extLst>
          </p:nvPr>
        </p:nvGraphicFramePr>
        <p:xfrm>
          <a:off x="433957" y="354465"/>
          <a:ext cx="11148166" cy="3442987"/>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2173640115"/>
                    </a:ext>
                  </a:extLst>
                </a:gridCol>
                <a:gridCol w="2371518">
                  <a:extLst>
                    <a:ext uri="{9D8B030D-6E8A-4147-A177-3AD203B41FA5}">
                      <a16:colId xmlns:a16="http://schemas.microsoft.com/office/drawing/2014/main" val="3244273274"/>
                    </a:ext>
                  </a:extLst>
                </a:gridCol>
                <a:gridCol w="2371518">
                  <a:extLst>
                    <a:ext uri="{9D8B030D-6E8A-4147-A177-3AD203B41FA5}">
                      <a16:colId xmlns:a16="http://schemas.microsoft.com/office/drawing/2014/main" val="766344850"/>
                    </a:ext>
                  </a:extLst>
                </a:gridCol>
                <a:gridCol w="2371518">
                  <a:extLst>
                    <a:ext uri="{9D8B030D-6E8A-4147-A177-3AD203B41FA5}">
                      <a16:colId xmlns:a16="http://schemas.microsoft.com/office/drawing/2014/main" val="272052653"/>
                    </a:ext>
                  </a:extLst>
                </a:gridCol>
                <a:gridCol w="2229633">
                  <a:extLst>
                    <a:ext uri="{9D8B030D-6E8A-4147-A177-3AD203B41FA5}">
                      <a16:colId xmlns:a16="http://schemas.microsoft.com/office/drawing/2014/main" val="781307851"/>
                    </a:ext>
                  </a:extLst>
                </a:gridCol>
              </a:tblGrid>
              <a:tr h="669307">
                <a:tc>
                  <a:txBody>
                    <a:bodyPr/>
                    <a:lstStyle/>
                    <a:p>
                      <a:endParaRPr lang="en-GB" dirty="0" smtClean="0"/>
                    </a:p>
                    <a:p>
                      <a:endParaRPr lang="en-GB" dirty="0"/>
                    </a:p>
                  </a:txBody>
                  <a:tcPr/>
                </a:tc>
                <a:tc>
                  <a:txBody>
                    <a:bodyPr/>
                    <a:lstStyle/>
                    <a:p>
                      <a:pPr algn="ctr"/>
                      <a:r>
                        <a:rPr lang="en-GB" dirty="0" smtClean="0"/>
                        <a:t>Nursery</a:t>
                      </a: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3472893660"/>
                  </a:ext>
                </a:extLst>
              </a:tr>
              <a:tr h="669307">
                <a:tc>
                  <a:txBody>
                    <a:bodyPr/>
                    <a:lstStyle/>
                    <a:p>
                      <a:endParaRPr lang="en-GB" dirty="0"/>
                    </a:p>
                  </a:txBody>
                  <a:tcPr/>
                </a:tc>
                <a:tc>
                  <a:txBody>
                    <a:bodyPr/>
                    <a:lstStyle/>
                    <a:p>
                      <a:pPr algn="l"/>
                      <a:r>
                        <a:rPr lang="en-US" sz="1000" dirty="0" smtClean="0"/>
                        <a:t>Responds to and uses some spatial language. Walks different routes and points out landmarks. </a:t>
                      </a:r>
                    </a:p>
                    <a:p>
                      <a:pPr algn="l"/>
                      <a:r>
                        <a:rPr lang="en-US" sz="1000" dirty="0" smtClean="0"/>
                        <a:t>Uses trial and error to move and rotate objects to fit spaces</a:t>
                      </a:r>
                      <a:endParaRPr lang="en-GB" sz="1000" dirty="0"/>
                    </a:p>
                  </a:txBody>
                  <a:tcPr/>
                </a:tc>
                <a:tc>
                  <a:txBody>
                    <a:bodyPr/>
                    <a:lstStyle/>
                    <a:p>
                      <a:pPr algn="l"/>
                      <a:r>
                        <a:rPr lang="en-US" sz="1000" dirty="0" smtClean="0"/>
                        <a:t>Describes the position of an object. Follows/gives verbal directions to find something using spatial language. Follows a simple map</a:t>
                      </a:r>
                      <a:endParaRPr lang="en-GB" sz="1000" dirty="0"/>
                    </a:p>
                  </a:txBody>
                  <a:tcPr/>
                </a:tc>
                <a:tc>
                  <a:txBody>
                    <a:bodyPr/>
                    <a:lstStyle/>
                    <a:p>
                      <a:pPr algn="l"/>
                      <a:r>
                        <a:rPr lang="en-US" sz="1000" dirty="0" smtClean="0"/>
                        <a:t>Describes where an object is, using spatial language. </a:t>
                      </a:r>
                    </a:p>
                    <a:p>
                      <a:pPr algn="l"/>
                      <a:r>
                        <a:rPr lang="en-US" sz="1000" dirty="0" smtClean="0"/>
                        <a:t>Follows a sequence of directions. </a:t>
                      </a:r>
                    </a:p>
                    <a:p>
                      <a:pPr algn="l"/>
                      <a:r>
                        <a:rPr lang="en-US" sz="1000" dirty="0" smtClean="0"/>
                        <a:t>Plans and discusses different routes. Rotates and flips objects to make shapes fit, using spatial reasoning. Enjoys making simple maps.</a:t>
                      </a:r>
                    </a:p>
                    <a:p>
                      <a:pPr algn="l"/>
                      <a:endParaRPr lang="en-US" sz="1000" dirty="0" smtClean="0"/>
                    </a:p>
                    <a:p>
                      <a:pPr algn="l"/>
                      <a:endParaRPr lang="en-GB" sz="1000" dirty="0"/>
                    </a:p>
                  </a:txBody>
                  <a:tcPr/>
                </a:tc>
                <a:tc>
                  <a:txBody>
                    <a:bodyPr/>
                    <a:lstStyle/>
                    <a:p>
                      <a:pPr algn="l"/>
                      <a:endParaRPr lang="en-GB" dirty="0"/>
                    </a:p>
                  </a:txBody>
                  <a:tcPr/>
                </a:tc>
                <a:extLst>
                  <a:ext uri="{0D108BD9-81ED-4DB2-BD59-A6C34878D82A}">
                    <a16:rowId xmlns:a16="http://schemas.microsoft.com/office/drawing/2014/main" val="1553367359"/>
                  </a:ext>
                </a:extLst>
              </a:tr>
              <a:tr h="669307">
                <a:tc>
                  <a:txBody>
                    <a:bodyPr/>
                    <a:lstStyle/>
                    <a:p>
                      <a:endParaRPr lang="en-GB" dirty="0"/>
                    </a:p>
                  </a:txBody>
                  <a:tcPr/>
                </a:tc>
                <a:tc>
                  <a:txBody>
                    <a:bodyPr/>
                    <a:lstStyle/>
                    <a:p>
                      <a:pPr algn="l"/>
                      <a:r>
                        <a:rPr lang="en-US" sz="1000" dirty="0" err="1" smtClean="0"/>
                        <a:t>Recognises</a:t>
                      </a:r>
                      <a:r>
                        <a:rPr lang="en-US" sz="1000" dirty="0" smtClean="0"/>
                        <a:t> and identifies objects that are alike. Sorts by using a single attribute, e.g. </a:t>
                      </a:r>
                      <a:r>
                        <a:rPr lang="en-US" sz="1000" dirty="0" err="1" smtClean="0"/>
                        <a:t>colour</a:t>
                      </a:r>
                      <a:r>
                        <a:rPr lang="en-US" sz="1000" dirty="0" smtClean="0"/>
                        <a:t>, shape or function.</a:t>
                      </a:r>
                    </a:p>
                    <a:p>
                      <a:pPr algn="l"/>
                      <a:r>
                        <a:rPr lang="en-US" sz="1000" dirty="0" smtClean="0"/>
                        <a:t> Interprets a </a:t>
                      </a:r>
                      <a:r>
                        <a:rPr lang="en-US" sz="1000" dirty="0" err="1" smtClean="0"/>
                        <a:t>realia</a:t>
                      </a:r>
                      <a:r>
                        <a:rPr lang="en-US" sz="1000" dirty="0" smtClean="0"/>
                        <a:t> graph by saying which has more or less</a:t>
                      </a:r>
                      <a:endParaRPr lang="en-GB" sz="1000" dirty="0"/>
                    </a:p>
                  </a:txBody>
                  <a:tcPr/>
                </a:tc>
                <a:tc>
                  <a:txBody>
                    <a:bodyPr/>
                    <a:lstStyle/>
                    <a:p>
                      <a:pPr algn="l"/>
                      <a:r>
                        <a:rPr lang="en-US" sz="1000" dirty="0" smtClean="0"/>
                        <a:t>Sorts objects by a single attribute and is able to say how many. </a:t>
                      </a:r>
                    </a:p>
                    <a:p>
                      <a:pPr algn="l"/>
                      <a:r>
                        <a:rPr lang="en-US" sz="1000" dirty="0" smtClean="0"/>
                        <a:t>Interprets a </a:t>
                      </a:r>
                      <a:r>
                        <a:rPr lang="en-US" sz="1000" dirty="0" err="1" smtClean="0"/>
                        <a:t>realia</a:t>
                      </a:r>
                      <a:r>
                        <a:rPr lang="en-US" sz="1000" dirty="0" smtClean="0"/>
                        <a:t> graph and pictogram with some adult guidance. </a:t>
                      </a:r>
                      <a:endParaRPr lang="en-GB" sz="1000" dirty="0"/>
                    </a:p>
                  </a:txBody>
                  <a:tcPr/>
                </a:tc>
                <a:tc>
                  <a:txBody>
                    <a:bodyPr/>
                    <a:lstStyle/>
                    <a:p>
                      <a:pPr algn="l"/>
                      <a:r>
                        <a:rPr lang="en-US" sz="1000" dirty="0" smtClean="0"/>
                        <a:t>Sorts objects for a reason. </a:t>
                      </a:r>
                    </a:p>
                    <a:p>
                      <a:pPr algn="l"/>
                      <a:r>
                        <a:rPr lang="en-US" sz="1000" dirty="0" smtClean="0"/>
                        <a:t>Creates </a:t>
                      </a:r>
                      <a:r>
                        <a:rPr lang="en-US" sz="1000" dirty="0" err="1" smtClean="0"/>
                        <a:t>realia</a:t>
                      </a:r>
                      <a:r>
                        <a:rPr lang="en-US" sz="1000" dirty="0" smtClean="0"/>
                        <a:t> graphs and pictograms. Can say which has more and which less on a bar graph. </a:t>
                      </a:r>
                    </a:p>
                    <a:p>
                      <a:pPr algn="l"/>
                      <a:r>
                        <a:rPr lang="en-US" sz="1000" dirty="0" smtClean="0"/>
                        <a:t>Makes labels for a graph.</a:t>
                      </a:r>
                    </a:p>
                    <a:p>
                      <a:pPr algn="l"/>
                      <a:endParaRPr lang="en-US" sz="1000" dirty="0" smtClean="0"/>
                    </a:p>
                    <a:p>
                      <a:pPr algn="l"/>
                      <a:endParaRPr lang="en-US" sz="1000" dirty="0" smtClean="0"/>
                    </a:p>
                    <a:p>
                      <a:pPr algn="l"/>
                      <a:endParaRPr lang="en-GB" sz="1000" dirty="0"/>
                    </a:p>
                  </a:txBody>
                  <a:tcPr/>
                </a:tc>
                <a:tc>
                  <a:txBody>
                    <a:bodyPr/>
                    <a:lstStyle/>
                    <a:p>
                      <a:pPr algn="ctr"/>
                      <a:endParaRPr lang="en-GB" dirty="0"/>
                    </a:p>
                  </a:txBody>
                  <a:tcPr/>
                </a:tc>
                <a:extLst>
                  <a:ext uri="{0D108BD9-81ED-4DB2-BD59-A6C34878D82A}">
                    <a16:rowId xmlns:a16="http://schemas.microsoft.com/office/drawing/2014/main" val="1635640995"/>
                  </a:ext>
                </a:extLst>
              </a:tr>
            </a:tbl>
          </a:graphicData>
        </a:graphic>
      </p:graphicFrame>
      <p:pic>
        <p:nvPicPr>
          <p:cNvPr id="3" name="Picture 2"/>
          <p:cNvPicPr/>
          <p:nvPr/>
        </p:nvPicPr>
        <p:blipFill>
          <a:blip r:embed="rId2"/>
          <a:stretch>
            <a:fillRect/>
          </a:stretch>
        </p:blipFill>
        <p:spPr>
          <a:xfrm>
            <a:off x="780776" y="1149021"/>
            <a:ext cx="1140460" cy="1209675"/>
          </a:xfrm>
          <a:prstGeom prst="rect">
            <a:avLst/>
          </a:prstGeom>
        </p:spPr>
      </p:pic>
      <p:pic>
        <p:nvPicPr>
          <p:cNvPr id="4" name="Picture 3"/>
          <p:cNvPicPr/>
          <p:nvPr/>
        </p:nvPicPr>
        <p:blipFill>
          <a:blip r:embed="rId3"/>
          <a:stretch>
            <a:fillRect/>
          </a:stretch>
        </p:blipFill>
        <p:spPr>
          <a:xfrm>
            <a:off x="780776" y="2638902"/>
            <a:ext cx="1001395" cy="1028700"/>
          </a:xfrm>
          <a:prstGeom prst="rect">
            <a:avLst/>
          </a:prstGeom>
        </p:spPr>
      </p:pic>
    </p:spTree>
    <p:extLst>
      <p:ext uri="{BB962C8B-B14F-4D97-AF65-F5344CB8AC3E}">
        <p14:creationId xmlns:p14="http://schemas.microsoft.com/office/powerpoint/2010/main" val="496408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1664</Words>
  <Application>Microsoft Office PowerPoint</Application>
  <PresentationFormat>Widescreen</PresentationFormat>
  <Paragraphs>117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One IT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Vicky</dc:creator>
  <cp:lastModifiedBy>Miller, Vicky</cp:lastModifiedBy>
  <cp:revision>13</cp:revision>
  <dcterms:created xsi:type="dcterms:W3CDTF">2022-04-06T17:29:22Z</dcterms:created>
  <dcterms:modified xsi:type="dcterms:W3CDTF">2022-07-25T21:22:57Z</dcterms:modified>
</cp:coreProperties>
</file>