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2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0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98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51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4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5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7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23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21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80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28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911168"/>
              </p:ext>
            </p:extLst>
          </p:nvPr>
        </p:nvGraphicFramePr>
        <p:xfrm>
          <a:off x="512523" y="338243"/>
          <a:ext cx="11148166" cy="6125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79">
                  <a:extLst>
                    <a:ext uri="{9D8B030D-6E8A-4147-A177-3AD203B41FA5}">
                      <a16:colId xmlns:a16="http://schemas.microsoft.com/office/drawing/2014/main" val="550157963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663293091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3085930374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1551294757"/>
                    </a:ext>
                  </a:extLst>
                </a:gridCol>
                <a:gridCol w="2229633">
                  <a:extLst>
                    <a:ext uri="{9D8B030D-6E8A-4147-A177-3AD203B41FA5}">
                      <a16:colId xmlns:a16="http://schemas.microsoft.com/office/drawing/2014/main" val="362382056"/>
                    </a:ext>
                  </a:extLst>
                </a:gridCol>
              </a:tblGrid>
              <a:tr h="66930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Physical</a:t>
                      </a:r>
                      <a:r>
                        <a:rPr lang="en-GB" sz="1800" baseline="0" dirty="0" smtClean="0"/>
                        <a:t> Development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Nursery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Reception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Reception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03014"/>
                  </a:ext>
                </a:extLst>
              </a:tr>
              <a:tr h="669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Takes weight on hands and knees, tummy down, like a table. </a:t>
                      </a:r>
                    </a:p>
                    <a:p>
                      <a:pPr algn="l"/>
                      <a:r>
                        <a:rPr lang="en-US" sz="1000" dirty="0" smtClean="0"/>
                        <a:t>Can lift up one foot or hand at a time. Hangs on a bar using hands. </a:t>
                      </a:r>
                    </a:p>
                    <a:p>
                      <a:pPr algn="l"/>
                      <a:r>
                        <a:rPr lang="en-US" sz="1000" dirty="0" smtClean="0"/>
                        <a:t>Stands on a floor marker on two feet, bends down and picks up an object from the floor.</a:t>
                      </a:r>
                    </a:p>
                    <a:p>
                      <a:pPr algn="l"/>
                      <a:r>
                        <a:rPr lang="en-US" sz="1000" dirty="0" smtClean="0"/>
                        <a:t>Can push a </a:t>
                      </a:r>
                      <a:r>
                        <a:rPr lang="en-US" sz="1000" dirty="0" err="1" smtClean="0"/>
                        <a:t>tyre</a:t>
                      </a:r>
                      <a:r>
                        <a:rPr lang="en-US" sz="1000" dirty="0" smtClean="0"/>
                        <a:t> along the ground.</a:t>
                      </a:r>
                    </a:p>
                    <a:p>
                      <a:pPr algn="l"/>
                      <a:r>
                        <a:rPr lang="en-US" sz="1000" dirty="0" smtClean="0"/>
                        <a:t>Jumps with two feet along a line of floor markers. </a:t>
                      </a:r>
                    </a:p>
                    <a:p>
                      <a:pPr algn="l"/>
                      <a:r>
                        <a:rPr lang="en-US" sz="1000" dirty="0" smtClean="0"/>
                        <a:t>Passes a balloon from hands to feet and back again while lying on back.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Takes weight on hands and feet, tummy up (back straight, no sagging). </a:t>
                      </a:r>
                    </a:p>
                    <a:p>
                      <a:pPr algn="l"/>
                      <a:r>
                        <a:rPr lang="en-US" sz="1000" dirty="0" smtClean="0"/>
                        <a:t>Can lift up one foot or hand at a time. Hangs on a bar and lifts up a bent leg. Stands on a floor marker on one leg, bends down and picks up an object from the floor. </a:t>
                      </a:r>
                    </a:p>
                    <a:p>
                      <a:pPr algn="l"/>
                      <a:r>
                        <a:rPr lang="en-US" sz="1000" dirty="0" smtClean="0"/>
                        <a:t>Picks up a </a:t>
                      </a:r>
                      <a:r>
                        <a:rPr lang="en-US" sz="1000" dirty="0" err="1" smtClean="0"/>
                        <a:t>tyre</a:t>
                      </a:r>
                      <a:r>
                        <a:rPr lang="en-US" sz="1000" dirty="0" smtClean="0"/>
                        <a:t> and pushes it along the floor. </a:t>
                      </a:r>
                    </a:p>
                    <a:p>
                      <a:pPr algn="l"/>
                      <a:r>
                        <a:rPr lang="en-US" sz="1000" dirty="0" smtClean="0"/>
                        <a:t>Jumps from side to side along a skipping rope. </a:t>
                      </a:r>
                    </a:p>
                    <a:p>
                      <a:pPr algn="l"/>
                      <a:r>
                        <a:rPr lang="en-US" sz="1000" dirty="0" smtClean="0"/>
                        <a:t>Passes a beach ball from hands to feet and back again while lying on back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Takes a tummy-up position with hands and feet on the floor, moving around the space.</a:t>
                      </a:r>
                    </a:p>
                    <a:p>
                      <a:pPr algn="l"/>
                      <a:r>
                        <a:rPr lang="en-US" sz="1000" dirty="0" smtClean="0"/>
                        <a:t>Hangs on a bar and lifts up alternate legs, like marching in the air. </a:t>
                      </a:r>
                    </a:p>
                    <a:p>
                      <a:pPr algn="l"/>
                      <a:r>
                        <a:rPr lang="en-US" sz="1000" dirty="0" smtClean="0"/>
                        <a:t>Stands on a floor marker while bending down to pick up objects placed in different positions at varying distances from the marker. </a:t>
                      </a:r>
                    </a:p>
                    <a:p>
                      <a:pPr algn="l"/>
                      <a:r>
                        <a:rPr lang="en-US" sz="1000" dirty="0" smtClean="0"/>
                        <a:t>Can flick over a </a:t>
                      </a:r>
                      <a:r>
                        <a:rPr lang="en-US" sz="1000" dirty="0" err="1" smtClean="0"/>
                        <a:t>tyre</a:t>
                      </a:r>
                      <a:r>
                        <a:rPr lang="en-US" sz="1000" dirty="0" smtClean="0"/>
                        <a:t> and repeat, moving it from one end of a small space to another. Can play </a:t>
                      </a:r>
                      <a:r>
                        <a:rPr lang="en-US" sz="1000" dirty="0" err="1" smtClean="0"/>
                        <a:t>french</a:t>
                      </a:r>
                      <a:r>
                        <a:rPr lang="en-US" sz="1000" dirty="0" smtClean="0"/>
                        <a:t> skipping over an elastic band. </a:t>
                      </a:r>
                    </a:p>
                    <a:p>
                      <a:pPr algn="l"/>
                      <a:r>
                        <a:rPr lang="en-US" sz="1000" dirty="0" smtClean="0"/>
                        <a:t>Can walk a large therapy ball up and down a wall with feet while lying on back (knees bent).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negotiate space and obstacles safely, with consideration for themselves and others.</a:t>
                      </a:r>
                    </a:p>
                    <a:p>
                      <a:pPr lvl="0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demonstrate strength, balance and coordination when playing.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move energetically, such as running, jumping, dancing, hopping, skipping and climbing.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879006"/>
                  </a:ext>
                </a:extLst>
              </a:tr>
              <a:tr h="669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Can walk backwards and sideways. </a:t>
                      </a:r>
                    </a:p>
                    <a:p>
                      <a:pPr algn="l"/>
                      <a:r>
                        <a:rPr lang="en-US" sz="1000" dirty="0" smtClean="0"/>
                        <a:t>Shows good spatial awareness. </a:t>
                      </a:r>
                    </a:p>
                    <a:p>
                      <a:pPr algn="l"/>
                      <a:r>
                        <a:rPr lang="en-US" sz="1000" dirty="0" smtClean="0"/>
                        <a:t>Walks up stairs, putting one foot on each step. </a:t>
                      </a:r>
                    </a:p>
                    <a:p>
                      <a:pPr algn="l"/>
                      <a:r>
                        <a:rPr lang="en-US" sz="1000" dirty="0" smtClean="0"/>
                        <a:t>Can jump on two feet. </a:t>
                      </a:r>
                    </a:p>
                    <a:p>
                      <a:pPr algn="l"/>
                      <a:r>
                        <a:rPr lang="en-US" sz="1000" dirty="0" smtClean="0"/>
                        <a:t>Pedals a tricycle. </a:t>
                      </a:r>
                    </a:p>
                    <a:p>
                      <a:pPr algn="l"/>
                      <a:r>
                        <a:rPr lang="en-US" sz="1000" dirty="0" smtClean="0"/>
                        <a:t>Can catch a balloon.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Climbs on play equipment. </a:t>
                      </a:r>
                    </a:p>
                    <a:p>
                      <a:pPr algn="l"/>
                      <a:r>
                        <a:rPr lang="en-US" sz="1000" dirty="0" smtClean="0"/>
                        <a:t>Walks up and down stairs, with one foot on each step. </a:t>
                      </a:r>
                    </a:p>
                    <a:p>
                      <a:pPr algn="l"/>
                      <a:r>
                        <a:rPr lang="en-US" sz="1000" dirty="0" smtClean="0"/>
                        <a:t>Claps in time to music. </a:t>
                      </a:r>
                    </a:p>
                    <a:p>
                      <a:pPr algn="l"/>
                      <a:r>
                        <a:rPr lang="en-US" sz="1000" dirty="0" smtClean="0"/>
                        <a:t>Can catch, kick, throw and bounce a ball. Can use a balance bike. </a:t>
                      </a:r>
                    </a:p>
                    <a:p>
                      <a:pPr algn="l"/>
                      <a:r>
                        <a:rPr lang="en-US" sz="1000" dirty="0" smtClean="0"/>
                        <a:t>Can hop and march. </a:t>
                      </a:r>
                    </a:p>
                    <a:p>
                      <a:pPr algn="l"/>
                      <a:r>
                        <a:rPr lang="en-US" sz="1000" dirty="0" smtClean="0"/>
                        <a:t>Uses a variety of different playground equipment.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Can balance on one foot for a short time. Plays ball games.</a:t>
                      </a:r>
                    </a:p>
                    <a:p>
                      <a:pPr algn="l"/>
                      <a:r>
                        <a:rPr lang="en-US" sz="1000" dirty="0" smtClean="0"/>
                        <a:t>Is able to gallop. </a:t>
                      </a:r>
                    </a:p>
                    <a:p>
                      <a:pPr algn="l"/>
                      <a:r>
                        <a:rPr lang="en-US" sz="1000" dirty="0" smtClean="0"/>
                        <a:t>Walks along a low balance beam. </a:t>
                      </a:r>
                    </a:p>
                    <a:p>
                      <a:pPr algn="l"/>
                      <a:r>
                        <a:rPr lang="en-US" sz="1000" dirty="0" smtClean="0"/>
                        <a:t>Is able to skip. </a:t>
                      </a:r>
                    </a:p>
                    <a:p>
                      <a:pPr algn="l"/>
                      <a:r>
                        <a:rPr lang="en-US" sz="1000" dirty="0" smtClean="0"/>
                        <a:t>Can ride a bike without </a:t>
                      </a:r>
                      <a:r>
                        <a:rPr lang="en-US" sz="1000" dirty="0" err="1" smtClean="0"/>
                        <a:t>stabilisers</a:t>
                      </a:r>
                      <a:r>
                        <a:rPr lang="en-US" sz="1000" dirty="0" smtClean="0"/>
                        <a:t>. </a:t>
                      </a:r>
                    </a:p>
                    <a:p>
                      <a:pPr algn="l"/>
                      <a:r>
                        <a:rPr lang="en-US" sz="1000" dirty="0" smtClean="0"/>
                        <a:t>Uses core muscle strength to sit up straight at a table.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274596"/>
                  </a:ext>
                </a:extLst>
              </a:tr>
              <a:tr h="669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977270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91150" y="2229633"/>
            <a:ext cx="1438275" cy="143393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91150" y="4396634"/>
            <a:ext cx="1484734" cy="145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4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425834"/>
              </p:ext>
            </p:extLst>
          </p:nvPr>
        </p:nvGraphicFramePr>
        <p:xfrm>
          <a:off x="437367" y="422709"/>
          <a:ext cx="11148166" cy="363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79">
                  <a:extLst>
                    <a:ext uri="{9D8B030D-6E8A-4147-A177-3AD203B41FA5}">
                      <a16:colId xmlns:a16="http://schemas.microsoft.com/office/drawing/2014/main" val="546235899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2216475892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2949314577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923052112"/>
                    </a:ext>
                  </a:extLst>
                </a:gridCol>
                <a:gridCol w="2229633">
                  <a:extLst>
                    <a:ext uri="{9D8B030D-6E8A-4147-A177-3AD203B41FA5}">
                      <a16:colId xmlns:a16="http://schemas.microsoft.com/office/drawing/2014/main" val="1797766011"/>
                    </a:ext>
                  </a:extLst>
                </a:gridCol>
              </a:tblGrid>
              <a:tr h="164636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Physical</a:t>
                      </a:r>
                      <a:r>
                        <a:rPr lang="en-GB" sz="1800" baseline="0" dirty="0" smtClean="0"/>
                        <a:t> Development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Nursery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Reception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Reception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485402"/>
                  </a:ext>
                </a:extLst>
              </a:tr>
              <a:tr h="198935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Holds a pencil with fingers in proper position. </a:t>
                      </a:r>
                    </a:p>
                    <a:p>
                      <a:pPr algn="l"/>
                      <a:r>
                        <a:rPr lang="en-US" sz="1000" dirty="0" smtClean="0"/>
                        <a:t>Paints with a crayon or brush, often covering the whole page. </a:t>
                      </a:r>
                    </a:p>
                    <a:p>
                      <a:pPr algn="l"/>
                      <a:r>
                        <a:rPr lang="en-US" sz="1000" dirty="0" smtClean="0"/>
                        <a:t>Cuts with scissors but not always in a straight line. </a:t>
                      </a:r>
                    </a:p>
                    <a:p>
                      <a:pPr algn="l"/>
                      <a:r>
                        <a:rPr lang="en-US" sz="1000" dirty="0" smtClean="0"/>
                        <a:t>Can thread large beads onto a lace. </a:t>
                      </a:r>
                    </a:p>
                    <a:p>
                      <a:pPr algn="l"/>
                      <a:r>
                        <a:rPr lang="en-US" sz="1000" dirty="0" smtClean="0"/>
                        <a:t>Builds a tower with six or more blocks. Can copy a circle. </a:t>
                      </a:r>
                    </a:p>
                    <a:p>
                      <a:pPr algn="l"/>
                      <a:r>
                        <a:rPr lang="en-US" sz="1000" dirty="0" smtClean="0"/>
                        <a:t>Enjoys floor play with bricks, boxes, trains, cars and small world figures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Threads small beads onto a lace. </a:t>
                      </a:r>
                    </a:p>
                    <a:p>
                      <a:pPr algn="l"/>
                      <a:r>
                        <a:rPr lang="en-US" sz="1000" dirty="0" smtClean="0"/>
                        <a:t>Builds a tower of ten or more bricks. </a:t>
                      </a:r>
                    </a:p>
                    <a:p>
                      <a:pPr algn="l"/>
                      <a:r>
                        <a:rPr lang="en-US" sz="1000" dirty="0" smtClean="0"/>
                        <a:t>Can build with other construction toys. Draws a house. </a:t>
                      </a:r>
                    </a:p>
                    <a:p>
                      <a:pPr algn="l"/>
                      <a:r>
                        <a:rPr lang="en-US" sz="1000" dirty="0" smtClean="0"/>
                        <a:t>Copies the capital letters O, V and H.</a:t>
                      </a:r>
                    </a:p>
                    <a:p>
                      <a:pPr algn="l"/>
                      <a:r>
                        <a:rPr lang="en-US" sz="1000" dirty="0" smtClean="0"/>
                        <a:t>Is beginning to fasten buttons and zips. Draws a person with head, legs, body and (usually) arms and fingers.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Threads a large needle and stitches real stitches. </a:t>
                      </a:r>
                    </a:p>
                    <a:p>
                      <a:pPr algn="l"/>
                      <a:r>
                        <a:rPr lang="en-US" sz="1000" dirty="0" smtClean="0"/>
                        <a:t>Copies the capital letters V, T, H, O, X, L, A, C, U and Y. </a:t>
                      </a:r>
                    </a:p>
                    <a:p>
                      <a:pPr algn="l"/>
                      <a:r>
                        <a:rPr lang="en-US" sz="1000" dirty="0" smtClean="0"/>
                        <a:t>Uses brushes, crayons and pencils with control. </a:t>
                      </a:r>
                    </a:p>
                    <a:p>
                      <a:pPr algn="l"/>
                      <a:r>
                        <a:rPr lang="en-US" sz="1000" dirty="0" smtClean="0"/>
                        <a:t>Uses a knife and fork competently.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hold a pencil effectively in preparation for fluent writing – using the tripod grip in almost all cases</a:t>
                      </a:r>
                    </a:p>
                    <a:p>
                      <a:pPr lvl="0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using a range of small tools, including scissors, paint brushes and cutlery.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begin to show accuracy and care with drawing.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840584"/>
                  </a:ext>
                </a:extLst>
              </a:tr>
            </a:tbl>
          </a:graphicData>
        </a:graphic>
      </p:graphicFrame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76404" y="2338774"/>
            <a:ext cx="1452715" cy="131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015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711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One IT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Vicky</dc:creator>
  <cp:lastModifiedBy>Miller, Vicky</cp:lastModifiedBy>
  <cp:revision>19</cp:revision>
  <dcterms:created xsi:type="dcterms:W3CDTF">2022-04-06T17:29:22Z</dcterms:created>
  <dcterms:modified xsi:type="dcterms:W3CDTF">2022-08-01T10:25:58Z</dcterms:modified>
</cp:coreProperties>
</file>