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4FE319-1084-4430-8E36-F9F217EC3CA2}"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149408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4FE319-1084-4430-8E36-F9F217EC3CA2}"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67002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4FE319-1084-4430-8E36-F9F217EC3CA2}"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20730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4FE319-1084-4430-8E36-F9F217EC3CA2}"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133898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4FE319-1084-4430-8E36-F9F217EC3CA2}" type="datetimeFigureOut">
              <a:rPr lang="en-GB" smtClean="0"/>
              <a:t>25/07/2022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4039515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4FE319-1084-4430-8E36-F9F217EC3CA2}" type="datetimeFigureOut">
              <a:rPr lang="en-GB" smtClean="0"/>
              <a:t>25/07/2022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253824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4FE319-1084-4430-8E36-F9F217EC3CA2}" type="datetimeFigureOut">
              <a:rPr lang="en-GB" smtClean="0"/>
              <a:t>25/07/2022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1972357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4FE319-1084-4430-8E36-F9F217EC3CA2}" type="datetimeFigureOut">
              <a:rPr lang="en-GB" smtClean="0"/>
              <a:t>25/07/2022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52697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FE319-1084-4430-8E36-F9F217EC3CA2}" type="datetimeFigureOut">
              <a:rPr lang="en-GB" smtClean="0"/>
              <a:t>25/07/2022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122523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4FE319-1084-4430-8E36-F9F217EC3CA2}" type="datetimeFigureOut">
              <a:rPr lang="en-GB" smtClean="0"/>
              <a:t>25/07/2022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393021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4FE319-1084-4430-8E36-F9F217EC3CA2}" type="datetimeFigureOut">
              <a:rPr lang="en-GB" smtClean="0"/>
              <a:t>25/07/2022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74380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FE319-1084-4430-8E36-F9F217EC3CA2}" type="datetimeFigureOut">
              <a:rPr lang="en-GB" smtClean="0"/>
              <a:t>25/07/2022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53268-365D-4A4B-8924-4198B1D5E6A9}" type="slidenum">
              <a:rPr lang="en-GB" smtClean="0"/>
              <a:t>‹#›</a:t>
            </a:fld>
            <a:endParaRPr lang="en-GB"/>
          </a:p>
        </p:txBody>
      </p:sp>
    </p:spTree>
    <p:extLst>
      <p:ext uri="{BB962C8B-B14F-4D97-AF65-F5344CB8AC3E}">
        <p14:creationId xmlns:p14="http://schemas.microsoft.com/office/powerpoint/2010/main" val="1376288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45878472"/>
              </p:ext>
            </p:extLst>
          </p:nvPr>
        </p:nvGraphicFramePr>
        <p:xfrm>
          <a:off x="512523" y="338243"/>
          <a:ext cx="11148166" cy="5455920"/>
        </p:xfrm>
        <a:graphic>
          <a:graphicData uri="http://schemas.openxmlformats.org/drawingml/2006/table">
            <a:tbl>
              <a:tblPr firstRow="1" bandRow="1">
                <a:tableStyleId>{5C22544A-7EE6-4342-B048-85BDC9FD1C3A}</a:tableStyleId>
              </a:tblPr>
              <a:tblGrid>
                <a:gridCol w="1803979">
                  <a:extLst>
                    <a:ext uri="{9D8B030D-6E8A-4147-A177-3AD203B41FA5}">
                      <a16:colId xmlns:a16="http://schemas.microsoft.com/office/drawing/2014/main" val="550157963"/>
                    </a:ext>
                  </a:extLst>
                </a:gridCol>
                <a:gridCol w="2371518">
                  <a:extLst>
                    <a:ext uri="{9D8B030D-6E8A-4147-A177-3AD203B41FA5}">
                      <a16:colId xmlns:a16="http://schemas.microsoft.com/office/drawing/2014/main" val="663293091"/>
                    </a:ext>
                  </a:extLst>
                </a:gridCol>
                <a:gridCol w="2371518">
                  <a:extLst>
                    <a:ext uri="{9D8B030D-6E8A-4147-A177-3AD203B41FA5}">
                      <a16:colId xmlns:a16="http://schemas.microsoft.com/office/drawing/2014/main" val="3085930374"/>
                    </a:ext>
                  </a:extLst>
                </a:gridCol>
                <a:gridCol w="2371518">
                  <a:extLst>
                    <a:ext uri="{9D8B030D-6E8A-4147-A177-3AD203B41FA5}">
                      <a16:colId xmlns:a16="http://schemas.microsoft.com/office/drawing/2014/main" val="1551294757"/>
                    </a:ext>
                  </a:extLst>
                </a:gridCol>
                <a:gridCol w="2229633">
                  <a:extLst>
                    <a:ext uri="{9D8B030D-6E8A-4147-A177-3AD203B41FA5}">
                      <a16:colId xmlns:a16="http://schemas.microsoft.com/office/drawing/2014/main" val="362382056"/>
                    </a:ext>
                  </a:extLst>
                </a:gridCol>
              </a:tblGrid>
              <a:tr h="669307">
                <a:tc>
                  <a:txBody>
                    <a:bodyPr/>
                    <a:lstStyle/>
                    <a:p>
                      <a:r>
                        <a:rPr lang="en-GB" sz="1800" dirty="0" smtClean="0"/>
                        <a:t>Understanding of the World</a:t>
                      </a:r>
                    </a:p>
                    <a:p>
                      <a:endParaRPr lang="en-GB" dirty="0"/>
                    </a:p>
                  </a:txBody>
                  <a:tcPr/>
                </a:tc>
                <a:tc>
                  <a:txBody>
                    <a:bodyPr/>
                    <a:lstStyle/>
                    <a:p>
                      <a:pPr algn="ctr"/>
                      <a:r>
                        <a:rPr lang="en-GB" dirty="0" smtClean="0"/>
                        <a:t>Nursery</a:t>
                      </a:r>
                    </a:p>
                    <a:p>
                      <a:pPr algn="ctr"/>
                      <a:endParaRPr lang="en-GB" dirty="0" smtClean="0"/>
                    </a:p>
                    <a:p>
                      <a:pPr algn="ctr"/>
                      <a:endParaRPr lang="en-GB" dirty="0" smtClean="0"/>
                    </a:p>
                    <a:p>
                      <a:pPr algn="ctr"/>
                      <a:endParaRPr lang="en-GB" dirty="0" smtClean="0"/>
                    </a:p>
                    <a:p>
                      <a:pPr algn="ctr"/>
                      <a:endParaRPr lang="en-GB" dirty="0"/>
                    </a:p>
                  </a:txBody>
                  <a:tcPr/>
                </a:tc>
                <a:tc>
                  <a:txBody>
                    <a:bodyPr/>
                    <a:lstStyle/>
                    <a:p>
                      <a:pPr algn="ctr"/>
                      <a:r>
                        <a:rPr lang="en-GB" dirty="0" smtClean="0"/>
                        <a:t>Reception 1</a:t>
                      </a:r>
                      <a:endParaRPr lang="en-GB" dirty="0"/>
                    </a:p>
                  </a:txBody>
                  <a:tcPr/>
                </a:tc>
                <a:tc>
                  <a:txBody>
                    <a:bodyPr/>
                    <a:lstStyle/>
                    <a:p>
                      <a:pPr algn="ctr"/>
                      <a:r>
                        <a:rPr lang="en-GB" dirty="0" smtClean="0"/>
                        <a:t>Reception 2</a:t>
                      </a:r>
                      <a:endParaRPr lang="en-GB" dirty="0"/>
                    </a:p>
                  </a:txBody>
                  <a:tcPr/>
                </a:tc>
                <a:tc>
                  <a:txBody>
                    <a:bodyPr/>
                    <a:lstStyle/>
                    <a:p>
                      <a:pPr algn="ctr"/>
                      <a:r>
                        <a:rPr lang="en-GB" dirty="0" smtClean="0"/>
                        <a:t>ELG</a:t>
                      </a:r>
                      <a:endParaRPr lang="en-GB" dirty="0"/>
                    </a:p>
                  </a:txBody>
                  <a:tcPr/>
                </a:tc>
                <a:extLst>
                  <a:ext uri="{0D108BD9-81ED-4DB2-BD59-A6C34878D82A}">
                    <a16:rowId xmlns:a16="http://schemas.microsoft.com/office/drawing/2014/main" val="145503014"/>
                  </a:ext>
                </a:extLst>
              </a:tr>
              <a:tr h="669307">
                <a:tc>
                  <a:txBody>
                    <a:bodyPr/>
                    <a:lstStyle/>
                    <a:p>
                      <a:endParaRPr lang="en-GB" dirty="0"/>
                    </a:p>
                  </a:txBody>
                  <a:tcPr/>
                </a:tc>
                <a:tc>
                  <a:txBody>
                    <a:bodyPr/>
                    <a:lstStyle/>
                    <a:p>
                      <a:pPr algn="l"/>
                      <a:r>
                        <a:rPr lang="en-US" sz="1000" dirty="0" smtClean="0"/>
                        <a:t>Puts photographs of themselves as a baby and onwards in the correct order. </a:t>
                      </a:r>
                    </a:p>
                    <a:p>
                      <a:pPr algn="l"/>
                      <a:r>
                        <a:rPr lang="en-US" sz="1000" dirty="0" smtClean="0"/>
                        <a:t>Acts out familiar routines from their family and culture. </a:t>
                      </a:r>
                    </a:p>
                    <a:p>
                      <a:pPr algn="l"/>
                      <a:r>
                        <a:rPr lang="en-US" sz="1000" dirty="0" smtClean="0"/>
                        <a:t>Can distinguish between old and new toys.</a:t>
                      </a:r>
                      <a:endParaRPr lang="en-GB" sz="1000" dirty="0" smtClean="0"/>
                    </a:p>
                    <a:p>
                      <a:pPr algn="l"/>
                      <a:endParaRPr lang="en-GB" sz="1000" dirty="0" smtClean="0"/>
                    </a:p>
                    <a:p>
                      <a:pPr algn="l"/>
                      <a:endParaRPr lang="en-GB" sz="1000" dirty="0" smtClean="0"/>
                    </a:p>
                    <a:p>
                      <a:pPr algn="l"/>
                      <a:endParaRPr lang="en-GB" sz="1000" dirty="0" smtClean="0"/>
                    </a:p>
                    <a:p>
                      <a:pPr algn="l"/>
                      <a:endParaRPr lang="en-GB" sz="1000" dirty="0"/>
                    </a:p>
                  </a:txBody>
                  <a:tcPr/>
                </a:tc>
                <a:tc>
                  <a:txBody>
                    <a:bodyPr/>
                    <a:lstStyle/>
                    <a:p>
                      <a:pPr algn="l"/>
                      <a:r>
                        <a:rPr lang="en-US" sz="1000" dirty="0" err="1" smtClean="0"/>
                        <a:t>Organises</a:t>
                      </a:r>
                      <a:r>
                        <a:rPr lang="en-US" sz="1000" dirty="0" smtClean="0"/>
                        <a:t> images from a story into a plausible chronological order.</a:t>
                      </a:r>
                    </a:p>
                    <a:p>
                      <a:pPr algn="l"/>
                      <a:r>
                        <a:rPr lang="en-US" sz="1000" dirty="0" smtClean="0"/>
                        <a:t>Knows that children grow and change with the passage of time. </a:t>
                      </a:r>
                    </a:p>
                    <a:p>
                      <a:pPr algn="l"/>
                      <a:r>
                        <a:rPr lang="en-US" sz="1000" dirty="0" smtClean="0"/>
                        <a:t>Joins in and talks about family customs and routines. </a:t>
                      </a:r>
                    </a:p>
                    <a:p>
                      <a:pPr algn="l"/>
                      <a:r>
                        <a:rPr lang="en-US" sz="1000" dirty="0" smtClean="0"/>
                        <a:t>Talks about significant events from their own experience</a:t>
                      </a:r>
                      <a:endParaRPr lang="en-GB" sz="1000" dirty="0"/>
                    </a:p>
                  </a:txBody>
                  <a:tcPr/>
                </a:tc>
                <a:tc>
                  <a:txBody>
                    <a:bodyPr/>
                    <a:lstStyle/>
                    <a:p>
                      <a:pPr algn="l"/>
                      <a:r>
                        <a:rPr lang="en-US" sz="1000" dirty="0" smtClean="0"/>
                        <a:t>Sequences and retells stories.</a:t>
                      </a:r>
                    </a:p>
                    <a:p>
                      <a:pPr algn="l"/>
                      <a:r>
                        <a:rPr lang="en-US" sz="1000" dirty="0" smtClean="0"/>
                        <a:t>Talks about past and present events in their own life and that of family members. Identifies some similarities and differences between things now and in the past. </a:t>
                      </a:r>
                    </a:p>
                    <a:p>
                      <a:pPr algn="l"/>
                      <a:r>
                        <a:rPr lang="en-US" sz="1000" dirty="0" smtClean="0"/>
                        <a:t>Explores artefacts and uses them in play. Uses vocabulary to express the passing of time. </a:t>
                      </a:r>
                    </a:p>
                    <a:p>
                      <a:pPr algn="l"/>
                      <a:r>
                        <a:rPr lang="en-US" sz="1000" dirty="0" smtClean="0"/>
                        <a:t>Knows that they and the world around them changes with the passage of time.</a:t>
                      </a:r>
                      <a:endParaRPr lang="en-GB" sz="1000" dirty="0"/>
                    </a:p>
                  </a:txBody>
                  <a:tcPr/>
                </a:tc>
                <a:tc>
                  <a:txBody>
                    <a:bodyPr/>
                    <a:lstStyle/>
                    <a:p>
                      <a:pPr lvl="0"/>
                      <a:r>
                        <a:rPr lang="en-GB" sz="1000" kern="1200" dirty="0" smtClean="0">
                          <a:solidFill>
                            <a:schemeClr val="dk1"/>
                          </a:solidFill>
                          <a:effectLst/>
                          <a:latin typeface="+mn-lt"/>
                          <a:ea typeface="+mn-ea"/>
                          <a:cs typeface="+mn-cs"/>
                        </a:rPr>
                        <a:t>Talk about the lives of the people around them and their roles in society; </a:t>
                      </a:r>
                    </a:p>
                    <a:p>
                      <a:pPr lvl="0"/>
                      <a:r>
                        <a:rPr lang="en-GB" sz="1000" kern="1200" dirty="0" smtClean="0">
                          <a:solidFill>
                            <a:schemeClr val="dk1"/>
                          </a:solidFill>
                          <a:effectLst/>
                          <a:latin typeface="+mn-lt"/>
                          <a:ea typeface="+mn-ea"/>
                          <a:cs typeface="+mn-cs"/>
                        </a:rPr>
                        <a:t>Know some similarities and differences between things in the past and now, drawing on their experiences and what has been read in class;</a:t>
                      </a:r>
                    </a:p>
                    <a:p>
                      <a:r>
                        <a:rPr lang="en-GB" sz="1000" kern="1200" dirty="0" smtClean="0">
                          <a:solidFill>
                            <a:schemeClr val="dk1"/>
                          </a:solidFill>
                          <a:effectLst/>
                          <a:latin typeface="+mn-lt"/>
                          <a:ea typeface="+mn-ea"/>
                          <a:cs typeface="+mn-cs"/>
                        </a:rPr>
                        <a:t> Understand the past through settings, characters and events encountered in books read in class and storytelling.</a:t>
                      </a:r>
                      <a:endParaRPr lang="en-GB" sz="1000" dirty="0"/>
                    </a:p>
                  </a:txBody>
                  <a:tcPr/>
                </a:tc>
                <a:extLst>
                  <a:ext uri="{0D108BD9-81ED-4DB2-BD59-A6C34878D82A}">
                    <a16:rowId xmlns:a16="http://schemas.microsoft.com/office/drawing/2014/main" val="502503173"/>
                  </a:ext>
                </a:extLst>
              </a:tr>
              <a:tr h="669307">
                <a:tc>
                  <a:txBody>
                    <a:bodyPr/>
                    <a:lstStyle/>
                    <a:p>
                      <a:endParaRPr lang="en-GB" dirty="0" smtClean="0"/>
                    </a:p>
                    <a:p>
                      <a:endParaRPr lang="en-GB" dirty="0" smtClean="0"/>
                    </a:p>
                    <a:p>
                      <a:endParaRPr lang="en-GB" dirty="0" smtClean="0"/>
                    </a:p>
                    <a:p>
                      <a:endParaRPr lang="en-GB" dirty="0"/>
                    </a:p>
                  </a:txBody>
                  <a:tcPr/>
                </a:tc>
                <a:tc>
                  <a:txBody>
                    <a:bodyPr/>
                    <a:lstStyle/>
                    <a:p>
                      <a:pPr algn="l"/>
                      <a:r>
                        <a:rPr lang="en-US" sz="1000" dirty="0" smtClean="0"/>
                        <a:t>Talks about the location of familiar places. Knows there are different countries in the world and is able to talk about them through experience or from what they have seen in books or films. </a:t>
                      </a:r>
                    </a:p>
                    <a:p>
                      <a:pPr algn="l"/>
                      <a:r>
                        <a:rPr lang="en-US" sz="1000" dirty="0" smtClean="0"/>
                        <a:t>Can follow a simple map, e.g. by placing objects on a table in the correct position shown on a map. </a:t>
                      </a:r>
                    </a:p>
                    <a:p>
                      <a:pPr algn="l"/>
                      <a:r>
                        <a:rPr lang="en-US" sz="1000" dirty="0" smtClean="0"/>
                        <a:t>Can talk about prominent geographical features in their local area, e.g. the hill behind the school, the stream at the bottom of the hill</a:t>
                      </a:r>
                      <a:endParaRPr lang="en-GB" sz="1000" dirty="0"/>
                    </a:p>
                  </a:txBody>
                  <a:tcPr/>
                </a:tc>
                <a:tc>
                  <a:txBody>
                    <a:bodyPr/>
                    <a:lstStyle/>
                    <a:p>
                      <a:pPr algn="l"/>
                      <a:r>
                        <a:rPr lang="en-US" sz="1000" dirty="0" smtClean="0"/>
                        <a:t>Gives details about where they live, e.g. city, town or village name, street name. Uses some geographical vocabulary to describe their local environment. </a:t>
                      </a:r>
                    </a:p>
                    <a:p>
                      <a:pPr algn="l"/>
                      <a:r>
                        <a:rPr lang="en-US" sz="1000" dirty="0" smtClean="0"/>
                        <a:t>Can talk about some places of local interest, e.g. the library, places of worship, bus stops, train stations, shops, restaurants. </a:t>
                      </a:r>
                    </a:p>
                    <a:p>
                      <a:pPr algn="l"/>
                      <a:r>
                        <a:rPr lang="en-US" sz="1000" dirty="0" smtClean="0"/>
                        <a:t>Can interpret a simple map of the classroom. </a:t>
                      </a:r>
                    </a:p>
                    <a:p>
                      <a:pPr algn="l"/>
                      <a:r>
                        <a:rPr lang="en-US" sz="1000" dirty="0" smtClean="0"/>
                        <a:t>Is able to talk about some similarities and differences in countries around the world</a:t>
                      </a:r>
                      <a:endParaRPr lang="en-GB" sz="1000" dirty="0"/>
                    </a:p>
                  </a:txBody>
                  <a:tcPr/>
                </a:tc>
                <a:tc>
                  <a:txBody>
                    <a:bodyPr/>
                    <a:lstStyle/>
                    <a:p>
                      <a:pPr algn="l"/>
                      <a:r>
                        <a:rPr lang="en-US" sz="1000" dirty="0" smtClean="0"/>
                        <a:t>Can interpret an aerial view of their school setting, commenting on what they can see, including buildings and roads. Points out landmarks while on a walk in their local area. </a:t>
                      </a:r>
                    </a:p>
                    <a:p>
                      <a:pPr algn="l"/>
                      <a:r>
                        <a:rPr lang="en-US" sz="1000" dirty="0" smtClean="0"/>
                        <a:t>Can draw a simple map of the classroom, indicating different interest areas. </a:t>
                      </a:r>
                    </a:p>
                    <a:p>
                      <a:pPr algn="l"/>
                      <a:r>
                        <a:rPr lang="en-US" sz="1000" dirty="0" smtClean="0"/>
                        <a:t>Uses some specific geographical vocabulary to describe different locations. Is able to see where their country is in the world in relation to others.</a:t>
                      </a:r>
                      <a:endParaRPr lang="en-GB" sz="1000" dirty="0"/>
                    </a:p>
                  </a:txBody>
                  <a:tcPr/>
                </a:tc>
                <a:tc>
                  <a:txBody>
                    <a:bodyPr/>
                    <a:lstStyle/>
                    <a:p>
                      <a:pPr lvl="0"/>
                      <a:r>
                        <a:rPr lang="en-GB" sz="1000" kern="1200" dirty="0" smtClean="0">
                          <a:solidFill>
                            <a:schemeClr val="dk1"/>
                          </a:solidFill>
                          <a:effectLst/>
                          <a:latin typeface="+mn-lt"/>
                          <a:ea typeface="+mn-ea"/>
                          <a:cs typeface="+mn-cs"/>
                        </a:rPr>
                        <a:t>Describe their immediate environment using knowledge from observation, discussion, stories, non-fiction texts and maps; </a:t>
                      </a:r>
                    </a:p>
                    <a:p>
                      <a:pPr lvl="0"/>
                      <a:r>
                        <a:rPr lang="en-GB" sz="1000" kern="1200" dirty="0" smtClean="0">
                          <a:solidFill>
                            <a:schemeClr val="dk1"/>
                          </a:solidFill>
                          <a:effectLst/>
                          <a:latin typeface="+mn-lt"/>
                          <a:ea typeface="+mn-ea"/>
                          <a:cs typeface="+mn-cs"/>
                        </a:rPr>
                        <a:t>Know some similarities and differences between different religious and cultural communities in this country, drawing on their experiences and what has been read in class; </a:t>
                      </a:r>
                    </a:p>
                    <a:p>
                      <a:r>
                        <a:rPr lang="en-GB" sz="1000" kern="1200" dirty="0" smtClean="0">
                          <a:solidFill>
                            <a:schemeClr val="dk1"/>
                          </a:solidFill>
                          <a:effectLst/>
                          <a:latin typeface="+mn-lt"/>
                          <a:ea typeface="+mn-ea"/>
                          <a:cs typeface="+mn-cs"/>
                        </a:rPr>
                        <a:t>Explain some similarities and differences between life in this country and life in other countries, drawing on knowledge from stories, non-fiction texts and – when appropriate – maps.</a:t>
                      </a:r>
                      <a:endParaRPr lang="en-GB" sz="1000" dirty="0"/>
                    </a:p>
                  </a:txBody>
                  <a:tcPr/>
                </a:tc>
                <a:extLst>
                  <a:ext uri="{0D108BD9-81ED-4DB2-BD59-A6C34878D82A}">
                    <a16:rowId xmlns:a16="http://schemas.microsoft.com/office/drawing/2014/main" val="2567533834"/>
                  </a:ext>
                </a:extLst>
              </a:tr>
            </a:tbl>
          </a:graphicData>
        </a:graphic>
      </p:graphicFrame>
      <p:pic>
        <p:nvPicPr>
          <p:cNvPr id="10" name="Picture 9"/>
          <p:cNvPicPr/>
          <p:nvPr/>
        </p:nvPicPr>
        <p:blipFill>
          <a:blip r:embed="rId2"/>
          <a:stretch>
            <a:fillRect/>
          </a:stretch>
        </p:blipFill>
        <p:spPr>
          <a:xfrm>
            <a:off x="712939" y="1841325"/>
            <a:ext cx="1554272" cy="1448844"/>
          </a:xfrm>
          <a:prstGeom prst="rect">
            <a:avLst/>
          </a:prstGeom>
        </p:spPr>
      </p:pic>
      <p:pic>
        <p:nvPicPr>
          <p:cNvPr id="11" name="Picture 10"/>
          <p:cNvPicPr/>
          <p:nvPr/>
        </p:nvPicPr>
        <p:blipFill>
          <a:blip r:embed="rId3"/>
          <a:stretch>
            <a:fillRect/>
          </a:stretch>
        </p:blipFill>
        <p:spPr>
          <a:xfrm>
            <a:off x="601771" y="3607495"/>
            <a:ext cx="1665440" cy="1555055"/>
          </a:xfrm>
          <a:prstGeom prst="rect">
            <a:avLst/>
          </a:prstGeom>
        </p:spPr>
      </p:pic>
    </p:spTree>
    <p:extLst>
      <p:ext uri="{BB962C8B-B14F-4D97-AF65-F5344CB8AC3E}">
        <p14:creationId xmlns:p14="http://schemas.microsoft.com/office/powerpoint/2010/main" val="237244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53058633"/>
              </p:ext>
            </p:extLst>
          </p:nvPr>
        </p:nvGraphicFramePr>
        <p:xfrm>
          <a:off x="487471" y="560496"/>
          <a:ext cx="11148166" cy="5151120"/>
        </p:xfrm>
        <a:graphic>
          <a:graphicData uri="http://schemas.openxmlformats.org/drawingml/2006/table">
            <a:tbl>
              <a:tblPr firstRow="1" bandRow="1">
                <a:tableStyleId>{5C22544A-7EE6-4342-B048-85BDC9FD1C3A}</a:tableStyleId>
              </a:tblPr>
              <a:tblGrid>
                <a:gridCol w="1803979">
                  <a:extLst>
                    <a:ext uri="{9D8B030D-6E8A-4147-A177-3AD203B41FA5}">
                      <a16:colId xmlns:a16="http://schemas.microsoft.com/office/drawing/2014/main" val="279913805"/>
                    </a:ext>
                  </a:extLst>
                </a:gridCol>
                <a:gridCol w="2371518">
                  <a:extLst>
                    <a:ext uri="{9D8B030D-6E8A-4147-A177-3AD203B41FA5}">
                      <a16:colId xmlns:a16="http://schemas.microsoft.com/office/drawing/2014/main" val="2939206968"/>
                    </a:ext>
                  </a:extLst>
                </a:gridCol>
                <a:gridCol w="2371518">
                  <a:extLst>
                    <a:ext uri="{9D8B030D-6E8A-4147-A177-3AD203B41FA5}">
                      <a16:colId xmlns:a16="http://schemas.microsoft.com/office/drawing/2014/main" val="1745285290"/>
                    </a:ext>
                  </a:extLst>
                </a:gridCol>
                <a:gridCol w="2371518">
                  <a:extLst>
                    <a:ext uri="{9D8B030D-6E8A-4147-A177-3AD203B41FA5}">
                      <a16:colId xmlns:a16="http://schemas.microsoft.com/office/drawing/2014/main" val="157812809"/>
                    </a:ext>
                  </a:extLst>
                </a:gridCol>
                <a:gridCol w="2229633">
                  <a:extLst>
                    <a:ext uri="{9D8B030D-6E8A-4147-A177-3AD203B41FA5}">
                      <a16:colId xmlns:a16="http://schemas.microsoft.com/office/drawing/2014/main" val="1439324802"/>
                    </a:ext>
                  </a:extLst>
                </a:gridCol>
              </a:tblGrid>
              <a:tr h="669307">
                <a:tc>
                  <a:txBody>
                    <a:bodyPr/>
                    <a:lstStyle/>
                    <a:p>
                      <a:r>
                        <a:rPr lang="en-GB" sz="1800" dirty="0" smtClean="0"/>
                        <a:t>Understanding of the World</a:t>
                      </a:r>
                    </a:p>
                    <a:p>
                      <a:endParaRPr lang="en-GB" dirty="0"/>
                    </a:p>
                  </a:txBody>
                  <a:tcPr/>
                </a:tc>
                <a:tc>
                  <a:txBody>
                    <a:bodyPr/>
                    <a:lstStyle/>
                    <a:p>
                      <a:pPr algn="ctr"/>
                      <a:r>
                        <a:rPr lang="en-GB" dirty="0" smtClean="0"/>
                        <a:t>Nursery</a:t>
                      </a:r>
                    </a:p>
                    <a:p>
                      <a:pPr algn="ctr"/>
                      <a:endParaRPr lang="en-GB" dirty="0" smtClean="0"/>
                    </a:p>
                    <a:p>
                      <a:pPr algn="ctr"/>
                      <a:endParaRPr lang="en-GB" dirty="0" smtClean="0"/>
                    </a:p>
                    <a:p>
                      <a:pPr algn="ctr"/>
                      <a:endParaRPr lang="en-GB" dirty="0" smtClean="0"/>
                    </a:p>
                    <a:p>
                      <a:pPr algn="ctr"/>
                      <a:endParaRPr lang="en-GB" dirty="0"/>
                    </a:p>
                  </a:txBody>
                  <a:tcPr/>
                </a:tc>
                <a:tc>
                  <a:txBody>
                    <a:bodyPr/>
                    <a:lstStyle/>
                    <a:p>
                      <a:pPr algn="ctr"/>
                      <a:r>
                        <a:rPr lang="en-GB" dirty="0" smtClean="0"/>
                        <a:t>Reception 1</a:t>
                      </a:r>
                      <a:endParaRPr lang="en-GB" dirty="0"/>
                    </a:p>
                  </a:txBody>
                  <a:tcPr/>
                </a:tc>
                <a:tc>
                  <a:txBody>
                    <a:bodyPr/>
                    <a:lstStyle/>
                    <a:p>
                      <a:pPr algn="ctr"/>
                      <a:r>
                        <a:rPr lang="en-GB" dirty="0" smtClean="0"/>
                        <a:t>Reception 2</a:t>
                      </a:r>
                      <a:endParaRPr lang="en-GB" dirty="0"/>
                    </a:p>
                  </a:txBody>
                  <a:tcPr/>
                </a:tc>
                <a:tc>
                  <a:txBody>
                    <a:bodyPr/>
                    <a:lstStyle/>
                    <a:p>
                      <a:pPr algn="ctr"/>
                      <a:r>
                        <a:rPr lang="en-GB" dirty="0" smtClean="0"/>
                        <a:t>ELG</a:t>
                      </a:r>
                      <a:endParaRPr lang="en-GB" dirty="0"/>
                    </a:p>
                  </a:txBody>
                  <a:tcPr/>
                </a:tc>
                <a:extLst>
                  <a:ext uri="{0D108BD9-81ED-4DB2-BD59-A6C34878D82A}">
                    <a16:rowId xmlns:a16="http://schemas.microsoft.com/office/drawing/2014/main" val="1376964475"/>
                  </a:ext>
                </a:extLst>
              </a:tr>
              <a:tr h="669307">
                <a:tc>
                  <a:txBody>
                    <a:bodyPr/>
                    <a:lstStyle/>
                    <a:p>
                      <a:endParaRPr lang="en-GB" dirty="0"/>
                    </a:p>
                  </a:txBody>
                  <a:tcPr/>
                </a:tc>
                <a:tc>
                  <a:txBody>
                    <a:bodyPr/>
                    <a:lstStyle/>
                    <a:p>
                      <a:pPr algn="l"/>
                      <a:r>
                        <a:rPr lang="en-US" sz="1000" dirty="0" smtClean="0"/>
                        <a:t>Is curious about things in nature. </a:t>
                      </a:r>
                    </a:p>
                    <a:p>
                      <a:pPr algn="l"/>
                      <a:r>
                        <a:rPr lang="en-US" sz="1000" dirty="0" smtClean="0"/>
                        <a:t>Is beginning to appreciate being in nature, e.g. the feeling of the wind and sun on their face. </a:t>
                      </a:r>
                    </a:p>
                    <a:p>
                      <a:pPr algn="l"/>
                      <a:r>
                        <a:rPr lang="en-US" sz="1000" dirty="0" smtClean="0"/>
                        <a:t>Enjoys being outside. </a:t>
                      </a:r>
                    </a:p>
                    <a:p>
                      <a:pPr algn="l"/>
                      <a:r>
                        <a:rPr lang="en-US" sz="1000" dirty="0" smtClean="0"/>
                        <a:t>Is beginning to understand that we need to take care of things</a:t>
                      </a:r>
                      <a:endParaRPr lang="en-GB" sz="1000" dirty="0"/>
                    </a:p>
                  </a:txBody>
                  <a:tcPr/>
                </a:tc>
                <a:tc>
                  <a:txBody>
                    <a:bodyPr/>
                    <a:lstStyle/>
                    <a:p>
                      <a:pPr algn="l"/>
                      <a:r>
                        <a:rPr lang="en-US" sz="1000" dirty="0" smtClean="0"/>
                        <a:t>Looks closely at things in nature, e.g. animals and plants, and talks about what they have seen. </a:t>
                      </a:r>
                    </a:p>
                    <a:p>
                      <a:pPr algn="l"/>
                      <a:r>
                        <a:rPr lang="en-US" sz="1000" dirty="0" smtClean="0"/>
                        <a:t>Can talk about how being outside makes them feel. </a:t>
                      </a:r>
                    </a:p>
                    <a:p>
                      <a:pPr algn="l"/>
                      <a:r>
                        <a:rPr lang="en-US" sz="1000" dirty="0" smtClean="0"/>
                        <a:t>Knows that plants and animals need water and animals need food. Knows we need to take care of materials, e.g. putting things away properly.</a:t>
                      </a:r>
                      <a:endParaRPr lang="en-GB" sz="1000" dirty="0"/>
                    </a:p>
                  </a:txBody>
                  <a:tcPr/>
                </a:tc>
                <a:tc>
                  <a:txBody>
                    <a:bodyPr/>
                    <a:lstStyle/>
                    <a:p>
                      <a:pPr algn="l"/>
                      <a:r>
                        <a:rPr lang="en-US" sz="1000" dirty="0" smtClean="0"/>
                        <a:t>Shows a basic understanding of how they might have an impact on the environment. </a:t>
                      </a:r>
                    </a:p>
                    <a:p>
                      <a:pPr algn="l"/>
                      <a:r>
                        <a:rPr lang="en-US" sz="1000" dirty="0" smtClean="0"/>
                        <a:t>Shows concern for living things, e.g. is careful not to damage plants. </a:t>
                      </a:r>
                    </a:p>
                    <a:p>
                      <a:pPr algn="l"/>
                      <a:r>
                        <a:rPr lang="en-US" sz="1000" dirty="0" smtClean="0"/>
                        <a:t>Knows that being outside can make them feel better if they are anxious or upset. Knows that plants and animals need to be looked after to survive. Takes responsibility for materials – using them properly, putting them away and performing basic repairs, e.g. sticking down a torn book cover.</a:t>
                      </a:r>
                      <a:endParaRPr lang="en-GB" sz="1000" dirty="0"/>
                    </a:p>
                  </a:txBody>
                  <a:tcPr/>
                </a:tc>
                <a:tc>
                  <a:txBody>
                    <a:bodyPr/>
                    <a:lstStyle/>
                    <a:p>
                      <a:pPr algn="ctr"/>
                      <a:endParaRPr lang="en-GB" dirty="0"/>
                    </a:p>
                  </a:txBody>
                  <a:tcPr/>
                </a:tc>
                <a:extLst>
                  <a:ext uri="{0D108BD9-81ED-4DB2-BD59-A6C34878D82A}">
                    <a16:rowId xmlns:a16="http://schemas.microsoft.com/office/drawing/2014/main" val="1025117951"/>
                  </a:ext>
                </a:extLst>
              </a:tr>
              <a:tr h="669307">
                <a:tc>
                  <a:txBody>
                    <a:bodyPr/>
                    <a:lstStyle/>
                    <a:p>
                      <a:endParaRPr lang="en-GB" dirty="0"/>
                    </a:p>
                  </a:txBody>
                  <a:tcPr/>
                </a:tc>
                <a:tc>
                  <a:txBody>
                    <a:bodyPr/>
                    <a:lstStyle/>
                    <a:p>
                      <a:pPr algn="l"/>
                      <a:r>
                        <a:rPr lang="en-US" sz="1000" dirty="0" smtClean="0"/>
                        <a:t>Explores the feel of a range of everyday objects. </a:t>
                      </a:r>
                    </a:p>
                    <a:p>
                      <a:pPr algn="l"/>
                      <a:r>
                        <a:rPr lang="en-US" sz="1000" dirty="0" smtClean="0"/>
                        <a:t>Develops knowledge about design through play with objects. </a:t>
                      </a:r>
                    </a:p>
                    <a:p>
                      <a:pPr algn="l"/>
                      <a:r>
                        <a:rPr lang="en-US" sz="1000" dirty="0" smtClean="0"/>
                        <a:t>Can talk about what they are going to make. Manipulates basic tools. </a:t>
                      </a:r>
                    </a:p>
                    <a:p>
                      <a:pPr algn="l"/>
                      <a:r>
                        <a:rPr lang="en-US" sz="1000" dirty="0" smtClean="0"/>
                        <a:t>Uses trial and error to develop understanding. </a:t>
                      </a:r>
                    </a:p>
                    <a:p>
                      <a:pPr algn="l"/>
                      <a:r>
                        <a:rPr lang="en-US" sz="1000" dirty="0" smtClean="0"/>
                        <a:t>Reflects on a product, saying what they like</a:t>
                      </a:r>
                      <a:endParaRPr lang="en-GB" sz="1000" dirty="0"/>
                    </a:p>
                  </a:txBody>
                  <a:tcPr/>
                </a:tc>
                <a:tc>
                  <a:txBody>
                    <a:bodyPr/>
                    <a:lstStyle/>
                    <a:p>
                      <a:pPr algn="l"/>
                      <a:r>
                        <a:rPr lang="en-US" sz="1000" dirty="0" smtClean="0"/>
                        <a:t>Explores a range of everyday objects and can talk about similarities and differences between them. </a:t>
                      </a:r>
                    </a:p>
                    <a:p>
                      <a:pPr algn="l"/>
                      <a:r>
                        <a:rPr lang="en-US" sz="1000" dirty="0" smtClean="0"/>
                        <a:t>Draws what they are going to make. Chooses appropriate tools. </a:t>
                      </a:r>
                    </a:p>
                    <a:p>
                      <a:pPr algn="l"/>
                      <a:r>
                        <a:rPr lang="en-US" sz="1000" dirty="0" smtClean="0"/>
                        <a:t>Explains what they are happy with in a product and how they will tweak the design to improve it</a:t>
                      </a:r>
                      <a:endParaRPr lang="en-GB" sz="1000" dirty="0"/>
                    </a:p>
                  </a:txBody>
                  <a:tcPr/>
                </a:tc>
                <a:tc>
                  <a:txBody>
                    <a:bodyPr/>
                    <a:lstStyle/>
                    <a:p>
                      <a:pPr algn="l"/>
                      <a:r>
                        <a:rPr lang="en-US" sz="1000" dirty="0" smtClean="0"/>
                        <a:t>Makes judgements about properties of different materials and their suitability for construction. </a:t>
                      </a:r>
                    </a:p>
                    <a:p>
                      <a:pPr algn="l"/>
                      <a:r>
                        <a:rPr lang="en-US" sz="1000" dirty="0" smtClean="0"/>
                        <a:t>Tests out the properties of materials. Draws what they are going to make and explains designs. Experiments with designs and materials. Uses tools safely. Describes how a product is made up of many different parts</a:t>
                      </a:r>
                      <a:endParaRPr lang="en-GB" sz="1000" dirty="0"/>
                    </a:p>
                  </a:txBody>
                  <a:tcPr/>
                </a:tc>
                <a:tc>
                  <a:txBody>
                    <a:bodyPr/>
                    <a:lstStyle/>
                    <a:p>
                      <a:pPr lvl="0"/>
                      <a:r>
                        <a:rPr lang="en-GB" sz="1000" kern="1200" dirty="0" smtClean="0">
                          <a:solidFill>
                            <a:schemeClr val="dk1"/>
                          </a:solidFill>
                          <a:effectLst/>
                          <a:latin typeface="+mn-lt"/>
                          <a:ea typeface="+mn-ea"/>
                          <a:cs typeface="+mn-cs"/>
                        </a:rPr>
                        <a:t>Safely use and explore a variety of materials, tools and techniques, experimenting with colour, design, texture, form and function; </a:t>
                      </a:r>
                    </a:p>
                    <a:p>
                      <a:pPr lvl="0"/>
                      <a:r>
                        <a:rPr lang="en-GB" sz="1000" kern="1200" dirty="0" smtClean="0">
                          <a:solidFill>
                            <a:schemeClr val="dk1"/>
                          </a:solidFill>
                          <a:effectLst/>
                          <a:latin typeface="+mn-lt"/>
                          <a:ea typeface="+mn-ea"/>
                          <a:cs typeface="+mn-cs"/>
                        </a:rPr>
                        <a:t>Share their creations, explaining the process they have used; </a:t>
                      </a:r>
                    </a:p>
                    <a:p>
                      <a:r>
                        <a:rPr lang="en-GB" sz="1000" kern="1200" dirty="0" smtClean="0">
                          <a:solidFill>
                            <a:schemeClr val="dk1"/>
                          </a:solidFill>
                          <a:effectLst/>
                          <a:latin typeface="+mn-lt"/>
                          <a:ea typeface="+mn-ea"/>
                          <a:cs typeface="+mn-cs"/>
                        </a:rPr>
                        <a:t>Make use of props and materials when role playing characters in narratives and stories</a:t>
                      </a:r>
                      <a:endParaRPr lang="en-GB" sz="1000" dirty="0"/>
                    </a:p>
                  </a:txBody>
                  <a:tcPr/>
                </a:tc>
                <a:extLst>
                  <a:ext uri="{0D108BD9-81ED-4DB2-BD59-A6C34878D82A}">
                    <a16:rowId xmlns:a16="http://schemas.microsoft.com/office/drawing/2014/main" val="1236668821"/>
                  </a:ext>
                </a:extLst>
              </a:tr>
            </a:tbl>
          </a:graphicData>
        </a:graphic>
      </p:graphicFrame>
      <p:pic>
        <p:nvPicPr>
          <p:cNvPr id="3" name="Picture 2"/>
          <p:cNvPicPr/>
          <p:nvPr/>
        </p:nvPicPr>
        <p:blipFill>
          <a:blip r:embed="rId2"/>
          <a:stretch>
            <a:fillRect/>
          </a:stretch>
        </p:blipFill>
        <p:spPr>
          <a:xfrm>
            <a:off x="586832" y="2217107"/>
            <a:ext cx="1567646" cy="1440493"/>
          </a:xfrm>
          <a:prstGeom prst="rect">
            <a:avLst/>
          </a:prstGeom>
        </p:spPr>
      </p:pic>
      <p:pic>
        <p:nvPicPr>
          <p:cNvPr id="4" name="Picture 3"/>
          <p:cNvPicPr/>
          <p:nvPr/>
        </p:nvPicPr>
        <p:blipFill>
          <a:blip r:embed="rId3"/>
          <a:stretch>
            <a:fillRect/>
          </a:stretch>
        </p:blipFill>
        <p:spPr>
          <a:xfrm>
            <a:off x="737533" y="4233797"/>
            <a:ext cx="1266243" cy="1240077"/>
          </a:xfrm>
          <a:prstGeom prst="rect">
            <a:avLst/>
          </a:prstGeom>
        </p:spPr>
      </p:pic>
    </p:spTree>
    <p:extLst>
      <p:ext uri="{BB962C8B-B14F-4D97-AF65-F5344CB8AC3E}">
        <p14:creationId xmlns:p14="http://schemas.microsoft.com/office/powerpoint/2010/main" val="354695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21464112"/>
              </p:ext>
            </p:extLst>
          </p:nvPr>
        </p:nvGraphicFramePr>
        <p:xfrm>
          <a:off x="349685" y="397658"/>
          <a:ext cx="11148166" cy="3090423"/>
        </p:xfrm>
        <a:graphic>
          <a:graphicData uri="http://schemas.openxmlformats.org/drawingml/2006/table">
            <a:tbl>
              <a:tblPr firstRow="1" bandRow="1">
                <a:tableStyleId>{5C22544A-7EE6-4342-B048-85BDC9FD1C3A}</a:tableStyleId>
              </a:tblPr>
              <a:tblGrid>
                <a:gridCol w="1803979">
                  <a:extLst>
                    <a:ext uri="{9D8B030D-6E8A-4147-A177-3AD203B41FA5}">
                      <a16:colId xmlns:a16="http://schemas.microsoft.com/office/drawing/2014/main" val="4038558378"/>
                    </a:ext>
                  </a:extLst>
                </a:gridCol>
                <a:gridCol w="2371518">
                  <a:extLst>
                    <a:ext uri="{9D8B030D-6E8A-4147-A177-3AD203B41FA5}">
                      <a16:colId xmlns:a16="http://schemas.microsoft.com/office/drawing/2014/main" val="2847002764"/>
                    </a:ext>
                  </a:extLst>
                </a:gridCol>
                <a:gridCol w="2371518">
                  <a:extLst>
                    <a:ext uri="{9D8B030D-6E8A-4147-A177-3AD203B41FA5}">
                      <a16:colId xmlns:a16="http://schemas.microsoft.com/office/drawing/2014/main" val="1691332268"/>
                    </a:ext>
                  </a:extLst>
                </a:gridCol>
                <a:gridCol w="2371518">
                  <a:extLst>
                    <a:ext uri="{9D8B030D-6E8A-4147-A177-3AD203B41FA5}">
                      <a16:colId xmlns:a16="http://schemas.microsoft.com/office/drawing/2014/main" val="822728177"/>
                    </a:ext>
                  </a:extLst>
                </a:gridCol>
                <a:gridCol w="2229633">
                  <a:extLst>
                    <a:ext uri="{9D8B030D-6E8A-4147-A177-3AD203B41FA5}">
                      <a16:colId xmlns:a16="http://schemas.microsoft.com/office/drawing/2014/main" val="1444638132"/>
                    </a:ext>
                  </a:extLst>
                </a:gridCol>
              </a:tblGrid>
              <a:tr h="1017783">
                <a:tc>
                  <a:txBody>
                    <a:bodyPr/>
                    <a:lstStyle/>
                    <a:p>
                      <a:r>
                        <a:rPr lang="en-GB" sz="1800" dirty="0" smtClean="0"/>
                        <a:t>Understanding of the World</a:t>
                      </a:r>
                    </a:p>
                    <a:p>
                      <a:endParaRPr lang="en-GB" dirty="0"/>
                    </a:p>
                  </a:txBody>
                  <a:tcPr/>
                </a:tc>
                <a:tc>
                  <a:txBody>
                    <a:bodyPr/>
                    <a:lstStyle/>
                    <a:p>
                      <a:pPr algn="ctr"/>
                      <a:r>
                        <a:rPr lang="en-GB" dirty="0" smtClean="0"/>
                        <a:t>Nursery</a:t>
                      </a:r>
                    </a:p>
                    <a:p>
                      <a:pPr algn="ctr"/>
                      <a:endParaRPr lang="en-GB" dirty="0" smtClean="0"/>
                    </a:p>
                  </a:txBody>
                  <a:tcPr/>
                </a:tc>
                <a:tc>
                  <a:txBody>
                    <a:bodyPr/>
                    <a:lstStyle/>
                    <a:p>
                      <a:pPr algn="ctr"/>
                      <a:r>
                        <a:rPr lang="en-GB" dirty="0" smtClean="0"/>
                        <a:t>Reception 1</a:t>
                      </a:r>
                      <a:endParaRPr lang="en-GB" dirty="0"/>
                    </a:p>
                  </a:txBody>
                  <a:tcPr/>
                </a:tc>
                <a:tc>
                  <a:txBody>
                    <a:bodyPr/>
                    <a:lstStyle/>
                    <a:p>
                      <a:pPr algn="ctr"/>
                      <a:r>
                        <a:rPr lang="en-GB" dirty="0" smtClean="0"/>
                        <a:t>Reception 2</a:t>
                      </a:r>
                      <a:endParaRPr lang="en-GB" dirty="0"/>
                    </a:p>
                  </a:txBody>
                  <a:tcPr/>
                </a:tc>
                <a:tc>
                  <a:txBody>
                    <a:bodyPr/>
                    <a:lstStyle/>
                    <a:p>
                      <a:pPr algn="ctr"/>
                      <a:r>
                        <a:rPr lang="en-GB" dirty="0" smtClean="0"/>
                        <a:t>ELG</a:t>
                      </a:r>
                      <a:endParaRPr lang="en-GB" dirty="0"/>
                    </a:p>
                  </a:txBody>
                  <a:tcPr/>
                </a:tc>
                <a:extLst>
                  <a:ext uri="{0D108BD9-81ED-4DB2-BD59-A6C34878D82A}">
                    <a16:rowId xmlns:a16="http://schemas.microsoft.com/office/drawing/2014/main" val="1580689139"/>
                  </a:ext>
                </a:extLst>
              </a:tr>
              <a:tr h="669307">
                <a:tc>
                  <a:txBody>
                    <a:bodyPr/>
                    <a:lstStyle/>
                    <a:p>
                      <a:endParaRPr lang="en-GB" dirty="0"/>
                    </a:p>
                  </a:txBody>
                  <a:tcPr/>
                </a:tc>
                <a:tc>
                  <a:txBody>
                    <a:bodyPr/>
                    <a:lstStyle/>
                    <a:p>
                      <a:pPr algn="l"/>
                      <a:r>
                        <a:rPr lang="en-US" sz="1000" dirty="0" smtClean="0"/>
                        <a:t>Is interested to explore familiar and new experiences in nature, e.g. looking at plants, animals, puddles, mud. Talks about what they see. </a:t>
                      </a:r>
                    </a:p>
                    <a:p>
                      <a:pPr algn="l"/>
                      <a:r>
                        <a:rPr lang="en-US" sz="1000" dirty="0" smtClean="0"/>
                        <a:t>Describes, in simple terms, life cycles of plants and animals. Explores and talks about forces. </a:t>
                      </a:r>
                    </a:p>
                    <a:p>
                      <a:pPr algn="l"/>
                      <a:r>
                        <a:rPr lang="en-US" sz="1000" dirty="0" smtClean="0"/>
                        <a:t>Can identify differences between some materials</a:t>
                      </a:r>
                      <a:endParaRPr lang="en-GB" sz="1000" dirty="0"/>
                    </a:p>
                  </a:txBody>
                  <a:tcPr/>
                </a:tc>
                <a:tc>
                  <a:txBody>
                    <a:bodyPr/>
                    <a:lstStyle/>
                    <a:p>
                      <a:pPr algn="l"/>
                      <a:r>
                        <a:rPr lang="en-US" sz="1000" dirty="0" smtClean="0"/>
                        <a:t>Explores the natural world, using their five senses. </a:t>
                      </a:r>
                    </a:p>
                    <a:p>
                      <a:pPr algn="l"/>
                      <a:r>
                        <a:rPr lang="en-US" sz="1000" dirty="0" smtClean="0"/>
                        <a:t>Describes the impact of weather and seasons on their daily life. </a:t>
                      </a:r>
                    </a:p>
                    <a:p>
                      <a:pPr algn="l"/>
                      <a:r>
                        <a:rPr lang="en-US" sz="1000" dirty="0" smtClean="0"/>
                        <a:t>Names and describes familiar plants and animals.</a:t>
                      </a:r>
                    </a:p>
                    <a:p>
                      <a:pPr algn="l"/>
                      <a:r>
                        <a:rPr lang="en-US" sz="1000" dirty="0" smtClean="0"/>
                        <a:t>Investigates forces, light and vibrations.</a:t>
                      </a:r>
                    </a:p>
                    <a:p>
                      <a:pPr algn="l"/>
                      <a:r>
                        <a:rPr lang="en-US" sz="1000" dirty="0" smtClean="0"/>
                        <a:t>Is beginning to talk about why things happen. </a:t>
                      </a:r>
                    </a:p>
                    <a:p>
                      <a:pPr algn="l"/>
                      <a:r>
                        <a:rPr lang="en-US" sz="1000" dirty="0" smtClean="0"/>
                        <a:t>Predicts what might happen and explains why. </a:t>
                      </a:r>
                    </a:p>
                    <a:p>
                      <a:pPr algn="l"/>
                      <a:r>
                        <a:rPr lang="en-US" sz="1000" dirty="0" smtClean="0"/>
                        <a:t>Records findings in a simple way.</a:t>
                      </a:r>
                      <a:endParaRPr lang="en-GB" sz="1000" dirty="0"/>
                    </a:p>
                  </a:txBody>
                  <a:tcPr/>
                </a:tc>
                <a:tc>
                  <a:txBody>
                    <a:bodyPr/>
                    <a:lstStyle/>
                    <a:p>
                      <a:pPr algn="l"/>
                      <a:r>
                        <a:rPr lang="en-US" sz="1000" dirty="0" smtClean="0"/>
                        <a:t>Looks closely at similarities and differences in nature. Participates in guided investigations and makes observations. Asks and responds to questions about familiar objects. </a:t>
                      </a:r>
                    </a:p>
                    <a:p>
                      <a:pPr algn="l"/>
                      <a:r>
                        <a:rPr lang="en-US" sz="1000" dirty="0" smtClean="0"/>
                        <a:t>Talks about observable changes. </a:t>
                      </a:r>
                    </a:p>
                    <a:p>
                      <a:pPr algn="l"/>
                      <a:r>
                        <a:rPr lang="en-US" sz="1000" dirty="0" smtClean="0"/>
                        <a:t>Understands that objects move in different ways depending on size and weight. </a:t>
                      </a:r>
                    </a:p>
                    <a:p>
                      <a:pPr algn="l"/>
                      <a:r>
                        <a:rPr lang="en-US" sz="1000" dirty="0" smtClean="0"/>
                        <a:t>Asks questions such as ‘What would happen if …?’. </a:t>
                      </a:r>
                    </a:p>
                    <a:p>
                      <a:pPr algn="l"/>
                      <a:r>
                        <a:rPr lang="en-US" sz="1000" dirty="0" smtClean="0"/>
                        <a:t>Records ideas and observations.</a:t>
                      </a:r>
                      <a:endParaRPr lang="en-GB" sz="1000" dirty="0"/>
                    </a:p>
                  </a:txBody>
                  <a:tcPr/>
                </a:tc>
                <a:tc>
                  <a:txBody>
                    <a:bodyPr/>
                    <a:lstStyle/>
                    <a:p>
                      <a:pPr lvl="0"/>
                      <a:r>
                        <a:rPr lang="en-GB" sz="1000" kern="1200" dirty="0" smtClean="0">
                          <a:solidFill>
                            <a:schemeClr val="dk1"/>
                          </a:solidFill>
                          <a:effectLst/>
                          <a:latin typeface="+mn-lt"/>
                          <a:ea typeface="+mn-ea"/>
                          <a:cs typeface="+mn-cs"/>
                        </a:rPr>
                        <a:t>Explore the natural world around them, making observations and drawing pictures of animals and plants;</a:t>
                      </a:r>
                    </a:p>
                    <a:p>
                      <a:pPr lvl="0"/>
                      <a:r>
                        <a:rPr lang="en-GB" sz="1000" kern="1200" dirty="0" smtClean="0">
                          <a:solidFill>
                            <a:schemeClr val="dk1"/>
                          </a:solidFill>
                          <a:effectLst/>
                          <a:latin typeface="+mn-lt"/>
                          <a:ea typeface="+mn-ea"/>
                          <a:cs typeface="+mn-cs"/>
                        </a:rPr>
                        <a:t>Know some similarities and differences between the natural world around them and contrasting environments, drawing on their experiences and what has been read in class;</a:t>
                      </a:r>
                    </a:p>
                    <a:p>
                      <a:pPr lvl="0"/>
                      <a:r>
                        <a:rPr lang="en-GB" sz="1000" kern="1200" dirty="0" smtClean="0">
                          <a:solidFill>
                            <a:schemeClr val="dk1"/>
                          </a:solidFill>
                          <a:effectLst/>
                          <a:latin typeface="+mn-lt"/>
                          <a:ea typeface="+mn-ea"/>
                          <a:cs typeface="+mn-cs"/>
                        </a:rPr>
                        <a:t>Understand some important processes and changes in the natural world around them, including the seasons and changing states of matter.</a:t>
                      </a:r>
                    </a:p>
                    <a:p>
                      <a:pPr algn="ctr"/>
                      <a:endParaRPr lang="en-GB" sz="1000" dirty="0"/>
                    </a:p>
                  </a:txBody>
                  <a:tcPr/>
                </a:tc>
                <a:extLst>
                  <a:ext uri="{0D108BD9-81ED-4DB2-BD59-A6C34878D82A}">
                    <a16:rowId xmlns:a16="http://schemas.microsoft.com/office/drawing/2014/main" val="325759608"/>
                  </a:ext>
                </a:extLst>
              </a:tr>
            </a:tbl>
          </a:graphicData>
        </a:graphic>
      </p:graphicFrame>
      <p:pic>
        <p:nvPicPr>
          <p:cNvPr id="3" name="Picture 2"/>
          <p:cNvPicPr/>
          <p:nvPr/>
        </p:nvPicPr>
        <p:blipFill>
          <a:blip r:embed="rId2"/>
          <a:stretch>
            <a:fillRect/>
          </a:stretch>
        </p:blipFill>
        <p:spPr>
          <a:xfrm>
            <a:off x="349685" y="1410353"/>
            <a:ext cx="1800225" cy="1657350"/>
          </a:xfrm>
          <a:prstGeom prst="rect">
            <a:avLst/>
          </a:prstGeom>
        </p:spPr>
      </p:pic>
    </p:spTree>
    <p:extLst>
      <p:ext uri="{BB962C8B-B14F-4D97-AF65-F5344CB8AC3E}">
        <p14:creationId xmlns:p14="http://schemas.microsoft.com/office/powerpoint/2010/main" val="1729450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1171</Words>
  <Application>Microsoft Office PowerPoint</Application>
  <PresentationFormat>Widescreen</PresentationFormat>
  <Paragraphs>91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One IT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Vicky</dc:creator>
  <cp:lastModifiedBy>Miller, Vicky</cp:lastModifiedBy>
  <cp:revision>21</cp:revision>
  <dcterms:created xsi:type="dcterms:W3CDTF">2022-04-06T17:29:22Z</dcterms:created>
  <dcterms:modified xsi:type="dcterms:W3CDTF">2022-07-25T21:23:07Z</dcterms:modified>
</cp:coreProperties>
</file>