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5"/>
  </p:notesMasterIdLst>
  <p:sldIdLst>
    <p:sldId id="310" r:id="rId5"/>
    <p:sldId id="256" r:id="rId6"/>
    <p:sldId id="262" r:id="rId7"/>
    <p:sldId id="263" r:id="rId8"/>
    <p:sldId id="259" r:id="rId9"/>
    <p:sldId id="265" r:id="rId10"/>
    <p:sldId id="261" r:id="rId11"/>
    <p:sldId id="267" r:id="rId12"/>
    <p:sldId id="268" r:id="rId13"/>
    <p:sldId id="269" r:id="rId14"/>
    <p:sldId id="270" r:id="rId15"/>
    <p:sldId id="271" r:id="rId16"/>
    <p:sldId id="272" r:id="rId17"/>
    <p:sldId id="274" r:id="rId18"/>
    <p:sldId id="276" r:id="rId19"/>
    <p:sldId id="277" r:id="rId20"/>
    <p:sldId id="282" r:id="rId21"/>
    <p:sldId id="279" r:id="rId22"/>
    <p:sldId id="280" r:id="rId23"/>
    <p:sldId id="283" r:id="rId24"/>
    <p:sldId id="284" r:id="rId25"/>
    <p:sldId id="285" r:id="rId26"/>
    <p:sldId id="286" r:id="rId27"/>
    <p:sldId id="287" r:id="rId28"/>
    <p:sldId id="288" r:id="rId29"/>
    <p:sldId id="289" r:id="rId30"/>
    <p:sldId id="290" r:id="rId31"/>
    <p:sldId id="291" r:id="rId32"/>
    <p:sldId id="296" r:id="rId33"/>
    <p:sldId id="294" r:id="rId34"/>
    <p:sldId id="320" r:id="rId35"/>
    <p:sldId id="299" r:id="rId36"/>
    <p:sldId id="300" r:id="rId37"/>
    <p:sldId id="301" r:id="rId38"/>
    <p:sldId id="298" r:id="rId39"/>
    <p:sldId id="302" r:id="rId40"/>
    <p:sldId id="303" r:id="rId41"/>
    <p:sldId id="305" r:id="rId42"/>
    <p:sldId id="306" r:id="rId43"/>
    <p:sldId id="307" r:id="rId44"/>
    <p:sldId id="308" r:id="rId45"/>
    <p:sldId id="313" r:id="rId46"/>
    <p:sldId id="312" r:id="rId47"/>
    <p:sldId id="311" r:id="rId48"/>
    <p:sldId id="314" r:id="rId49"/>
    <p:sldId id="315" r:id="rId50"/>
    <p:sldId id="318" r:id="rId51"/>
    <p:sldId id="316" r:id="rId52"/>
    <p:sldId id="317" r:id="rId53"/>
    <p:sldId id="319" r:id="rId54"/>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48"/>
  </p:normalViewPr>
  <p:slideViewPr>
    <p:cSldViewPr snapToGrid="0" snapToObjects="1">
      <p:cViewPr varScale="1">
        <p:scale>
          <a:sx n="58" d="100"/>
          <a:sy n="58" d="100"/>
        </p:scale>
        <p:origin x="12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357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1272415"/>
            <a:ext cx="8107496" cy="1101991"/>
          </a:xfrm>
        </p:spPr>
        <p:txBody>
          <a:bodyPr>
            <a:normAutofit fontScale="90000"/>
          </a:bodyPr>
          <a:lstStyle/>
          <a:p>
            <a:r>
              <a:rPr lang="en-GB" dirty="0"/>
              <a:t>Key </a:t>
            </a:r>
            <a:r>
              <a:rPr lang="en-GB"/>
              <a:t>Stage 1 </a:t>
            </a:r>
            <a:br>
              <a:rPr lang="en-GB"/>
            </a:br>
            <a:r>
              <a:rPr lang="en-GB"/>
              <a:t>Art </a:t>
            </a:r>
            <a:r>
              <a:rPr lang="en-GB" dirty="0"/>
              <a:t>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474867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210" y="117849"/>
            <a:ext cx="10572190" cy="7239186"/>
          </a:xfrm>
          <a:prstGeom prst="rect">
            <a:avLst/>
          </a:prstGeom>
        </p:spPr>
      </p:pic>
    </p:spTree>
    <p:extLst>
      <p:ext uri="{BB962C8B-B14F-4D97-AF65-F5344CB8AC3E}">
        <p14:creationId xmlns:p14="http://schemas.microsoft.com/office/powerpoint/2010/main" val="9682037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217366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In the jungle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72982" y="694982"/>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600055247"/>
              </p:ext>
            </p:extLst>
          </p:nvPr>
        </p:nvGraphicFramePr>
        <p:xfrm>
          <a:off x="372982" y="2333848"/>
          <a:ext cx="10077850" cy="48971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baseline="0" dirty="0">
                          <a:latin typeface="+mn-lt"/>
                          <a:cs typeface="Calibri" panose="020F0502020204030204" pitchFamily="34" charset="0"/>
                        </a:rPr>
                        <a:t>How could an artist create the emotion of fear when painting a wild animal?</a:t>
                      </a:r>
                    </a:p>
                    <a:p>
                      <a:pPr marL="171450" indent="-171450" algn="l" defTabSz="914400">
                        <a:buFont typeface="Arial" panose="020B0604020202020204" pitchFamily="34" charset="0"/>
                        <a:buChar char="•"/>
                        <a:defRPr sz="1800">
                          <a:sym typeface="Helvetica Neue"/>
                        </a:defRPr>
                      </a:pPr>
                      <a:r>
                        <a:rPr lang="en-GB" sz="1100" baseline="0" dirty="0">
                          <a:latin typeface="+mn-lt"/>
                          <a:cs typeface="Calibri" panose="020F0502020204030204" pitchFamily="34" charset="0"/>
                        </a:rPr>
                        <a:t>What emotion might someone feel when looking at an animal that is resting or sleeping?</a:t>
                      </a:r>
                    </a:p>
                    <a:p>
                      <a:pPr marL="171450" indent="-171450" algn="l" defTabSz="914400">
                        <a:buFont typeface="Arial" panose="020B0604020202020204" pitchFamily="34" charset="0"/>
                        <a:buChar char="•"/>
                        <a:defRPr sz="1800">
                          <a:sym typeface="Helvetica Neue"/>
                        </a:defRPr>
                      </a:pPr>
                      <a:r>
                        <a:rPr lang="en-GB" sz="1100" baseline="0" dirty="0">
                          <a:latin typeface="+mn-lt"/>
                          <a:cs typeface="Calibri" panose="020F0502020204030204" pitchFamily="34" charset="0"/>
                        </a:rPr>
                        <a:t>Give examples of how the weather, painted by an artist can create different emotions?</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aseline="0" dirty="0">
                          <a:latin typeface="+mn-lt"/>
                          <a:cs typeface="Calibri" panose="020F0502020204030204" pitchFamily="34" charset="0"/>
                        </a:rPr>
                        <a:t>Copy the example of a 3D background using natural materials. How does this make the artwork more realistic?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aseline="0" dirty="0">
                          <a:latin typeface="+mn-lt"/>
                          <a:cs typeface="Calibri" panose="020F0502020204030204" pitchFamily="34" charset="0"/>
                        </a:rPr>
                        <a:t>What types of materials could be used to show the undergrowth?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aseline="0" dirty="0">
                          <a:latin typeface="+mn-lt"/>
                          <a:cs typeface="Calibri" panose="020F0502020204030204" pitchFamily="34" charset="0"/>
                        </a:rPr>
                        <a:t>Give an example of how a  jungle animal could be added to the artwork.</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mn-lt"/>
                          <a:cs typeface="Calibri" panose="020F0502020204030204" pitchFamily="34" charset="0"/>
                          <a:sym typeface="Helvetica Neue"/>
                        </a:rPr>
                        <a:t>What is meant by contrast when thinking about colours?</a:t>
                      </a:r>
                    </a:p>
                    <a:p>
                      <a:pPr marL="171450" indent="-171450" algn="l" defTabSz="914400">
                        <a:buFont typeface="Arial" panose="020B0604020202020204" pitchFamily="34" charset="0"/>
                        <a:buChar char="•"/>
                        <a:defRPr sz="1800"/>
                      </a:pPr>
                      <a:r>
                        <a:rPr lang="en-GB" sz="1100" dirty="0">
                          <a:latin typeface="+mn-lt"/>
                          <a:cs typeface="Calibri" panose="020F0502020204030204" pitchFamily="34" charset="0"/>
                          <a:sym typeface="Helvetica Neue"/>
                        </a:rPr>
                        <a:t>Which jungle features</a:t>
                      </a:r>
                      <a:r>
                        <a:rPr lang="en-GB" sz="1100" baseline="0" dirty="0">
                          <a:latin typeface="+mn-lt"/>
                          <a:cs typeface="Calibri" panose="020F0502020204030204" pitchFamily="34" charset="0"/>
                          <a:sym typeface="Helvetica Neue"/>
                        </a:rPr>
                        <a:t> might provide complimentary colours to the greens of the  leaves and the undergrowth?</a:t>
                      </a:r>
                      <a:endParaRPr lang="en-GB" sz="1100" dirty="0">
                        <a:latin typeface="+mn-lt"/>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mn-lt"/>
                          <a:cs typeface="Calibri" panose="020F0502020204030204" pitchFamily="34" charset="0"/>
                          <a:sym typeface="Helvetica Neue"/>
                        </a:rPr>
                        <a:t>How could you use your hands to create a  pattern effect for jungle</a:t>
                      </a:r>
                      <a:r>
                        <a:rPr lang="en-GB" sz="1100" baseline="0" dirty="0">
                          <a:latin typeface="+mn-lt"/>
                          <a:cs typeface="Calibri" panose="020F0502020204030204" pitchFamily="34" charset="0"/>
                          <a:sym typeface="Helvetica Neue"/>
                        </a:rPr>
                        <a:t> artwork?</a:t>
                      </a:r>
                    </a:p>
                    <a:p>
                      <a:pPr marL="171450" indent="-171450" algn="l" defTabSz="914400">
                        <a:buFont typeface="Arial" panose="020B0604020202020204" pitchFamily="34" charset="0"/>
                        <a:buChar char="•"/>
                        <a:defRPr sz="1800"/>
                      </a:pPr>
                      <a:r>
                        <a:rPr lang="en-GB" sz="1100" baseline="0" dirty="0">
                          <a:latin typeface="+mn-lt"/>
                          <a:cs typeface="Calibri" panose="020F0502020204030204" pitchFamily="34" charset="0"/>
                          <a:sym typeface="Helvetica Neue"/>
                        </a:rPr>
                        <a:t>Why would you use different shades of green for this pattern effect?</a:t>
                      </a:r>
                    </a:p>
                    <a:p>
                      <a:pPr marL="171450" indent="-171450" algn="l" defTabSz="914400">
                        <a:buFont typeface="Arial" panose="020B0604020202020204" pitchFamily="34" charset="0"/>
                        <a:buChar char="•"/>
                        <a:defRPr sz="1800"/>
                      </a:pPr>
                      <a:endParaRPr lang="en-GB" sz="1100" dirty="0">
                        <a:latin typeface="+mn-lt"/>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Suggest reasons for how an artist could create a range of different emotions using the weather and the animals in a  jungle painting.</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Examine a range of paintings of jungle animals. Describe</a:t>
                      </a:r>
                      <a:r>
                        <a:rPr lang="en-GB" sz="1100" baseline="0" dirty="0">
                          <a:latin typeface="Calibri" panose="020F0502020204030204" pitchFamily="34" charset="0"/>
                          <a:cs typeface="Calibri" panose="020F0502020204030204" pitchFamily="34" charset="0"/>
                        </a:rPr>
                        <a:t> how the animals have been painted make you feel different emotions.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a jungle painting that shows warm, sunny weather and animals hunting and stalking their prey could create a mix of emotions?</a:t>
                      </a:r>
                      <a:endParaRPr lang="en-GB" sz="1100" dirty="0">
                        <a:solidFill>
                          <a:schemeClr val="accent1">
                            <a:lumMod val="50000"/>
                          </a:schemeClr>
                        </a:solidFill>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Experiment with using different natural</a:t>
                      </a:r>
                      <a:r>
                        <a:rPr lang="en-GB" sz="1100" baseline="0" dirty="0">
                          <a:latin typeface="Calibri" panose="020F0502020204030204" pitchFamily="34" charset="0"/>
                          <a:cs typeface="Calibri" panose="020F0502020204030204" pitchFamily="34" charset="0"/>
                        </a:rPr>
                        <a:t> materials to create a  jungle background.</a:t>
                      </a:r>
                      <a:endParaRPr lang="en-US" sz="1100" baseline="0" dirty="0">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materials that could be used to create a furry texture for animals in a jungle collage.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Recommend to a friend a range of materials that could be used to create a jungle collage and justify the reasons for your choices</a:t>
                      </a:r>
                      <a:r>
                        <a:rPr lang="en-US"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are the similarities and differences between the ways in which artists have used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show the weather in the jungle paintings and in paintings of the seaside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 the complementary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used in jungle paintings compare to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used by artists in other types of artwork you have studied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other materials to create a pattern effect for a jungle background</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Explore the effect of using a patterned background with jungle artwork. Explain how this might be particularly effective for paintings of jungles</a:t>
                      </a:r>
                      <a:r>
                        <a:rPr lang="en-US"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54151" y="1251051"/>
            <a:ext cx="882650" cy="1115979"/>
          </a:xfrm>
          <a:prstGeom prst="rect">
            <a:avLst/>
          </a:prstGeom>
        </p:spPr>
      </p:pic>
      <p:pic>
        <p:nvPicPr>
          <p:cNvPr id="14" name="Picture 13"/>
          <p:cNvPicPr/>
          <p:nvPr/>
        </p:nvPicPr>
        <p:blipFill>
          <a:blip r:embed="rId3"/>
          <a:stretch>
            <a:fillRect/>
          </a:stretch>
        </p:blipFill>
        <p:spPr>
          <a:xfrm>
            <a:off x="2672709" y="1201050"/>
            <a:ext cx="828675" cy="990600"/>
          </a:xfrm>
          <a:prstGeom prst="rect">
            <a:avLst/>
          </a:prstGeom>
        </p:spPr>
      </p:pic>
      <p:pic>
        <p:nvPicPr>
          <p:cNvPr id="15" name="Picture 14"/>
          <p:cNvPicPr/>
          <p:nvPr/>
        </p:nvPicPr>
        <p:blipFill>
          <a:blip r:embed="rId4"/>
          <a:stretch>
            <a:fillRect/>
          </a:stretch>
        </p:blipFill>
        <p:spPr>
          <a:xfrm>
            <a:off x="4728559" y="1162950"/>
            <a:ext cx="828675" cy="1028700"/>
          </a:xfrm>
          <a:prstGeom prst="rect">
            <a:avLst/>
          </a:prstGeom>
        </p:spPr>
      </p:pic>
      <p:pic>
        <p:nvPicPr>
          <p:cNvPr id="16" name="Picture 15"/>
          <p:cNvPicPr/>
          <p:nvPr/>
        </p:nvPicPr>
        <p:blipFill>
          <a:blip r:embed="rId5"/>
          <a:stretch>
            <a:fillRect/>
          </a:stretch>
        </p:blipFill>
        <p:spPr>
          <a:xfrm>
            <a:off x="6898301" y="1134985"/>
            <a:ext cx="838200" cy="981075"/>
          </a:xfrm>
          <a:prstGeom prst="rect">
            <a:avLst/>
          </a:prstGeom>
        </p:spPr>
      </p:pic>
    </p:spTree>
    <p:extLst>
      <p:ext uri="{BB962C8B-B14F-4D97-AF65-F5344CB8AC3E}">
        <p14:creationId xmlns:p14="http://schemas.microsoft.com/office/powerpoint/2010/main" val="7094396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21"/>
          </p:nvPr>
        </p:nvPicPr>
        <p:blipFill>
          <a:blip r:embed="rId2"/>
          <a:srcRect t="2815" b="2815"/>
          <a:stretch>
            <a:fillRect/>
          </a:stretch>
        </p:blipFill>
        <p:spPr>
          <a:xfrm>
            <a:off x="224589" y="290256"/>
            <a:ext cx="9946106" cy="6720144"/>
          </a:xfrm>
          <a:prstGeom prst="rect">
            <a:avLst/>
          </a:prstGeom>
        </p:spPr>
      </p:pic>
    </p:spTree>
    <p:extLst>
      <p:ext uri="{BB962C8B-B14F-4D97-AF65-F5344CB8AC3E}">
        <p14:creationId xmlns:p14="http://schemas.microsoft.com/office/powerpoint/2010/main" val="32752640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3408" y="355015"/>
            <a:ext cx="9905833" cy="6751638"/>
          </a:xfrm>
          <a:prstGeom prst="rect">
            <a:avLst/>
          </a:prstGeom>
        </p:spPr>
      </p:pic>
    </p:spTree>
    <p:extLst>
      <p:ext uri="{BB962C8B-B14F-4D97-AF65-F5344CB8AC3E}">
        <p14:creationId xmlns:p14="http://schemas.microsoft.com/office/powerpoint/2010/main" val="41013968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242375"/>
            <a:ext cx="400118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In the jungle – Henry Rousseau</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452095" y="717135"/>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785154592"/>
              </p:ext>
            </p:extLst>
          </p:nvPr>
        </p:nvGraphicFramePr>
        <p:xfrm>
          <a:off x="349145" y="2681577"/>
          <a:ext cx="10077850" cy="37176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t>Give examples of things that inspired Henri Rousseau to paint jungle scenes. </a:t>
                      </a:r>
                    </a:p>
                    <a:p>
                      <a:pPr marL="171450" indent="-171450" algn="l" defTabSz="914400">
                        <a:buFont typeface="Arial" panose="020B0604020202020204" pitchFamily="34" charset="0"/>
                        <a:buChar char="•"/>
                        <a:defRPr sz="1800">
                          <a:sym typeface="Helvetica Neue"/>
                        </a:defRPr>
                      </a:pPr>
                      <a:r>
                        <a:rPr lang="en-US" sz="1100" dirty="0"/>
                        <a:t>How did Rousseau use specimens of leaves to help his imagination? </a:t>
                      </a:r>
                    </a:p>
                    <a:p>
                      <a:pPr marL="171450" indent="-171450" algn="l" defTabSz="914400">
                        <a:buFont typeface="Arial" panose="020B0604020202020204" pitchFamily="34" charset="0"/>
                        <a:buChar char="•"/>
                        <a:defRPr sz="1800">
                          <a:sym typeface="Helvetica Neue"/>
                        </a:defRPr>
                      </a:pPr>
                      <a:r>
                        <a:rPr lang="en-US" sz="1100" dirty="0"/>
                        <a:t>Name some of Rousseau’s paintings that have been exhibited in galleries.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t>How did Rousseau exaggerate his paintings of animals and plants?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t>What was unusual about the way that Rousseau created his paintings?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t>Copy Rousseau’s layering technique with your own jungle painting.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t>Which famous Spanish painter was a particular admirer of Henri Rousseau’s paintings? </a:t>
                      </a:r>
                    </a:p>
                    <a:p>
                      <a:pPr marL="171450" indent="-171450" algn="l" defTabSz="914400">
                        <a:buFont typeface="Arial" panose="020B0604020202020204" pitchFamily="34" charset="0"/>
                        <a:buChar char="•"/>
                        <a:defRPr sz="1800"/>
                      </a:pPr>
                      <a:r>
                        <a:rPr lang="en-US" sz="1100" dirty="0"/>
                        <a:t>When was this painter alive?</a:t>
                      </a:r>
                    </a:p>
                    <a:p>
                      <a:pPr marL="171450" indent="-171450" algn="l" defTabSz="914400">
                        <a:buFont typeface="Arial" panose="020B0604020202020204" pitchFamily="34" charset="0"/>
                        <a:buChar char="•"/>
                        <a:defRPr sz="1800"/>
                      </a:pPr>
                      <a:r>
                        <a:rPr lang="en-US" sz="1100" dirty="0"/>
                        <a:t>How did he show his admiration for Rousseau?</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t>Why are Rousseau’s animals and plants not very realistic? </a:t>
                      </a:r>
                    </a:p>
                    <a:p>
                      <a:pPr marL="171450" indent="-171450" algn="l" defTabSz="914400">
                        <a:buFont typeface="Arial" panose="020B0604020202020204" pitchFamily="34" charset="0"/>
                        <a:buChar char="•"/>
                        <a:defRPr sz="1800"/>
                      </a:pPr>
                      <a:r>
                        <a:rPr lang="en-US" sz="1100" dirty="0"/>
                        <a:t>Why did he paint the animals and plants in this way? </a:t>
                      </a:r>
                    </a:p>
                    <a:p>
                      <a:pPr marL="171450" indent="-171450" algn="l" defTabSz="914400">
                        <a:buFont typeface="Arial" panose="020B0604020202020204" pitchFamily="34" charset="0"/>
                        <a:buChar char="•"/>
                        <a:defRPr sz="1800"/>
                      </a:pPr>
                      <a:r>
                        <a:rPr lang="en-US" sz="1100" dirty="0"/>
                        <a:t>How can we tell Rousseau’s paintings of gibbon monkeys are not realistic?</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processes Rousseau used to successfully create jungle paintings even though he never went to an actual jungle himself</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with the view of some critics that Rousseau’s paintings were naive and child-like? Justify your answer with examples from his paintings.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real leaves by exaggerating their features when painting a jungle scene. Explain how this changes the look of your jungle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Explore the use of Rousseau’s layering of content. Describe any impact of changing the order of his technique of layering</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art style of Pablo Picasso, who greatly admired Rousseau’s work.</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Picasso’s paintings were inspired and influenced by the painting style of Henri Rousseau.</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Investigate the paintings of Rousseau’s jungle animals. Find other examples of how the animals may be unrealistic.</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What connections can you make between Rousseau’s jungle paintings and the paintings of food by Paul Cézanne?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9"/>
          <p:cNvPicPr/>
          <p:nvPr/>
        </p:nvPicPr>
        <p:blipFill>
          <a:blip r:embed="rId2"/>
          <a:stretch>
            <a:fillRect/>
          </a:stretch>
        </p:blipFill>
        <p:spPr>
          <a:xfrm>
            <a:off x="2715203" y="1672547"/>
            <a:ext cx="857250" cy="923925"/>
          </a:xfrm>
          <a:prstGeom prst="rect">
            <a:avLst/>
          </a:prstGeom>
        </p:spPr>
      </p:pic>
      <p:pic>
        <p:nvPicPr>
          <p:cNvPr id="11" name="Picture 10"/>
          <p:cNvPicPr/>
          <p:nvPr/>
        </p:nvPicPr>
        <p:blipFill>
          <a:blip r:embed="rId3"/>
          <a:stretch>
            <a:fillRect/>
          </a:stretch>
        </p:blipFill>
        <p:spPr>
          <a:xfrm>
            <a:off x="4812434" y="1586822"/>
            <a:ext cx="819150" cy="1009650"/>
          </a:xfrm>
          <a:prstGeom prst="rect">
            <a:avLst/>
          </a:prstGeom>
        </p:spPr>
      </p:pic>
      <p:pic>
        <p:nvPicPr>
          <p:cNvPr id="13" name="Picture 12"/>
          <p:cNvPicPr/>
          <p:nvPr/>
        </p:nvPicPr>
        <p:blipFill>
          <a:blip r:embed="rId4"/>
          <a:stretch>
            <a:fillRect/>
          </a:stretch>
        </p:blipFill>
        <p:spPr>
          <a:xfrm>
            <a:off x="6982324" y="1517301"/>
            <a:ext cx="809625" cy="1143000"/>
          </a:xfrm>
          <a:prstGeom prst="rect">
            <a:avLst/>
          </a:prstGeom>
        </p:spPr>
      </p:pic>
      <p:pic>
        <p:nvPicPr>
          <p:cNvPr id="17" name="Picture 16"/>
          <p:cNvPicPr/>
          <p:nvPr/>
        </p:nvPicPr>
        <p:blipFill>
          <a:blip r:embed="rId5"/>
          <a:stretch>
            <a:fillRect/>
          </a:stretch>
        </p:blipFill>
        <p:spPr>
          <a:xfrm>
            <a:off x="9008769" y="1476975"/>
            <a:ext cx="771525" cy="1162050"/>
          </a:xfrm>
          <a:prstGeom prst="rect">
            <a:avLst/>
          </a:prstGeom>
        </p:spPr>
      </p:pic>
    </p:spTree>
    <p:extLst>
      <p:ext uri="{BB962C8B-B14F-4D97-AF65-F5344CB8AC3E}">
        <p14:creationId xmlns:p14="http://schemas.microsoft.com/office/powerpoint/2010/main" val="21779655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4996" y="691606"/>
            <a:ext cx="9633403" cy="6140268"/>
          </a:xfrm>
          <a:prstGeom prst="rect">
            <a:avLst/>
          </a:prstGeom>
        </p:spPr>
      </p:pic>
    </p:spTree>
    <p:extLst>
      <p:ext uri="{BB962C8B-B14F-4D97-AF65-F5344CB8AC3E}">
        <p14:creationId xmlns:p14="http://schemas.microsoft.com/office/powerpoint/2010/main" val="9957446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919" y="346120"/>
            <a:ext cx="10210618" cy="6080806"/>
          </a:xfrm>
          <a:prstGeom prst="rect">
            <a:avLst/>
          </a:prstGeom>
        </p:spPr>
      </p:pic>
    </p:spTree>
    <p:extLst>
      <p:ext uri="{BB962C8B-B14F-4D97-AF65-F5344CB8AC3E}">
        <p14:creationId xmlns:p14="http://schemas.microsoft.com/office/powerpoint/2010/main" val="6045091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177612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Food</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12702"/>
            <a:ext cx="9610713"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115702947"/>
              </p:ext>
            </p:extLst>
          </p:nvPr>
        </p:nvGraphicFramePr>
        <p:xfrm>
          <a:off x="349145" y="2681577"/>
          <a:ext cx="10077850" cy="38853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meant by ‘contemporary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two contemporary artists who use food for inspiration.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Jason </a:t>
                      </a:r>
                      <a:r>
                        <a:rPr lang="en-US" sz="1100" dirty="0" err="1">
                          <a:latin typeface="Calibri" panose="020F0502020204030204" pitchFamily="34" charset="0"/>
                          <a:cs typeface="Calibri" panose="020F0502020204030204" pitchFamily="34" charset="0"/>
                        </a:rPr>
                        <a:t>Mecier’s</a:t>
                      </a:r>
                      <a:r>
                        <a:rPr lang="en-US" sz="1100" dirty="0">
                          <a:latin typeface="Calibri" panose="020F0502020204030204" pitchFamily="34" charset="0"/>
                          <a:cs typeface="Calibri" panose="020F0502020204030204" pitchFamily="34" charset="0"/>
                        </a:rPr>
                        <a:t> mosaic portrait style to create a portrait of a classmate.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Name three artists from the past who have been inspired by food to produce artwork.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was interesting about Giuseppe </a:t>
                      </a:r>
                      <a:r>
                        <a:rPr lang="en-US" sz="1100" dirty="0" err="1">
                          <a:latin typeface="Calibri" panose="020F0502020204030204" pitchFamily="34" charset="0"/>
                          <a:cs typeface="Calibri" panose="020F0502020204030204" pitchFamily="34" charset="0"/>
                        </a:rPr>
                        <a:t>Arcimboldo’s</a:t>
                      </a:r>
                      <a:r>
                        <a:rPr lang="en-US" sz="1100" dirty="0">
                          <a:latin typeface="Calibri" panose="020F0502020204030204" pitchFamily="34" charset="0"/>
                          <a:cs typeface="Calibri" panose="020F0502020204030204" pitchFamily="34" charset="0"/>
                        </a:rPr>
                        <a:t> use of food for his artwork?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did Johannes Vermeer prefer to paint?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were Baroque artists well known for painting?</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might these paintings make people feel?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might a meal be described as lavish? </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Johannes Vermeer use the effect of sunlight?</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Vermeer paint the areas of his pictures that are lit up by the sun?</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work of contemporary artist Carl Warner.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other examples of artists who have used unusual objects in their artwork</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Compile a summary of how artists from different periods have used food in different ways to produce their artwork. </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different fruits and vegetables to create a portrait of a friend in the style of Giuseppe </a:t>
                      </a:r>
                      <a:r>
                        <a:rPr lang="en-US" sz="1100" dirty="0" err="1">
                          <a:latin typeface="Calibri" panose="020F0502020204030204" pitchFamily="34" charset="0"/>
                          <a:cs typeface="Calibri" panose="020F0502020204030204" pitchFamily="34" charset="0"/>
                        </a:rPr>
                        <a:t>Arcimboldo</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What connections can you make between Monet’s use of the effect of sunlight in The Beach at Trouville and the paintings of Johannes Vermeer?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a Baroque artist was more likely to paint scenes of wealth and rich people rather than poor families and their homes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the portraits painted by Thomas Gainsborough that you have studied show how he may have been influenced by artists from the Baroque period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Investigate other paintings by Johannes Vermeer. Find other examples of how he has shown the effect of sunlight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Discover whether you can use very small brushstrokes and small dots of paint to show the effect of the sun on objects in your own painting</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54151" y="1440941"/>
            <a:ext cx="882650" cy="1099424"/>
          </a:xfrm>
          <a:prstGeom prst="rect">
            <a:avLst/>
          </a:prstGeom>
        </p:spPr>
      </p:pic>
      <p:pic>
        <p:nvPicPr>
          <p:cNvPr id="10" name="Picture 9"/>
          <p:cNvPicPr/>
          <p:nvPr/>
        </p:nvPicPr>
        <p:blipFill>
          <a:blip r:embed="rId3"/>
          <a:stretch>
            <a:fillRect/>
          </a:stretch>
        </p:blipFill>
        <p:spPr>
          <a:xfrm>
            <a:off x="2689225" y="1368790"/>
            <a:ext cx="771408" cy="1171575"/>
          </a:xfrm>
          <a:prstGeom prst="rect">
            <a:avLst/>
          </a:prstGeom>
        </p:spPr>
      </p:pic>
      <p:pic>
        <p:nvPicPr>
          <p:cNvPr id="11" name="Picture 10"/>
          <p:cNvPicPr/>
          <p:nvPr/>
        </p:nvPicPr>
        <p:blipFill>
          <a:blip r:embed="rId4"/>
          <a:stretch>
            <a:fillRect/>
          </a:stretch>
        </p:blipFill>
        <p:spPr>
          <a:xfrm>
            <a:off x="4785133" y="1357426"/>
            <a:ext cx="809625" cy="1182939"/>
          </a:xfrm>
          <a:prstGeom prst="rect">
            <a:avLst/>
          </a:prstGeom>
        </p:spPr>
      </p:pic>
      <p:pic>
        <p:nvPicPr>
          <p:cNvPr id="13" name="Picture 12"/>
          <p:cNvPicPr/>
          <p:nvPr/>
        </p:nvPicPr>
        <p:blipFill>
          <a:blip r:embed="rId5"/>
          <a:stretch>
            <a:fillRect/>
          </a:stretch>
        </p:blipFill>
        <p:spPr>
          <a:xfrm>
            <a:off x="6800976" y="1430626"/>
            <a:ext cx="828675" cy="990600"/>
          </a:xfrm>
          <a:prstGeom prst="rect">
            <a:avLst/>
          </a:prstGeom>
        </p:spPr>
      </p:pic>
    </p:spTree>
    <p:extLst>
      <p:ext uri="{BB962C8B-B14F-4D97-AF65-F5344CB8AC3E}">
        <p14:creationId xmlns:p14="http://schemas.microsoft.com/office/powerpoint/2010/main" val="10975433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096" y="542062"/>
            <a:ext cx="9438550" cy="5989367"/>
          </a:xfrm>
          <a:prstGeom prst="rect">
            <a:avLst/>
          </a:prstGeom>
        </p:spPr>
      </p:pic>
    </p:spTree>
    <p:extLst>
      <p:ext uri="{BB962C8B-B14F-4D97-AF65-F5344CB8AC3E}">
        <p14:creationId xmlns:p14="http://schemas.microsoft.com/office/powerpoint/2010/main" val="4992024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956" y="222567"/>
            <a:ext cx="10306957" cy="6361113"/>
          </a:xfrm>
          <a:prstGeom prst="rect">
            <a:avLst/>
          </a:prstGeom>
        </p:spPr>
      </p:pic>
    </p:spTree>
    <p:extLst>
      <p:ext uri="{BB962C8B-B14F-4D97-AF65-F5344CB8AC3E}">
        <p14:creationId xmlns:p14="http://schemas.microsoft.com/office/powerpoint/2010/main" val="37333162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592">
            <a:extLst>
              <a:ext uri="{FF2B5EF4-FFF2-40B4-BE49-F238E27FC236}">
                <a16:creationId xmlns:a16="http://schemas.microsoft.com/office/drawing/2014/main" id="{E83E5999-882A-469D-9804-DA138B5AB077}"/>
              </a:ext>
            </a:extLst>
          </p:cNvPr>
          <p:cNvSpPr/>
          <p:nvPr/>
        </p:nvSpPr>
        <p:spPr>
          <a:xfrm>
            <a:off x="4819916" y="3252222"/>
            <a:ext cx="1393190" cy="1331595"/>
          </a:xfrm>
          <a:custGeom>
            <a:avLst/>
            <a:gdLst/>
            <a:ahLst/>
            <a:cxnLst/>
            <a:rect l="0" t="0" r="0" b="0"/>
            <a:pathLst>
              <a:path w="1393992" h="1331996">
                <a:moveTo>
                  <a:pt x="696995" y="0"/>
                </a:moveTo>
                <a:cubicBezTo>
                  <a:pt x="859506" y="0"/>
                  <a:pt x="1022017" y="61996"/>
                  <a:pt x="1146008" y="185988"/>
                </a:cubicBezTo>
                <a:cubicBezTo>
                  <a:pt x="1393992" y="433971"/>
                  <a:pt x="1393992" y="836030"/>
                  <a:pt x="1146008" y="1084013"/>
                </a:cubicBezTo>
                <a:cubicBezTo>
                  <a:pt x="898026" y="1331996"/>
                  <a:pt x="495965" y="1331996"/>
                  <a:pt x="247983" y="1084013"/>
                </a:cubicBezTo>
                <a:cubicBezTo>
                  <a:pt x="0" y="836030"/>
                  <a:pt x="0" y="433971"/>
                  <a:pt x="247983" y="185988"/>
                </a:cubicBezTo>
                <a:cubicBezTo>
                  <a:pt x="371974" y="61996"/>
                  <a:pt x="534484"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dirty="0"/>
          </a:p>
        </p:txBody>
      </p:sp>
      <p:sp>
        <p:nvSpPr>
          <p:cNvPr id="119" name="Geography topics overview"/>
          <p:cNvSpPr txBox="1"/>
          <p:nvPr/>
        </p:nvSpPr>
        <p:spPr>
          <a:xfrm>
            <a:off x="833905" y="247084"/>
            <a:ext cx="193896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latin typeface="Calibri" panose="020F0502020204030204" pitchFamily="34" charset="0"/>
                <a:cs typeface="Calibri" panose="020F0502020204030204" pitchFamily="34" charset="0"/>
              </a:rPr>
              <a:t>Art</a:t>
            </a:r>
            <a:r>
              <a:rPr dirty="0">
                <a:latin typeface="Calibri" panose="020F0502020204030204" pitchFamily="34" charset="0"/>
                <a:cs typeface="Calibri" panose="020F0502020204030204" pitchFamily="34" charset="0"/>
              </a:rPr>
              <a:t> topics overview</a:t>
            </a:r>
          </a:p>
        </p:txBody>
      </p:sp>
      <p:graphicFrame>
        <p:nvGraphicFramePr>
          <p:cNvPr id="148" name="Table"/>
          <p:cNvGraphicFramePr/>
          <p:nvPr>
            <p:extLst>
              <p:ext uri="{D42A27DB-BD31-4B8C-83A1-F6EECF244321}">
                <p14:modId xmlns:p14="http://schemas.microsoft.com/office/powerpoint/2010/main" val="1431999030"/>
              </p:ext>
            </p:extLst>
          </p:nvPr>
        </p:nvGraphicFramePr>
        <p:xfrm>
          <a:off x="917875" y="2784188"/>
          <a:ext cx="9052886" cy="4515312"/>
        </p:xfrm>
        <a:graphic>
          <a:graphicData uri="http://schemas.openxmlformats.org/drawingml/2006/table">
            <a:tbl>
              <a:tblPr>
                <a:tableStyleId>{4C3C2611-4C71-4FC5-86AE-919BDF0F9419}</a:tableStyleId>
              </a:tblPr>
              <a:tblGrid>
                <a:gridCol w="1987940">
                  <a:extLst>
                    <a:ext uri="{9D8B030D-6E8A-4147-A177-3AD203B41FA5}">
                      <a16:colId xmlns:a16="http://schemas.microsoft.com/office/drawing/2014/main" val="20000"/>
                    </a:ext>
                  </a:extLst>
                </a:gridCol>
                <a:gridCol w="784994">
                  <a:extLst>
                    <a:ext uri="{9D8B030D-6E8A-4147-A177-3AD203B41FA5}">
                      <a16:colId xmlns:a16="http://schemas.microsoft.com/office/drawing/2014/main" val="20001"/>
                    </a:ext>
                  </a:extLst>
                </a:gridCol>
                <a:gridCol w="784994">
                  <a:extLst>
                    <a:ext uri="{9D8B030D-6E8A-4147-A177-3AD203B41FA5}">
                      <a16:colId xmlns:a16="http://schemas.microsoft.com/office/drawing/2014/main" val="20002"/>
                    </a:ext>
                  </a:extLst>
                </a:gridCol>
                <a:gridCol w="784994">
                  <a:extLst>
                    <a:ext uri="{9D8B030D-6E8A-4147-A177-3AD203B41FA5}">
                      <a16:colId xmlns:a16="http://schemas.microsoft.com/office/drawing/2014/main" val="20003"/>
                    </a:ext>
                  </a:extLst>
                </a:gridCol>
                <a:gridCol w="784994">
                  <a:extLst>
                    <a:ext uri="{9D8B030D-6E8A-4147-A177-3AD203B41FA5}">
                      <a16:colId xmlns:a16="http://schemas.microsoft.com/office/drawing/2014/main" val="20004"/>
                    </a:ext>
                  </a:extLst>
                </a:gridCol>
                <a:gridCol w="784994">
                  <a:extLst>
                    <a:ext uri="{9D8B030D-6E8A-4147-A177-3AD203B41FA5}">
                      <a16:colId xmlns:a16="http://schemas.microsoft.com/office/drawing/2014/main" val="20005"/>
                    </a:ext>
                  </a:extLst>
                </a:gridCol>
                <a:gridCol w="784994">
                  <a:extLst>
                    <a:ext uri="{9D8B030D-6E8A-4147-A177-3AD203B41FA5}">
                      <a16:colId xmlns:a16="http://schemas.microsoft.com/office/drawing/2014/main" val="20006"/>
                    </a:ext>
                  </a:extLst>
                </a:gridCol>
                <a:gridCol w="784994">
                  <a:extLst>
                    <a:ext uri="{9D8B030D-6E8A-4147-A177-3AD203B41FA5}">
                      <a16:colId xmlns:a16="http://schemas.microsoft.com/office/drawing/2014/main" val="20007"/>
                    </a:ext>
                  </a:extLst>
                </a:gridCol>
                <a:gridCol w="784994">
                  <a:extLst>
                    <a:ext uri="{9D8B030D-6E8A-4147-A177-3AD203B41FA5}">
                      <a16:colId xmlns:a16="http://schemas.microsoft.com/office/drawing/2014/main" val="3303592600"/>
                    </a:ext>
                  </a:extLst>
                </a:gridCol>
                <a:gridCol w="784994">
                  <a:extLst>
                    <a:ext uri="{9D8B030D-6E8A-4147-A177-3AD203B41FA5}">
                      <a16:colId xmlns:a16="http://schemas.microsoft.com/office/drawing/2014/main" val="2288333372"/>
                    </a:ext>
                  </a:extLst>
                </a:gridCol>
              </a:tblGrid>
              <a:tr h="264492">
                <a:tc>
                  <a:txBody>
                    <a:bodyPr/>
                    <a:lstStyle/>
                    <a:p>
                      <a:pPr defTabSz="914400">
                        <a:defRPr sz="1800"/>
                      </a:pPr>
                      <a:r>
                        <a:rPr lang="en-GB" sz="900" dirty="0">
                          <a:latin typeface="Calibri" panose="020F0502020204030204" pitchFamily="34" charset="0"/>
                          <a:cs typeface="Calibri" panose="020F0502020204030204" pitchFamily="34" charset="0"/>
                          <a:sym typeface="Helvetica Neue"/>
                        </a:rPr>
                        <a:t>At the seaside</a:t>
                      </a:r>
                      <a:endParaRPr sz="9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pP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pPr>
                      <a:r>
                        <a:rPr lang="en-GB" sz="900" dirty="0">
                          <a:sym typeface="Helvetica Neue"/>
                        </a:rPr>
                        <a:t>*</a:t>
                      </a: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pP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GB" sz="900" dirty="0">
                          <a:sym typeface="Helvetica Neue"/>
                        </a:rPr>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indent="0" defTabSz="914400">
                        <a:buFont typeface="Arial" panose="020B0604020202020204" pitchFamily="34" charset="0"/>
                        <a:buNone/>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5192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Claude Monet</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229691">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In the jungle</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24451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Henry Rousseau</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21590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Food</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25192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Paul Cezanne</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5"/>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Weather</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6"/>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J</a:t>
                      </a:r>
                      <a:r>
                        <a:rPr lang="en-GB" sz="900" baseline="0" dirty="0">
                          <a:latin typeface="Calibri" panose="020F0502020204030204" pitchFamily="34" charset="0"/>
                          <a:cs typeface="Calibri" panose="020F0502020204030204" pitchFamily="34" charset="0"/>
                        </a:rPr>
                        <a:t> M W Turner</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7"/>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Portraits</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8"/>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Thomas Gainsborough</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9"/>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Love for landscapes</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10"/>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John Constable</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1440360"/>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Beauty of Flowers</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128737761"/>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Georgia </a:t>
                      </a:r>
                      <a:r>
                        <a:rPr lang="en-GB" sz="900" dirty="0" err="1">
                          <a:latin typeface="Calibri" panose="020F0502020204030204" pitchFamily="34" charset="0"/>
                          <a:cs typeface="Calibri" panose="020F0502020204030204" pitchFamily="34" charset="0"/>
                        </a:rPr>
                        <a:t>O’Keffe</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21686205"/>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Time for play</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487660517"/>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Georges Seurat</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extLst>
                  <a:ext uri="{0D108BD9-81ED-4DB2-BD59-A6C34878D82A}">
                    <a16:rowId xmlns:a16="http://schemas.microsoft.com/office/drawing/2014/main" val="595163046"/>
                  </a:ext>
                </a:extLst>
              </a:tr>
            </a:tbl>
          </a:graphicData>
        </a:graphic>
      </p:graphicFrame>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lang="en-GB" dirty="0">
                <a:latin typeface="Calibri" panose="020F0502020204030204" pitchFamily="34" charset="0"/>
                <a:cs typeface="Calibri" panose="020F0502020204030204" pitchFamily="34" charset="0"/>
              </a:rPr>
              <a:t>Art </a:t>
            </a:r>
            <a:r>
              <a:rPr dirty="0">
                <a:latin typeface="Calibri" panose="020F0502020204030204" pitchFamily="34" charset="0"/>
                <a:cs typeface="Calibri" panose="020F0502020204030204" pitchFamily="34" charset="0"/>
              </a:rPr>
              <a:t> topics are </a:t>
            </a:r>
            <a:r>
              <a:rPr dirty="0" err="1">
                <a:latin typeface="Calibri" panose="020F0502020204030204" pitchFamily="34" charset="0"/>
                <a:cs typeface="Calibri" panose="020F0502020204030204" pitchFamily="34" charset="0"/>
              </a:rPr>
              <a:t>organised</a:t>
            </a:r>
            <a:r>
              <a:rPr dirty="0">
                <a:latin typeface="Calibri" panose="020F0502020204030204" pitchFamily="34" charset="0"/>
                <a:cs typeface="Calibri" panose="020F0502020204030204" pitchFamily="34" charset="0"/>
              </a:rPr>
              <a:t> and referenced around a</a:t>
            </a:r>
            <a:r>
              <a:rPr lang="en-GB" dirty="0">
                <a:latin typeface="Calibri" panose="020F0502020204030204" pitchFamily="34" charset="0"/>
                <a:cs typeface="Calibri" panose="020F0502020204030204" pitchFamily="34" charset="0"/>
              </a:rPr>
              <a:t>n artistic</a:t>
            </a:r>
            <a:r>
              <a:rPr dirty="0">
                <a:latin typeface="Calibri" panose="020F0502020204030204" pitchFamily="34" charset="0"/>
                <a:cs typeface="Calibri" panose="020F0502020204030204" pitchFamily="34" charset="0"/>
              </a:rPr>
              <a:t> schema.  Each topic either introduces an aspect of the schema or references previous instances of it.  Below is an overview of the topics we teach and which aspects of the schema it strengthens</a:t>
            </a:r>
            <a:r>
              <a:rPr dirty="0"/>
              <a:t>: </a:t>
            </a:r>
          </a:p>
        </p:txBody>
      </p:sp>
      <p:sp>
        <p:nvSpPr>
          <p:cNvPr id="116" name="Techniques">
            <a:extLst>
              <a:ext uri="{FF2B5EF4-FFF2-40B4-BE49-F238E27FC236}">
                <a16:creationId xmlns:a16="http://schemas.microsoft.com/office/drawing/2014/main" id="{B88E6C99-02E8-4FFC-AF06-7909470A4237}"/>
              </a:ext>
            </a:extLst>
          </p:cNvPr>
          <p:cNvSpPr txBox="1"/>
          <p:nvPr/>
        </p:nvSpPr>
        <p:spPr>
          <a:xfrm>
            <a:off x="9788686" y="2578946"/>
            <a:ext cx="18207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err="1"/>
              <a:t>ts</a:t>
            </a:r>
            <a:endParaRPr dirty="0"/>
          </a:p>
        </p:txBody>
      </p:sp>
      <p:pic>
        <p:nvPicPr>
          <p:cNvPr id="171" name="Picture 170"/>
          <p:cNvPicPr/>
          <p:nvPr/>
        </p:nvPicPr>
        <p:blipFill>
          <a:blip r:embed="rId2"/>
          <a:stretch>
            <a:fillRect/>
          </a:stretch>
        </p:blipFill>
        <p:spPr>
          <a:xfrm>
            <a:off x="2945321" y="1659236"/>
            <a:ext cx="828675" cy="1028700"/>
          </a:xfrm>
          <a:prstGeom prst="rect">
            <a:avLst/>
          </a:prstGeom>
        </p:spPr>
      </p:pic>
      <p:pic>
        <p:nvPicPr>
          <p:cNvPr id="282" name="Picture 281"/>
          <p:cNvPicPr/>
          <p:nvPr/>
        </p:nvPicPr>
        <p:blipFill>
          <a:blip r:embed="rId3"/>
          <a:stretch>
            <a:fillRect/>
          </a:stretch>
        </p:blipFill>
        <p:spPr>
          <a:xfrm>
            <a:off x="4452788" y="1633778"/>
            <a:ext cx="857250" cy="923925"/>
          </a:xfrm>
          <a:prstGeom prst="rect">
            <a:avLst/>
          </a:prstGeom>
        </p:spPr>
      </p:pic>
      <p:pic>
        <p:nvPicPr>
          <p:cNvPr id="283" name="Picture 282"/>
          <p:cNvPicPr/>
          <p:nvPr/>
        </p:nvPicPr>
        <p:blipFill>
          <a:blip r:embed="rId4"/>
          <a:stretch>
            <a:fillRect/>
          </a:stretch>
        </p:blipFill>
        <p:spPr>
          <a:xfrm>
            <a:off x="3789095" y="1590916"/>
            <a:ext cx="733992" cy="1009650"/>
          </a:xfrm>
          <a:prstGeom prst="rect">
            <a:avLst/>
          </a:prstGeom>
        </p:spPr>
      </p:pic>
      <p:pic>
        <p:nvPicPr>
          <p:cNvPr id="284" name="Picture 283"/>
          <p:cNvPicPr/>
          <p:nvPr/>
        </p:nvPicPr>
        <p:blipFill>
          <a:blip r:embed="rId5"/>
          <a:stretch>
            <a:fillRect/>
          </a:stretch>
        </p:blipFill>
        <p:spPr>
          <a:xfrm>
            <a:off x="5312311" y="1633778"/>
            <a:ext cx="735970" cy="981075"/>
          </a:xfrm>
          <a:prstGeom prst="rect">
            <a:avLst/>
          </a:prstGeom>
        </p:spPr>
      </p:pic>
      <p:pic>
        <p:nvPicPr>
          <p:cNvPr id="285" name="Picture 284"/>
          <p:cNvPicPr/>
          <p:nvPr/>
        </p:nvPicPr>
        <p:blipFill>
          <a:blip r:embed="rId6"/>
          <a:stretch>
            <a:fillRect/>
          </a:stretch>
        </p:blipFill>
        <p:spPr>
          <a:xfrm>
            <a:off x="6020984" y="1629015"/>
            <a:ext cx="733699" cy="990600"/>
          </a:xfrm>
          <a:prstGeom prst="rect">
            <a:avLst/>
          </a:prstGeom>
        </p:spPr>
      </p:pic>
      <p:pic>
        <p:nvPicPr>
          <p:cNvPr id="286" name="Picture 285"/>
          <p:cNvPicPr/>
          <p:nvPr/>
        </p:nvPicPr>
        <p:blipFill>
          <a:blip r:embed="rId7"/>
          <a:stretch>
            <a:fillRect/>
          </a:stretch>
        </p:blipFill>
        <p:spPr>
          <a:xfrm>
            <a:off x="6770075" y="1562868"/>
            <a:ext cx="809625" cy="1143000"/>
          </a:xfrm>
          <a:prstGeom prst="rect">
            <a:avLst/>
          </a:prstGeom>
        </p:spPr>
      </p:pic>
      <p:pic>
        <p:nvPicPr>
          <p:cNvPr id="287" name="Picture 286"/>
          <p:cNvPicPr/>
          <p:nvPr/>
        </p:nvPicPr>
        <p:blipFill>
          <a:blip r:embed="rId8"/>
          <a:stretch>
            <a:fillRect/>
          </a:stretch>
        </p:blipFill>
        <p:spPr>
          <a:xfrm>
            <a:off x="7617289" y="1552400"/>
            <a:ext cx="781050" cy="990600"/>
          </a:xfrm>
          <a:prstGeom prst="rect">
            <a:avLst/>
          </a:prstGeom>
        </p:spPr>
      </p:pic>
      <p:pic>
        <p:nvPicPr>
          <p:cNvPr id="288" name="Picture 287"/>
          <p:cNvPicPr/>
          <p:nvPr/>
        </p:nvPicPr>
        <p:blipFill>
          <a:blip r:embed="rId9"/>
          <a:stretch>
            <a:fillRect/>
          </a:stretch>
        </p:blipFill>
        <p:spPr>
          <a:xfrm>
            <a:off x="8435928" y="1592561"/>
            <a:ext cx="771525" cy="1162050"/>
          </a:xfrm>
          <a:prstGeom prst="rect">
            <a:avLst/>
          </a:prstGeom>
        </p:spPr>
      </p:pic>
      <p:pic>
        <p:nvPicPr>
          <p:cNvPr id="289" name="Picture 288"/>
          <p:cNvPicPr/>
          <p:nvPr/>
        </p:nvPicPr>
        <p:blipFill>
          <a:blip r:embed="rId10"/>
          <a:stretch>
            <a:fillRect/>
          </a:stretch>
        </p:blipFill>
        <p:spPr>
          <a:xfrm>
            <a:off x="9274979" y="1573453"/>
            <a:ext cx="742950" cy="117157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6" y="247084"/>
            <a:ext cx="27798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Food – Paul Cezanne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97925"/>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868442164"/>
              </p:ext>
            </p:extLst>
          </p:nvPr>
        </p:nvGraphicFramePr>
        <p:xfrm>
          <a:off x="349146" y="2197648"/>
          <a:ext cx="10077850" cy="38853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type of artist was Paul Cézanne?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three famous artists who influenced Paul Cézanne.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a:t>
                      </a:r>
                      <a:r>
                        <a:rPr lang="en-US" sz="1100" baseline="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Cézanne prefer to paint when he was older?</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type of brushstrokes did Cézanne use to create shapes and apply layers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did Cézanne’s techniques often take a very long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is a canvas?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Cézanne use thick layers of paint and simple shapes?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effect did Cézanne hope to create with his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and solid shapes?</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an artist doing if they imitate something?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some people describe Cézanne’s still life paintings while he was alive?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were artists influenced by Cézanne’s style after his death?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meant by an ‘abstract’ piece of art?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Paul Cézanne developed his art style through spending time with famous artists. </a:t>
                      </a:r>
                    </a:p>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ways in which Cézanne changed as an artist as he grew older.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Suggest reasons why Paul Cézanne was described by other famous artists as ‘the father of us all’.</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Cézanne would answer if he was asked why he changed his use of brushstrokes as he got older.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Could it be true to say that Cézanne’s techniques were not always successful as he did not always finish his work?</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reasons why some artists, like Cézanne, argue that, when creating art, they should not imitate nature.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does the style of the paintings by Paul Cézanne compare to the style used by Georgia O’Keeffe when painting flowers?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you think some people described Cézanne’s still life paintings as dull and boring?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you think this view of Cézanne’s paintings changed in later years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The work of artists becomes more popular and respected after the artist has died, just like Cézanne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6902859" y="982286"/>
            <a:ext cx="882650" cy="1099424"/>
          </a:xfrm>
          <a:prstGeom prst="rect">
            <a:avLst/>
          </a:prstGeom>
        </p:spPr>
      </p:pic>
      <p:pic>
        <p:nvPicPr>
          <p:cNvPr id="10" name="Picture 9"/>
          <p:cNvPicPr/>
          <p:nvPr/>
        </p:nvPicPr>
        <p:blipFill>
          <a:blip r:embed="rId3"/>
          <a:stretch>
            <a:fillRect/>
          </a:stretch>
        </p:blipFill>
        <p:spPr>
          <a:xfrm>
            <a:off x="2700339" y="1146207"/>
            <a:ext cx="857250" cy="923925"/>
          </a:xfrm>
          <a:prstGeom prst="rect">
            <a:avLst/>
          </a:prstGeom>
        </p:spPr>
      </p:pic>
      <p:pic>
        <p:nvPicPr>
          <p:cNvPr id="11" name="Picture 10"/>
          <p:cNvPicPr/>
          <p:nvPr/>
        </p:nvPicPr>
        <p:blipFill>
          <a:blip r:embed="rId4"/>
          <a:stretch>
            <a:fillRect/>
          </a:stretch>
        </p:blipFill>
        <p:spPr>
          <a:xfrm>
            <a:off x="4820649" y="1072060"/>
            <a:ext cx="819150" cy="1009650"/>
          </a:xfrm>
          <a:prstGeom prst="rect">
            <a:avLst/>
          </a:prstGeom>
        </p:spPr>
      </p:pic>
      <p:pic>
        <p:nvPicPr>
          <p:cNvPr id="13" name="Picture 12"/>
          <p:cNvPicPr/>
          <p:nvPr/>
        </p:nvPicPr>
        <p:blipFill>
          <a:blip r:embed="rId5"/>
          <a:stretch>
            <a:fillRect/>
          </a:stretch>
        </p:blipFill>
        <p:spPr>
          <a:xfrm>
            <a:off x="9223511" y="996327"/>
            <a:ext cx="771525" cy="1162050"/>
          </a:xfrm>
          <a:prstGeom prst="rect">
            <a:avLst/>
          </a:prstGeom>
        </p:spPr>
      </p:pic>
    </p:spTree>
    <p:extLst>
      <p:ext uri="{BB962C8B-B14F-4D97-AF65-F5344CB8AC3E}">
        <p14:creationId xmlns:p14="http://schemas.microsoft.com/office/powerpoint/2010/main" val="7382285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9422" y="375783"/>
            <a:ext cx="9481412" cy="5920514"/>
          </a:xfrm>
          <a:prstGeom prst="rect">
            <a:avLst/>
          </a:prstGeom>
        </p:spPr>
      </p:pic>
    </p:spTree>
    <p:extLst>
      <p:ext uri="{BB962C8B-B14F-4D97-AF65-F5344CB8AC3E}">
        <p14:creationId xmlns:p14="http://schemas.microsoft.com/office/powerpoint/2010/main" val="21542985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2901" y="306931"/>
            <a:ext cx="9839008" cy="6067743"/>
          </a:xfrm>
          <a:prstGeom prst="rect">
            <a:avLst/>
          </a:prstGeom>
        </p:spPr>
      </p:pic>
    </p:spTree>
    <p:extLst>
      <p:ext uri="{BB962C8B-B14F-4D97-AF65-F5344CB8AC3E}">
        <p14:creationId xmlns:p14="http://schemas.microsoft.com/office/powerpoint/2010/main" val="31766837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194924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Weather</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46852"/>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4077384816"/>
              </p:ext>
            </p:extLst>
          </p:nvPr>
        </p:nvGraphicFramePr>
        <p:xfrm>
          <a:off x="349145" y="2681577"/>
          <a:ext cx="10077850" cy="42205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might an artist use shades of red, orange and yellow when painting a weather scene?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cool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might looking at cool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make someone feel?</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can be the effects of using different temperatures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the use of warm and cool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by Paul Signac in his painting The Red Buoy.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Signac’s use of warm and cool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to paint a warm, sunny day.</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weather scenes might an artist paint to create a feeling of fear?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might a dark, rainy weather scene in a piece of art make someone feel?</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Sketch two weather pictures to make someone feel happy and sad</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could you use brushstrokes to paint low clouds in the sky?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When would be a good time to paint clouds with fast brushstrokes?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these techniques for painting different types of cloud in your own weather scene.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chosen by an artist to paint weather conditions is so important.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 the choices of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by artists who painted the seaside compare to the choices of artists who have painted the weather?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different shades of warm and cool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to create artwork that gives the effect of either very hot or very cold weather.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your reasons for your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choices.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Explain to a friend how Signac manages to balance his use of warm and cool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to create the effect of a pleasantly warm summer’s evening.</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use of dark and light in the paintings of night-time you have studied with the emotions felt when looking at different weather scenes.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Pictures of sunny weather make people feel happy and pictures of rainy weather make people feel sad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Investigate reasons why fast brushstrokes are effective for painting stormy clouds.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this technique is like the strong winds that can create stormy clouds.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Research other examples of artwork where clouds are a main feature. Which techniques may have been used by the artist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4760974" y="1538865"/>
            <a:ext cx="882650" cy="1099424"/>
          </a:xfrm>
          <a:prstGeom prst="rect">
            <a:avLst/>
          </a:prstGeom>
        </p:spPr>
      </p:pic>
      <p:pic>
        <p:nvPicPr>
          <p:cNvPr id="14" name="Picture 13"/>
          <p:cNvPicPr/>
          <p:nvPr/>
        </p:nvPicPr>
        <p:blipFill>
          <a:blip r:embed="rId3"/>
          <a:stretch>
            <a:fillRect/>
          </a:stretch>
        </p:blipFill>
        <p:spPr>
          <a:xfrm>
            <a:off x="2824480" y="1605459"/>
            <a:ext cx="838200" cy="981075"/>
          </a:xfrm>
          <a:prstGeom prst="rect">
            <a:avLst/>
          </a:prstGeom>
        </p:spPr>
      </p:pic>
      <p:pic>
        <p:nvPicPr>
          <p:cNvPr id="15" name="Picture 14"/>
          <p:cNvPicPr/>
          <p:nvPr/>
        </p:nvPicPr>
        <p:blipFill>
          <a:blip r:embed="rId4"/>
          <a:stretch>
            <a:fillRect/>
          </a:stretch>
        </p:blipFill>
        <p:spPr>
          <a:xfrm>
            <a:off x="6741918" y="1605459"/>
            <a:ext cx="828675" cy="990600"/>
          </a:xfrm>
          <a:prstGeom prst="rect">
            <a:avLst/>
          </a:prstGeom>
        </p:spPr>
      </p:pic>
      <p:pic>
        <p:nvPicPr>
          <p:cNvPr id="16" name="Picture 15"/>
          <p:cNvPicPr/>
          <p:nvPr/>
        </p:nvPicPr>
        <p:blipFill>
          <a:blip r:embed="rId5"/>
          <a:stretch>
            <a:fillRect/>
          </a:stretch>
        </p:blipFill>
        <p:spPr>
          <a:xfrm>
            <a:off x="8947423" y="1538865"/>
            <a:ext cx="819150" cy="1009650"/>
          </a:xfrm>
          <a:prstGeom prst="rect">
            <a:avLst/>
          </a:prstGeom>
        </p:spPr>
      </p:pic>
    </p:spTree>
    <p:extLst>
      <p:ext uri="{BB962C8B-B14F-4D97-AF65-F5344CB8AC3E}">
        <p14:creationId xmlns:p14="http://schemas.microsoft.com/office/powerpoint/2010/main" val="16457902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605" y="418510"/>
            <a:ext cx="9873298" cy="5799410"/>
          </a:xfrm>
          <a:prstGeom prst="rect">
            <a:avLst/>
          </a:prstGeom>
        </p:spPr>
      </p:pic>
    </p:spTree>
    <p:extLst>
      <p:ext uri="{BB962C8B-B14F-4D97-AF65-F5344CB8AC3E}">
        <p14:creationId xmlns:p14="http://schemas.microsoft.com/office/powerpoint/2010/main" val="9846105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0785" y="285568"/>
            <a:ext cx="10047877" cy="6271985"/>
          </a:xfrm>
          <a:prstGeom prst="rect">
            <a:avLst/>
          </a:prstGeom>
        </p:spPr>
      </p:pic>
    </p:spTree>
    <p:extLst>
      <p:ext uri="{BB962C8B-B14F-4D97-AF65-F5344CB8AC3E}">
        <p14:creationId xmlns:p14="http://schemas.microsoft.com/office/powerpoint/2010/main" val="2375066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405140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Weather – J. M. W. Turner</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6" y="905663"/>
            <a:ext cx="9767468"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507729970"/>
              </p:ext>
            </p:extLst>
          </p:nvPr>
        </p:nvGraphicFramePr>
        <p:xfrm>
          <a:off x="349146" y="2448549"/>
          <a:ext cx="10077850" cy="456184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When was the Romantic art period?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things did Romantic artists think were important to show in their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is Turner described as the first modern artist?</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Which type of painters did Turner influence?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has Turner not painted the steam boat very clearly in his Snow Storm - Steam Boat off a </a:t>
                      </a:r>
                      <a:r>
                        <a:rPr lang="en-US" sz="1100" dirty="0" err="1">
                          <a:latin typeface="Calibri" panose="020F0502020204030204" pitchFamily="34" charset="0"/>
                          <a:cs typeface="Calibri" panose="020F0502020204030204" pitchFamily="34" charset="0"/>
                        </a:rPr>
                        <a:t>Harbour’s</a:t>
                      </a:r>
                      <a:r>
                        <a:rPr lang="en-US" sz="1100" dirty="0">
                          <a:latin typeface="Calibri" panose="020F0502020204030204" pitchFamily="34" charset="0"/>
                          <a:cs typeface="Calibri" panose="020F0502020204030204" pitchFamily="34" charset="0"/>
                        </a:rPr>
                        <a:t> Mouth painting?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how the clouds in this painting make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Turner’s style using charcoal, crayon or paint to show stormy clouds in a weather scene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did Turner use to help create mood and atmosphere?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Turner often apply paint thickly?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meant by a ‘textured’ surface?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has Turner been described as ‘the painter of light’?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Turner use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show how light reflects on water?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 way Turner used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create a ‘shimmering’ effect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Imagine you were a Romantic artist. Explain to someone what you think is important when you are producing artwork.</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Turner needed to give his artwork long titles? Justify the reasons for your answer using one of his paintings</a:t>
                      </a:r>
                      <a:r>
                        <a:rPr lang="en-US"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Turner has used his style to make the steam boat look like it is struggling in the storm.</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ways in which you could change this painting to show the steam boat in a calm sea in good weather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Compile a list of reasons why you think a famous art critic said that Snow Storm - Steam Boat off a </a:t>
                      </a:r>
                      <a:r>
                        <a:rPr lang="en-US" sz="1100" dirty="0" err="1">
                          <a:solidFill>
                            <a:schemeClr val="accent1">
                              <a:lumMod val="50000"/>
                            </a:schemeClr>
                          </a:solidFill>
                          <a:latin typeface="Calibri" panose="020F0502020204030204" pitchFamily="34" charset="0"/>
                          <a:cs typeface="Calibri" panose="020F0502020204030204" pitchFamily="34" charset="0"/>
                        </a:rPr>
                        <a:t>Harbour’s</a:t>
                      </a:r>
                      <a:r>
                        <a:rPr lang="en-US" sz="1100" dirty="0">
                          <a:solidFill>
                            <a:schemeClr val="accent1">
                              <a:lumMod val="50000"/>
                            </a:schemeClr>
                          </a:solidFill>
                          <a:latin typeface="Calibri" panose="020F0502020204030204" pitchFamily="34" charset="0"/>
                          <a:cs typeface="Calibri" panose="020F0502020204030204" pitchFamily="34" charset="0"/>
                        </a:rPr>
                        <a:t> Mouth was ‘the grandest statement of sea-motion, mist and light, that has ever been put on canvas’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how Turner applied paint to the techniques of other artists you have studied, such as Paul Cézanne.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this makes the artwork look similar or how it might be different.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using different objects, in the way Turner used a palette knife, to apply paint to create a textured surface. • Recommend the best object you used to create texture and explain your choice.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other examples of artwork you have studied where the artist has used a shimmering effect.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Who do you think creates the most powerful effect?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True or false? There are other artists that you have studied who, like Turner, could be called ‘the painter of light’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10836" y="1218485"/>
            <a:ext cx="882650" cy="1099424"/>
          </a:xfrm>
          <a:prstGeom prst="rect">
            <a:avLst/>
          </a:prstGeom>
        </p:spPr>
      </p:pic>
      <p:pic>
        <p:nvPicPr>
          <p:cNvPr id="11" name="Picture 10"/>
          <p:cNvPicPr/>
          <p:nvPr/>
        </p:nvPicPr>
        <p:blipFill>
          <a:blip r:embed="rId3"/>
          <a:stretch>
            <a:fillRect/>
          </a:stretch>
        </p:blipFill>
        <p:spPr>
          <a:xfrm>
            <a:off x="6945326" y="1218485"/>
            <a:ext cx="819150" cy="1009650"/>
          </a:xfrm>
          <a:prstGeom prst="rect">
            <a:avLst/>
          </a:prstGeom>
        </p:spPr>
      </p:pic>
      <p:pic>
        <p:nvPicPr>
          <p:cNvPr id="13" name="Picture 12"/>
          <p:cNvPicPr/>
          <p:nvPr/>
        </p:nvPicPr>
        <p:blipFill>
          <a:blip r:embed="rId4"/>
          <a:stretch>
            <a:fillRect/>
          </a:stretch>
        </p:blipFill>
        <p:spPr>
          <a:xfrm>
            <a:off x="4890774" y="1218485"/>
            <a:ext cx="771525" cy="1162050"/>
          </a:xfrm>
          <a:prstGeom prst="rect">
            <a:avLst/>
          </a:prstGeom>
        </p:spPr>
      </p:pic>
      <p:pic>
        <p:nvPicPr>
          <p:cNvPr id="14" name="Picture 13"/>
          <p:cNvPicPr/>
          <p:nvPr/>
        </p:nvPicPr>
        <p:blipFill>
          <a:blip r:embed="rId5"/>
          <a:stretch>
            <a:fillRect/>
          </a:stretch>
        </p:blipFill>
        <p:spPr>
          <a:xfrm>
            <a:off x="2767602" y="1218485"/>
            <a:ext cx="742950" cy="1171575"/>
          </a:xfrm>
          <a:prstGeom prst="rect">
            <a:avLst/>
          </a:prstGeom>
        </p:spPr>
      </p:pic>
    </p:spTree>
    <p:extLst>
      <p:ext uri="{BB962C8B-B14F-4D97-AF65-F5344CB8AC3E}">
        <p14:creationId xmlns:p14="http://schemas.microsoft.com/office/powerpoint/2010/main" val="7173576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5696" y="413759"/>
            <a:ext cx="9816668" cy="6305696"/>
          </a:xfrm>
          <a:prstGeom prst="rect">
            <a:avLst/>
          </a:prstGeom>
        </p:spPr>
      </p:pic>
    </p:spTree>
    <p:extLst>
      <p:ext uri="{BB962C8B-B14F-4D97-AF65-F5344CB8AC3E}">
        <p14:creationId xmlns:p14="http://schemas.microsoft.com/office/powerpoint/2010/main" val="44259903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1379" y="314180"/>
            <a:ext cx="10011930" cy="6890184"/>
          </a:xfrm>
          <a:prstGeom prst="rect">
            <a:avLst/>
          </a:prstGeom>
        </p:spPr>
      </p:pic>
    </p:spTree>
    <p:extLst>
      <p:ext uri="{BB962C8B-B14F-4D97-AF65-F5344CB8AC3E}">
        <p14:creationId xmlns:p14="http://schemas.microsoft.com/office/powerpoint/2010/main" val="39906802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54431" y="247084"/>
            <a:ext cx="553375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Portraits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54431" y="784298"/>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663678565"/>
              </p:ext>
            </p:extLst>
          </p:nvPr>
        </p:nvGraphicFramePr>
        <p:xfrm>
          <a:off x="349145" y="2681577"/>
          <a:ext cx="10077850" cy="45558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two famous Italian painters of portraits from the Renaissance period.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style of art was Andy Warhol famous for?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are three of the main features that artists usually want to capture when they produce a portrait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are the two main styles of portrait painting?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was Rembrandt different from most artists?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is meant by the phrase ‘perfecting your art’?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types of equipment might be used with digital media?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styles did Andy Warhol experiment with to create his celebrity portraits?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 style of Warhol to create a portrait of a famous person.</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 many portrait artists not show the person smiling?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mood and features of a person in a famous portrait you have looked at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Choose one of the Italian Renaissance painters and compare and contrast two of their well-known portraits.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you think artists usually try to show the personality, mood and likeness of the people they paint.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True or false? Portrait artists always paint rich and powerful people.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 the portraits of Rembrandt and Warhol differ and how might they be described as similar?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some of the reasons why a person might prefer to have an ‘</a:t>
                      </a:r>
                      <a:r>
                        <a:rPr lang="en-US" sz="1100" dirty="0" err="1">
                          <a:latin typeface="Calibri" panose="020F0502020204030204" pitchFamily="34" charset="0"/>
                          <a:cs typeface="Calibri" panose="020F0502020204030204" pitchFamily="34" charset="0"/>
                        </a:rPr>
                        <a:t>idealised</a:t>
                      </a:r>
                      <a:r>
                        <a:rPr lang="en-US" sz="1100" dirty="0">
                          <a:latin typeface="Calibri" panose="020F0502020204030204" pitchFamily="34" charset="0"/>
                          <a:cs typeface="Calibri" panose="020F0502020204030204" pitchFamily="34" charset="0"/>
                        </a:rPr>
                        <a:t>’ form of themselves painted for a portrait.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Research examples of the two main styles of portrait. Justify reasons why people may prefer to paint in either style.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the style of Pop art was a more recent form of art.</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Experiment with using camera filters on a tablet or other digital equipment when taking photos of a person. Explain how different filters change the effect of the photo taken.</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recent use of airbrushing by celebrities using digital media. How does this compare to portraits from long ago which depicted an </a:t>
                      </a:r>
                      <a:r>
                        <a:rPr lang="en-US" sz="1100" dirty="0" err="1">
                          <a:solidFill>
                            <a:schemeClr val="accent1">
                              <a:lumMod val="50000"/>
                            </a:schemeClr>
                          </a:solidFill>
                          <a:latin typeface="Calibri" panose="020F0502020204030204" pitchFamily="34" charset="0"/>
                          <a:cs typeface="Calibri" panose="020F0502020204030204" pitchFamily="34" charset="0"/>
                        </a:rPr>
                        <a:t>idealised</a:t>
                      </a:r>
                      <a:r>
                        <a:rPr lang="en-US" sz="1100" dirty="0">
                          <a:solidFill>
                            <a:schemeClr val="accent1">
                              <a:lumMod val="50000"/>
                            </a:schemeClr>
                          </a:solidFill>
                          <a:latin typeface="Calibri" panose="020F0502020204030204" pitchFamily="34" charset="0"/>
                          <a:cs typeface="Calibri" panose="020F0502020204030204" pitchFamily="34" charset="0"/>
                        </a:rPr>
                        <a:t> form?</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you think it would be harder to find out about a person’s mood and character if they were only painted with a smiling face?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An artist will create a portrait without showing the person smiling.</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 13"/>
          <p:cNvPicPr/>
          <p:nvPr/>
        </p:nvPicPr>
        <p:blipFill>
          <a:blip r:embed="rId2"/>
          <a:stretch>
            <a:fillRect/>
          </a:stretch>
        </p:blipFill>
        <p:spPr>
          <a:xfrm>
            <a:off x="4886380" y="1483744"/>
            <a:ext cx="742950" cy="1171575"/>
          </a:xfrm>
          <a:prstGeom prst="rect">
            <a:avLst/>
          </a:prstGeom>
        </p:spPr>
      </p:pic>
      <p:pic>
        <p:nvPicPr>
          <p:cNvPr id="10" name="Picture 9"/>
          <p:cNvPicPr/>
          <p:nvPr/>
        </p:nvPicPr>
        <p:blipFill>
          <a:blip r:embed="rId3"/>
          <a:stretch>
            <a:fillRect/>
          </a:stretch>
        </p:blipFill>
        <p:spPr>
          <a:xfrm>
            <a:off x="2818192" y="1486062"/>
            <a:ext cx="809625" cy="1143000"/>
          </a:xfrm>
          <a:prstGeom prst="rect">
            <a:avLst/>
          </a:prstGeom>
        </p:spPr>
      </p:pic>
      <p:pic>
        <p:nvPicPr>
          <p:cNvPr id="15" name="Picture 14"/>
          <p:cNvPicPr/>
          <p:nvPr/>
        </p:nvPicPr>
        <p:blipFill>
          <a:blip r:embed="rId4"/>
          <a:stretch>
            <a:fillRect/>
          </a:stretch>
        </p:blipFill>
        <p:spPr>
          <a:xfrm>
            <a:off x="6887893" y="1543212"/>
            <a:ext cx="828675" cy="1028700"/>
          </a:xfrm>
          <a:prstGeom prst="rect">
            <a:avLst/>
          </a:prstGeom>
        </p:spPr>
      </p:pic>
      <p:pic>
        <p:nvPicPr>
          <p:cNvPr id="16" name="Picture 15"/>
          <p:cNvPicPr/>
          <p:nvPr/>
        </p:nvPicPr>
        <p:blipFill>
          <a:blip r:embed="rId5"/>
          <a:stretch>
            <a:fillRect/>
          </a:stretch>
        </p:blipFill>
        <p:spPr>
          <a:xfrm>
            <a:off x="8975131" y="1599347"/>
            <a:ext cx="828675" cy="990600"/>
          </a:xfrm>
          <a:prstGeom prst="rect">
            <a:avLst/>
          </a:prstGeom>
        </p:spPr>
      </p:pic>
    </p:spTree>
    <p:extLst>
      <p:ext uri="{BB962C8B-B14F-4D97-AF65-F5344CB8AC3E}">
        <p14:creationId xmlns:p14="http://schemas.microsoft.com/office/powerpoint/2010/main" val="33440405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8062" y="576775"/>
            <a:ext cx="9433217" cy="6316394"/>
          </a:xfrm>
          <a:prstGeom prst="rect">
            <a:avLst/>
          </a:prstGeom>
        </p:spPr>
      </p:pic>
    </p:spTree>
    <p:extLst>
      <p:ext uri="{BB962C8B-B14F-4D97-AF65-F5344CB8AC3E}">
        <p14:creationId xmlns:p14="http://schemas.microsoft.com/office/powerpoint/2010/main" val="186861601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672" y="344487"/>
            <a:ext cx="9571183" cy="6846022"/>
          </a:xfrm>
          <a:prstGeom prst="rect">
            <a:avLst/>
          </a:prstGeom>
        </p:spPr>
      </p:pic>
    </p:spTree>
    <p:extLst>
      <p:ext uri="{BB962C8B-B14F-4D97-AF65-F5344CB8AC3E}">
        <p14:creationId xmlns:p14="http://schemas.microsoft.com/office/powerpoint/2010/main" val="229179608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3194" y="219364"/>
            <a:ext cx="10180205" cy="7337136"/>
          </a:xfrm>
          <a:prstGeom prst="rect">
            <a:avLst/>
          </a:prstGeom>
        </p:spPr>
      </p:pic>
    </p:spTree>
    <p:extLst>
      <p:ext uri="{BB962C8B-B14F-4D97-AF65-F5344CB8AC3E}">
        <p14:creationId xmlns:p14="http://schemas.microsoft.com/office/powerpoint/2010/main" val="13036083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6" y="247084"/>
            <a:ext cx="531139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Portraits – Thomas Gainsborough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34610" y="629795"/>
            <a:ext cx="9767468"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626627883"/>
              </p:ext>
            </p:extLst>
          </p:nvPr>
        </p:nvGraphicFramePr>
        <p:xfrm>
          <a:off x="349146" y="2132858"/>
          <a:ext cx="10077850" cy="43882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advice did the artist Joshua Reynolds give to Thomas Gainsborough about using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was this advice unusual?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Reynolds describe this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in Gainsborough’s painting The Blue Boy?</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did Gainsborough </a:t>
                      </a:r>
                      <a:r>
                        <a:rPr lang="en-US" sz="1100" dirty="0" err="1">
                          <a:latin typeface="Calibri" panose="020F0502020204030204" pitchFamily="34" charset="0"/>
                          <a:cs typeface="Calibri" panose="020F0502020204030204" pitchFamily="34" charset="0"/>
                        </a:rPr>
                        <a:t>practise</a:t>
                      </a:r>
                      <a:r>
                        <a:rPr lang="en-US" sz="1100" dirty="0">
                          <a:latin typeface="Calibri" panose="020F0502020204030204" pitchFamily="34" charset="0"/>
                          <a:cs typeface="Calibri" panose="020F0502020204030204" pitchFamily="34" charset="0"/>
                        </a:rPr>
                        <a:t> art when he was a young boy?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is a miniature self-portrait?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Gainsborough’s method of </a:t>
                      </a:r>
                      <a:r>
                        <a:rPr lang="en-US" sz="1100" dirty="0" err="1">
                          <a:latin typeface="Calibri" panose="020F0502020204030204" pitchFamily="34" charset="0"/>
                          <a:cs typeface="Calibri" panose="020F0502020204030204" pitchFamily="34" charset="0"/>
                        </a:rPr>
                        <a:t>practising</a:t>
                      </a:r>
                      <a:r>
                        <a:rPr lang="en-US" sz="1100" dirty="0">
                          <a:latin typeface="Calibri" panose="020F0502020204030204" pitchFamily="34" charset="0"/>
                          <a:cs typeface="Calibri" panose="020F0502020204030204" pitchFamily="34" charset="0"/>
                        </a:rPr>
                        <a:t> by drawing or painting y.</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Which materials did Gainsborough use when starting his portraits?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a background wash?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this technique before painting a portrait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Gainsborough paint portraits with the people sat in dark places?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what is meant by the contour of a face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Investigate some of the other portraits that Gainsborough painted. Did he always use Reynolds’ advice when choosing his </a:t>
                      </a:r>
                      <a:r>
                        <a:rPr lang="en-US" sz="1100" dirty="0" err="1">
                          <a:latin typeface="Calibri" panose="020F0502020204030204" pitchFamily="34" charset="0"/>
                          <a:cs typeface="Calibri" panose="020F0502020204030204" pitchFamily="34" charset="0"/>
                        </a:rPr>
                        <a:t>colours</a:t>
                      </a:r>
                      <a:endParaRPr lang="en-US" sz="1100" dirty="0">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Compare and contrast Gainsborough’s use of </a:t>
                      </a:r>
                      <a:r>
                        <a:rPr lang="en-US" sz="1100" dirty="0" err="1">
                          <a:solidFill>
                            <a:schemeClr val="accent1">
                              <a:lumMod val="50000"/>
                            </a:schemeClr>
                          </a:solidFill>
                          <a:latin typeface="Calibri" panose="020F0502020204030204" pitchFamily="34" charset="0"/>
                          <a:cs typeface="Calibri" panose="020F0502020204030204" pitchFamily="34" charset="0"/>
                        </a:rPr>
                        <a:t>colour</a:t>
                      </a:r>
                      <a:r>
                        <a:rPr lang="en-US" sz="1100" dirty="0">
                          <a:solidFill>
                            <a:schemeClr val="accent1">
                              <a:lumMod val="50000"/>
                            </a:schemeClr>
                          </a:solidFill>
                          <a:latin typeface="Calibri" panose="020F0502020204030204" pitchFamily="34" charset="0"/>
                          <a:cs typeface="Calibri" panose="020F0502020204030204" pitchFamily="34" charset="0"/>
                        </a:rPr>
                        <a:t> with that of another artist you have studied. Justify your preference.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you think Gainsborough made many adjustments to his portraits when painting them.</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with John Constable who said that Gainsborough’s portraits bring tears to your eyes?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Why do you think Constable also said that we don’t always know why the portraits bring tears to your eyes?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the technique of using a light brush and fluid brushstrokes. Discuss with a friend whether this technique was successful.</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are the painting techniques of Thomas Gainsborough and Claude Monet similar and different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If you could ask Gainsborough any questions about how he painted his portraits and the effects he wanted, what would they be?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Experiment with the effect of creating a portrait of a person who is sitting in a dark place with a torch shining on their face.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with Gainsborough that this helps you to see and copy the tones, shape and contour of the face?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9030964" y="1137384"/>
            <a:ext cx="772499" cy="995474"/>
          </a:xfrm>
          <a:prstGeom prst="rect">
            <a:avLst/>
          </a:prstGeom>
        </p:spPr>
      </p:pic>
      <p:pic>
        <p:nvPicPr>
          <p:cNvPr id="11" name="Picture 10"/>
          <p:cNvPicPr/>
          <p:nvPr/>
        </p:nvPicPr>
        <p:blipFill>
          <a:blip r:embed="rId3"/>
          <a:stretch>
            <a:fillRect/>
          </a:stretch>
        </p:blipFill>
        <p:spPr>
          <a:xfrm>
            <a:off x="6861182" y="1106233"/>
            <a:ext cx="819150" cy="1009650"/>
          </a:xfrm>
          <a:prstGeom prst="rect">
            <a:avLst/>
          </a:prstGeom>
        </p:spPr>
      </p:pic>
      <p:pic>
        <p:nvPicPr>
          <p:cNvPr id="10" name="Picture 9"/>
          <p:cNvPicPr/>
          <p:nvPr/>
        </p:nvPicPr>
        <p:blipFill>
          <a:blip r:embed="rId4"/>
          <a:stretch>
            <a:fillRect/>
          </a:stretch>
        </p:blipFill>
        <p:spPr>
          <a:xfrm>
            <a:off x="2640252" y="1134808"/>
            <a:ext cx="838200" cy="981075"/>
          </a:xfrm>
          <a:prstGeom prst="rect">
            <a:avLst/>
          </a:prstGeom>
        </p:spPr>
      </p:pic>
      <p:pic>
        <p:nvPicPr>
          <p:cNvPr id="15" name="Picture 14"/>
          <p:cNvPicPr/>
          <p:nvPr/>
        </p:nvPicPr>
        <p:blipFill>
          <a:blip r:embed="rId5"/>
          <a:stretch>
            <a:fillRect/>
          </a:stretch>
        </p:blipFill>
        <p:spPr>
          <a:xfrm>
            <a:off x="4771449" y="1137384"/>
            <a:ext cx="857250" cy="923925"/>
          </a:xfrm>
          <a:prstGeom prst="rect">
            <a:avLst/>
          </a:prstGeom>
        </p:spPr>
      </p:pic>
    </p:spTree>
    <p:extLst>
      <p:ext uri="{BB962C8B-B14F-4D97-AF65-F5344CB8AC3E}">
        <p14:creationId xmlns:p14="http://schemas.microsoft.com/office/powerpoint/2010/main" val="354326180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934" y="357909"/>
            <a:ext cx="9724447" cy="6791036"/>
          </a:xfrm>
          <a:prstGeom prst="rect">
            <a:avLst/>
          </a:prstGeom>
        </p:spPr>
      </p:pic>
    </p:spTree>
    <p:extLst>
      <p:ext uri="{BB962C8B-B14F-4D97-AF65-F5344CB8AC3E}">
        <p14:creationId xmlns:p14="http://schemas.microsoft.com/office/powerpoint/2010/main" val="184686368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895" y="234084"/>
            <a:ext cx="10185978" cy="7025697"/>
          </a:xfrm>
          <a:prstGeom prst="rect">
            <a:avLst/>
          </a:prstGeom>
        </p:spPr>
      </p:pic>
    </p:spTree>
    <p:extLst>
      <p:ext uri="{BB962C8B-B14F-4D97-AF65-F5344CB8AC3E}">
        <p14:creationId xmlns:p14="http://schemas.microsoft.com/office/powerpoint/2010/main" val="163691920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243335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Love for landscapes</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83435"/>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558388417"/>
              </p:ext>
            </p:extLst>
          </p:nvPr>
        </p:nvGraphicFramePr>
        <p:xfrm>
          <a:off x="349145" y="2350469"/>
          <a:ext cx="10077850" cy="4936114"/>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2319914">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 steps suggested to create your own piece of landscape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might an artist use a bigger brush during the process of painting a landscape?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can an artist add definition to a landscape painting?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Name some famous artists well known for creating landscapes.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When were English artists first considered to be experts in painting landscapes?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Who is John </a:t>
                      </a:r>
                      <a:r>
                        <a:rPr lang="en-US" sz="1100" dirty="0" err="1">
                          <a:latin typeface="Calibri" panose="020F0502020204030204" pitchFamily="34" charset="0"/>
                          <a:cs typeface="Calibri" panose="020F0502020204030204" pitchFamily="34" charset="0"/>
                        </a:rPr>
                        <a:t>Ndambo</a:t>
                      </a:r>
                      <a:r>
                        <a:rPr lang="en-US" sz="1100" dirty="0">
                          <a:latin typeface="Calibri" panose="020F0502020204030204" pitchFamily="34" charset="0"/>
                          <a:cs typeface="Calibri" panose="020F0502020204030204" pitchFamily="34" charset="0"/>
                        </a:rPr>
                        <a: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is the sky an important part of a landscape picture?</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 artists not see people as an important part of a landscape picture?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meant by the word ‘vast’?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does John </a:t>
                      </a:r>
                      <a:r>
                        <a:rPr lang="en-US" sz="1100" dirty="0" err="1">
                          <a:latin typeface="Calibri" panose="020F0502020204030204" pitchFamily="34" charset="0"/>
                          <a:cs typeface="Calibri" panose="020F0502020204030204" pitchFamily="34" charset="0"/>
                        </a:rPr>
                        <a:t>Ndambo’s</a:t>
                      </a:r>
                      <a:r>
                        <a:rPr lang="en-US" sz="1100" dirty="0">
                          <a:latin typeface="Calibri" panose="020F0502020204030204" pitchFamily="34" charset="0"/>
                          <a:cs typeface="Calibri" panose="020F0502020204030204" pitchFamily="34" charset="0"/>
                        </a:rPr>
                        <a:t> style of painting need rich, deep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what you can see in this example of one of his landscapes.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clues can you find in the painting to suggest it is a landscape from Africa?</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many 18th-century English artists dedicated their lives to painting landscapes. </a:t>
                      </a:r>
                    </a:p>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key steps suggested to create landscape art, from the initial sketch to the final piece.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 the processes suggested to create landscape art compare to other art styles you have studied?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evidence of landscape art that was created by English artists in the 18th century.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landscape art of John </a:t>
                      </a:r>
                      <a:r>
                        <a:rPr lang="en-US" sz="1100" dirty="0" err="1">
                          <a:latin typeface="Calibri" panose="020F0502020204030204" pitchFamily="34" charset="0"/>
                          <a:cs typeface="Calibri" panose="020F0502020204030204" pitchFamily="34" charset="0"/>
                        </a:rPr>
                        <a:t>Ndambo</a:t>
                      </a:r>
                      <a:r>
                        <a:rPr lang="en-US" sz="1100" dirty="0">
                          <a:latin typeface="Calibri" panose="020F0502020204030204" pitchFamily="34" charset="0"/>
                          <a:cs typeface="Calibri" panose="020F0502020204030204" pitchFamily="34" charset="0"/>
                        </a:rPr>
                        <a:t> with that of John Constable.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the best landscape artists are from England? Justify your answer using examples of landscape art.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how the sky can be painted in different ways to create different effects.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an artist could show a landscape having an ominous feel.</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Recommend to somebody wanting to create landscape art, the ways in which they might depict people in the picture.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Why might the way you depict humans make the landscape more impressive?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reasons why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chosen by John </a:t>
                      </a:r>
                      <a:r>
                        <a:rPr lang="en-US" sz="1100" dirty="0" err="1">
                          <a:latin typeface="Calibri" panose="020F0502020204030204" pitchFamily="34" charset="0"/>
                          <a:cs typeface="Calibri" panose="020F0502020204030204" pitchFamily="34" charset="0"/>
                        </a:rPr>
                        <a:t>Ndambo</a:t>
                      </a:r>
                      <a:r>
                        <a:rPr lang="en-US" sz="1100" dirty="0">
                          <a:latin typeface="Calibri" panose="020F0502020204030204" pitchFamily="34" charset="0"/>
                          <a:cs typeface="Calibri" panose="020F0502020204030204" pitchFamily="34" charset="0"/>
                        </a:rPr>
                        <a:t> are so important.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Use </a:t>
                      </a:r>
                      <a:r>
                        <a:rPr lang="en-US" sz="1100" dirty="0" err="1">
                          <a:latin typeface="Calibri" panose="020F0502020204030204" pitchFamily="34" charset="0"/>
                          <a:cs typeface="Calibri" panose="020F0502020204030204" pitchFamily="34" charset="0"/>
                        </a:rPr>
                        <a:t>Ndambo’s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choices and landscape features to create your own African landscape.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Research further the landscape art of John </a:t>
                      </a:r>
                      <a:r>
                        <a:rPr lang="en-US" sz="1100" dirty="0" err="1">
                          <a:solidFill>
                            <a:schemeClr val="accent1">
                              <a:lumMod val="50000"/>
                            </a:schemeClr>
                          </a:solidFill>
                          <a:latin typeface="Calibri" panose="020F0502020204030204" pitchFamily="34" charset="0"/>
                          <a:cs typeface="Calibri" panose="020F0502020204030204" pitchFamily="34" charset="0"/>
                        </a:rPr>
                        <a:t>Ndambo</a:t>
                      </a:r>
                      <a:r>
                        <a:rPr lang="en-US" sz="1100" dirty="0">
                          <a:solidFill>
                            <a:schemeClr val="accent1">
                              <a:lumMod val="50000"/>
                            </a:schemeClr>
                          </a:solidFill>
                          <a:latin typeface="Calibri" panose="020F0502020204030204" pitchFamily="34" charset="0"/>
                          <a:cs typeface="Calibri" panose="020F0502020204030204" pitchFamily="34" charset="0"/>
                        </a:rPr>
                        <a:t>. What are the common features of his work?</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6874218" y="1058117"/>
            <a:ext cx="773491" cy="1017770"/>
          </a:xfrm>
          <a:prstGeom prst="rect">
            <a:avLst/>
          </a:prstGeom>
        </p:spPr>
      </p:pic>
      <p:pic>
        <p:nvPicPr>
          <p:cNvPr id="14" name="Picture 13"/>
          <p:cNvPicPr/>
          <p:nvPr/>
        </p:nvPicPr>
        <p:blipFill>
          <a:blip r:embed="rId3"/>
          <a:stretch>
            <a:fillRect/>
          </a:stretch>
        </p:blipFill>
        <p:spPr>
          <a:xfrm>
            <a:off x="9146022" y="1063238"/>
            <a:ext cx="742950" cy="1171575"/>
          </a:xfrm>
          <a:prstGeom prst="rect">
            <a:avLst/>
          </a:prstGeom>
        </p:spPr>
      </p:pic>
      <p:pic>
        <p:nvPicPr>
          <p:cNvPr id="10" name="Picture 9"/>
          <p:cNvPicPr/>
          <p:nvPr/>
        </p:nvPicPr>
        <p:blipFill>
          <a:blip r:embed="rId4"/>
          <a:stretch>
            <a:fillRect/>
          </a:stretch>
        </p:blipFill>
        <p:spPr>
          <a:xfrm>
            <a:off x="4941886" y="1116248"/>
            <a:ext cx="809625" cy="1143000"/>
          </a:xfrm>
          <a:prstGeom prst="rect">
            <a:avLst/>
          </a:prstGeom>
        </p:spPr>
      </p:pic>
      <p:pic>
        <p:nvPicPr>
          <p:cNvPr id="15" name="Picture 14"/>
          <p:cNvPicPr/>
          <p:nvPr/>
        </p:nvPicPr>
        <p:blipFill>
          <a:blip r:embed="rId5"/>
          <a:stretch>
            <a:fillRect/>
          </a:stretch>
        </p:blipFill>
        <p:spPr>
          <a:xfrm>
            <a:off x="2810490" y="1225786"/>
            <a:ext cx="857250" cy="923925"/>
          </a:xfrm>
          <a:prstGeom prst="rect">
            <a:avLst/>
          </a:prstGeom>
        </p:spPr>
      </p:pic>
    </p:spTree>
    <p:extLst>
      <p:ext uri="{BB962C8B-B14F-4D97-AF65-F5344CB8AC3E}">
        <p14:creationId xmlns:p14="http://schemas.microsoft.com/office/powerpoint/2010/main" val="34470605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722" y="309418"/>
            <a:ext cx="9884642" cy="6756399"/>
          </a:xfrm>
          <a:prstGeom prst="rect">
            <a:avLst/>
          </a:prstGeom>
        </p:spPr>
      </p:pic>
    </p:spTree>
    <p:extLst>
      <p:ext uri="{BB962C8B-B14F-4D97-AF65-F5344CB8AC3E}">
        <p14:creationId xmlns:p14="http://schemas.microsoft.com/office/powerpoint/2010/main" val="374554129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605" y="295997"/>
            <a:ext cx="10075140" cy="6866803"/>
          </a:xfrm>
          <a:prstGeom prst="rect">
            <a:avLst/>
          </a:prstGeom>
        </p:spPr>
      </p:pic>
    </p:spTree>
    <p:extLst>
      <p:ext uri="{BB962C8B-B14F-4D97-AF65-F5344CB8AC3E}">
        <p14:creationId xmlns:p14="http://schemas.microsoft.com/office/powerpoint/2010/main" val="1055464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18509"/>
            <a:ext cx="265457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Love for landscapes</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54431" y="611950"/>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72237565"/>
              </p:ext>
            </p:extLst>
          </p:nvPr>
        </p:nvGraphicFramePr>
        <p:xfrm>
          <a:off x="354431" y="2183669"/>
          <a:ext cx="10077850" cy="4448517"/>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233523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John Constable start his landscape pictures?</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he use to do this?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Constable continue his work once he was happy with his sketch?</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the features you can see in Constable’s The Hay Wain painting.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has Constable used natural tones for his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in this painting?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are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used and the setting important to John Constable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did most artists before John Constable use for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in landscape art?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did Constable prefer to use?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Constable prefer his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choices?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effect did Constable’s use of white tinting have?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this make the picture seem more real and alive?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Constable’s use of white tinting to make water appear more real in your own picture.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some artists, like Constable, might choose to do a preliminary sketch.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Paint two landscape pictures: one with a preliminary sketch, one without. Compare and contrast your finished pieces.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Constable said that when he made a sketch from nature, he tried to forget he had ever seen a picture. Suggest reasons why he did this.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Constable’s The Hay Wain makes people feel that the English countryside is calm and peaceful.</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Imagine you are John Constable being asked to explain his use of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in his painting The Hay Wain. How would you answer?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examples of landscape paintings created before John Constable's time, in which artists have used shades of brown for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Compare these with a Constable painting. Which do you prefer?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Artists use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to match what they see.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Predict how Constable’s paintings would be less effective without the use of white tinting.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the artwork of another artist you have studied who uses white tinting. Do you agree that both artists are able to use this effect to make their pictures seem more real and alive?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9011608" y="937294"/>
            <a:ext cx="882650" cy="1099424"/>
          </a:xfrm>
          <a:prstGeom prst="rect">
            <a:avLst/>
          </a:prstGeom>
        </p:spPr>
      </p:pic>
      <p:pic>
        <p:nvPicPr>
          <p:cNvPr id="13" name="Picture 12"/>
          <p:cNvPicPr/>
          <p:nvPr/>
        </p:nvPicPr>
        <p:blipFill>
          <a:blip r:embed="rId3"/>
          <a:stretch>
            <a:fillRect/>
          </a:stretch>
        </p:blipFill>
        <p:spPr>
          <a:xfrm>
            <a:off x="4890774" y="1008018"/>
            <a:ext cx="771525" cy="1162050"/>
          </a:xfrm>
          <a:prstGeom prst="rect">
            <a:avLst/>
          </a:prstGeom>
        </p:spPr>
      </p:pic>
      <p:pic>
        <p:nvPicPr>
          <p:cNvPr id="10" name="Picture 9"/>
          <p:cNvPicPr/>
          <p:nvPr/>
        </p:nvPicPr>
        <p:blipFill>
          <a:blip r:embed="rId4"/>
          <a:stretch>
            <a:fillRect/>
          </a:stretch>
        </p:blipFill>
        <p:spPr>
          <a:xfrm>
            <a:off x="2743343" y="1008018"/>
            <a:ext cx="828675" cy="1028700"/>
          </a:xfrm>
          <a:prstGeom prst="rect">
            <a:avLst/>
          </a:prstGeom>
        </p:spPr>
      </p:pic>
      <p:pic>
        <p:nvPicPr>
          <p:cNvPr id="15" name="Picture 14"/>
          <p:cNvPicPr/>
          <p:nvPr/>
        </p:nvPicPr>
        <p:blipFill>
          <a:blip r:embed="rId5"/>
          <a:stretch>
            <a:fillRect/>
          </a:stretch>
        </p:blipFill>
        <p:spPr>
          <a:xfrm>
            <a:off x="6867467" y="1024387"/>
            <a:ext cx="838200" cy="981075"/>
          </a:xfrm>
          <a:prstGeom prst="rect">
            <a:avLst/>
          </a:prstGeom>
        </p:spPr>
      </p:pic>
    </p:spTree>
    <p:extLst>
      <p:ext uri="{BB962C8B-B14F-4D97-AF65-F5344CB8AC3E}">
        <p14:creationId xmlns:p14="http://schemas.microsoft.com/office/powerpoint/2010/main" val="52996914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550" y="488661"/>
            <a:ext cx="9775105" cy="6798829"/>
          </a:xfrm>
          <a:prstGeom prst="rect">
            <a:avLst/>
          </a:prstGeom>
        </p:spPr>
      </p:pic>
    </p:spTree>
    <p:extLst>
      <p:ext uri="{BB962C8B-B14F-4D97-AF65-F5344CB8AC3E}">
        <p14:creationId xmlns:p14="http://schemas.microsoft.com/office/powerpoint/2010/main" val="21229418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4916" y="304865"/>
            <a:ext cx="10197905" cy="6651316"/>
          </a:xfrm>
          <a:prstGeom prst="rect">
            <a:avLst/>
          </a:prstGeom>
        </p:spPr>
      </p:pic>
    </p:spTree>
    <p:extLst>
      <p:ext uri="{BB962C8B-B14F-4D97-AF65-F5344CB8AC3E}">
        <p14:creationId xmlns:p14="http://schemas.microsoft.com/office/powerpoint/2010/main" val="301569953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313" y="351848"/>
            <a:ext cx="9895031" cy="7204652"/>
          </a:xfrm>
          <a:prstGeom prst="rect">
            <a:avLst/>
          </a:prstGeom>
        </p:spPr>
      </p:pic>
    </p:spTree>
    <p:extLst>
      <p:ext uri="{BB962C8B-B14F-4D97-AF65-F5344CB8AC3E}">
        <p14:creationId xmlns:p14="http://schemas.microsoft.com/office/powerpoint/2010/main" val="174179497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268022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The beauty of flowers</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579111"/>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490574981"/>
              </p:ext>
            </p:extLst>
          </p:nvPr>
        </p:nvGraphicFramePr>
        <p:xfrm>
          <a:off x="349145" y="2267765"/>
          <a:ext cx="10077850" cy="38853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List some of the materials that the sculptor Marc Quinn has used to create sculptures.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how Quinn created his The Rush of Nature sculpture.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Quinn’s use of materials to create your own large flower sculpture.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Name some famous artists who are well known for being inspired by flowers.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did William Morris create his 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did Ancient Egyptian artists create art showing flowers?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Van Gogh want people to feel when they looked at his Sunflowers painting?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Which flowers were once used to represent death and sorrow?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are these flowers now used in art to make people feel?</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reasons why red carnations and red roses are used in art.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meant when something is described as ‘wilting’?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might an artist paint a wilting flower?</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flowers are attractive to humans and popular with artists as inspiration for their work.</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Research other examples of the sculptures of Marc Quinn. Do you agree that his choices for materials can be strange and unusual?</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the lotus flower was one of the first flowers to be depicted in the history of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art created by the Dutch artist Jacob </a:t>
                      </a:r>
                      <a:r>
                        <a:rPr lang="en-US" sz="1100" dirty="0" err="1">
                          <a:latin typeface="Calibri" panose="020F0502020204030204" pitchFamily="34" charset="0"/>
                          <a:cs typeface="Calibri" panose="020F0502020204030204" pitchFamily="34" charset="0"/>
                        </a:rPr>
                        <a:t>Vosmaer</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Discover why flowers were so important to the work of William Morris.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Create your own artwork showing flowers to make people feel a particular emotion.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you chose your flower(s).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True or false? Lilies are the flowers chosen by artists to give people feelings of hope for the future.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the differences between the reasons for painting a fresh flower and a wilting flower.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reasons why red flowers are used to </a:t>
                      </a:r>
                      <a:r>
                        <a:rPr lang="en-US" sz="1100" dirty="0" err="1">
                          <a:latin typeface="Calibri" panose="020F0502020204030204" pitchFamily="34" charset="0"/>
                          <a:cs typeface="Calibri" panose="020F0502020204030204" pitchFamily="34" charset="0"/>
                        </a:rPr>
                        <a:t>symbolise</a:t>
                      </a:r>
                      <a:r>
                        <a:rPr lang="en-US" sz="1100" dirty="0">
                          <a:latin typeface="Calibri" panose="020F0502020204030204" pitchFamily="34" charset="0"/>
                          <a:cs typeface="Calibri" panose="020F0502020204030204" pitchFamily="34" charset="0"/>
                        </a:rPr>
                        <a:t> love.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the art of other artists you have studied and discover how they have tried to </a:t>
                      </a:r>
                      <a:r>
                        <a:rPr lang="en-US" sz="1100" dirty="0" err="1">
                          <a:solidFill>
                            <a:schemeClr val="accent1">
                              <a:lumMod val="50000"/>
                            </a:schemeClr>
                          </a:solidFill>
                          <a:latin typeface="Calibri" panose="020F0502020204030204" pitchFamily="34" charset="0"/>
                          <a:cs typeface="Calibri" panose="020F0502020204030204" pitchFamily="34" charset="0"/>
                        </a:rPr>
                        <a:t>symbolise</a:t>
                      </a:r>
                      <a:r>
                        <a:rPr lang="en-US" sz="1100" dirty="0">
                          <a:solidFill>
                            <a:schemeClr val="accent1">
                              <a:lumMod val="50000"/>
                            </a:schemeClr>
                          </a:solidFill>
                          <a:latin typeface="Calibri" panose="020F0502020204030204" pitchFamily="34" charset="0"/>
                          <a:cs typeface="Calibri" panose="020F0502020204030204" pitchFamily="34" charset="0"/>
                        </a:rPr>
                        <a:t> love, life or death.</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3" name="Picture 12"/>
          <p:cNvPicPr/>
          <p:nvPr/>
        </p:nvPicPr>
        <p:blipFill>
          <a:blip r:embed="rId2"/>
          <a:stretch>
            <a:fillRect/>
          </a:stretch>
        </p:blipFill>
        <p:spPr>
          <a:xfrm>
            <a:off x="9005574" y="1025283"/>
            <a:ext cx="771525" cy="1162050"/>
          </a:xfrm>
          <a:prstGeom prst="rect">
            <a:avLst/>
          </a:prstGeom>
        </p:spPr>
      </p:pic>
      <p:pic>
        <p:nvPicPr>
          <p:cNvPr id="10" name="Picture 9"/>
          <p:cNvPicPr/>
          <p:nvPr/>
        </p:nvPicPr>
        <p:blipFill>
          <a:blip r:embed="rId3"/>
          <a:stretch>
            <a:fillRect/>
          </a:stretch>
        </p:blipFill>
        <p:spPr>
          <a:xfrm>
            <a:off x="2615029" y="1025283"/>
            <a:ext cx="828675" cy="1028700"/>
          </a:xfrm>
          <a:prstGeom prst="rect">
            <a:avLst/>
          </a:prstGeom>
        </p:spPr>
      </p:pic>
      <p:pic>
        <p:nvPicPr>
          <p:cNvPr id="15" name="Picture 14"/>
          <p:cNvPicPr/>
          <p:nvPr/>
        </p:nvPicPr>
        <p:blipFill>
          <a:blip r:embed="rId4"/>
          <a:stretch>
            <a:fillRect/>
          </a:stretch>
        </p:blipFill>
        <p:spPr>
          <a:xfrm>
            <a:off x="4775632" y="942740"/>
            <a:ext cx="809625" cy="1143000"/>
          </a:xfrm>
          <a:prstGeom prst="rect">
            <a:avLst/>
          </a:prstGeom>
        </p:spPr>
      </p:pic>
      <p:pic>
        <p:nvPicPr>
          <p:cNvPr id="16" name="Picture 15"/>
          <p:cNvPicPr/>
          <p:nvPr/>
        </p:nvPicPr>
        <p:blipFill>
          <a:blip r:embed="rId5"/>
          <a:stretch>
            <a:fillRect/>
          </a:stretch>
        </p:blipFill>
        <p:spPr>
          <a:xfrm>
            <a:off x="6881078" y="1044333"/>
            <a:ext cx="828675" cy="990600"/>
          </a:xfrm>
          <a:prstGeom prst="rect">
            <a:avLst/>
          </a:prstGeom>
        </p:spPr>
      </p:pic>
    </p:spTree>
    <p:extLst>
      <p:ext uri="{BB962C8B-B14F-4D97-AF65-F5344CB8AC3E}">
        <p14:creationId xmlns:p14="http://schemas.microsoft.com/office/powerpoint/2010/main" val="13366224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780" y="284306"/>
            <a:ext cx="10115838" cy="7072458"/>
          </a:xfrm>
          <a:prstGeom prst="rect">
            <a:avLst/>
          </a:prstGeom>
        </p:spPr>
      </p:pic>
    </p:spTree>
    <p:extLst>
      <p:ext uri="{BB962C8B-B14F-4D97-AF65-F5344CB8AC3E}">
        <p14:creationId xmlns:p14="http://schemas.microsoft.com/office/powerpoint/2010/main" val="348233440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344" y="406336"/>
            <a:ext cx="10250056" cy="6908864"/>
          </a:xfrm>
          <a:prstGeom prst="rect">
            <a:avLst/>
          </a:prstGeom>
        </p:spPr>
      </p:pic>
    </p:spTree>
    <p:extLst>
      <p:ext uri="{BB962C8B-B14F-4D97-AF65-F5344CB8AC3E}">
        <p14:creationId xmlns:p14="http://schemas.microsoft.com/office/powerpoint/2010/main" val="69619001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149547"/>
            <a:ext cx="430820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r>
              <a:rPr lang="en-GB" dirty="0">
                <a:latin typeface="Calibri" panose="020F0502020204030204" pitchFamily="34" charset="0"/>
                <a:cs typeface="Calibri" panose="020F0502020204030204" pitchFamily="34" charset="0"/>
              </a:rPr>
              <a:t>The beauty of flowers – Georgia O’Keeffe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588978"/>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684283776"/>
              </p:ext>
            </p:extLst>
          </p:nvPr>
        </p:nvGraphicFramePr>
        <p:xfrm>
          <a:off x="349145" y="2125158"/>
          <a:ext cx="10077850" cy="42205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was Georgia O’Keeffe considered a pioneer?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O’Keeffe develop her art to express her emotions and feelings?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was Arthur Wesley Dow an inspiration to Georgia O’Keeffe?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style of art was popular while O’Keeffe was growing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were emotions, feelings and ideas expressed with this style of 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was the most striking feature of O’Keeffe’s paintings?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O’Keeffe apply paint to the canvas?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typical brushstrokes she used.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O’Keeffe’s painting techniques to produce a painting of flowers.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was the name of Georgia O’Keeffe’s famous painting finished in 1936?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meant by the word ‘tactile’?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effect of her use of light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in this painting.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 the style of Georgia O’Keeffe, explore, through creating charcoal sketches, the way in which you can show your emotions and feelings.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the artwork of Arthur Wesley Dow to discover how his style inspired Georgia O’Keeffe</a:t>
                      </a:r>
                      <a:r>
                        <a:rPr lang="en-US"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main features of abstract art.</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O’Keeffe developed a unique style inspired by the work of abstract artists.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the size of the flowers and the vivid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she used were the most striking features of her paintings? Justify your answer with examples from some of her paintings.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the main reason why the way Georgia O’Keeffe mixed her paints was considered unusual.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this mixing technique for your own flower painting.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 O’Keeffe’s use of brushstrokes compare and contrast to the way Claude Monet used a paintbrush?</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O’Keeffe painted her flowers extremely close up in her Jimson Weed painting.</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reasons why light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create the effect of flowers appearing fresh and alive.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the impact of painting flowers close up and compare this to painting flowers from a distance. </a:t>
                      </a:r>
                      <a:r>
                        <a:rPr lang="en-US" sz="1100" dirty="0" err="1">
                          <a:solidFill>
                            <a:schemeClr val="accent1">
                              <a:lumMod val="50000"/>
                            </a:schemeClr>
                          </a:solidFill>
                          <a:latin typeface="Calibri" panose="020F0502020204030204" pitchFamily="34" charset="0"/>
                          <a:cs typeface="Calibri" panose="020F0502020204030204" pitchFamily="34" charset="0"/>
                        </a:rPr>
                        <a:t>Summarise</a:t>
                      </a:r>
                      <a:r>
                        <a:rPr lang="en-US" sz="1100" dirty="0">
                          <a:solidFill>
                            <a:schemeClr val="accent1">
                              <a:lumMod val="50000"/>
                            </a:schemeClr>
                          </a:solidFill>
                          <a:latin typeface="Calibri" panose="020F0502020204030204" pitchFamily="34" charset="0"/>
                          <a:cs typeface="Calibri" panose="020F0502020204030204" pitchFamily="34" charset="0"/>
                        </a:rPr>
                        <a:t> your findings.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a:stretch>
            <a:fillRect/>
          </a:stretch>
        </p:blipFill>
        <p:spPr>
          <a:xfrm>
            <a:off x="6861182" y="925801"/>
            <a:ext cx="819150" cy="1009650"/>
          </a:xfrm>
          <a:prstGeom prst="rect">
            <a:avLst/>
          </a:prstGeom>
        </p:spPr>
      </p:pic>
      <p:pic>
        <p:nvPicPr>
          <p:cNvPr id="13" name="Picture 12"/>
          <p:cNvPicPr/>
          <p:nvPr/>
        </p:nvPicPr>
        <p:blipFill>
          <a:blip r:embed="rId3"/>
          <a:stretch>
            <a:fillRect/>
          </a:stretch>
        </p:blipFill>
        <p:spPr>
          <a:xfrm>
            <a:off x="8991719" y="782165"/>
            <a:ext cx="771525" cy="1162050"/>
          </a:xfrm>
          <a:prstGeom prst="rect">
            <a:avLst/>
          </a:prstGeom>
        </p:spPr>
      </p:pic>
      <p:pic>
        <p:nvPicPr>
          <p:cNvPr id="14" name="Picture 13"/>
          <p:cNvPicPr/>
          <p:nvPr/>
        </p:nvPicPr>
        <p:blipFill>
          <a:blip r:embed="rId4"/>
          <a:stretch>
            <a:fillRect/>
          </a:stretch>
        </p:blipFill>
        <p:spPr>
          <a:xfrm>
            <a:off x="4927479" y="903354"/>
            <a:ext cx="742950" cy="1171575"/>
          </a:xfrm>
          <a:prstGeom prst="rect">
            <a:avLst/>
          </a:prstGeom>
        </p:spPr>
      </p:pic>
      <p:pic>
        <p:nvPicPr>
          <p:cNvPr id="10" name="Picture 9"/>
          <p:cNvPicPr/>
          <p:nvPr/>
        </p:nvPicPr>
        <p:blipFill>
          <a:blip r:embed="rId5"/>
          <a:stretch>
            <a:fillRect/>
          </a:stretch>
        </p:blipFill>
        <p:spPr>
          <a:xfrm>
            <a:off x="2758842" y="999364"/>
            <a:ext cx="857250" cy="923925"/>
          </a:xfrm>
          <a:prstGeom prst="rect">
            <a:avLst/>
          </a:prstGeom>
        </p:spPr>
      </p:pic>
    </p:spTree>
    <p:extLst>
      <p:ext uri="{BB962C8B-B14F-4D97-AF65-F5344CB8AC3E}">
        <p14:creationId xmlns:p14="http://schemas.microsoft.com/office/powerpoint/2010/main" val="349270974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095" y="435407"/>
            <a:ext cx="9707995" cy="6810520"/>
          </a:xfrm>
          <a:prstGeom prst="rect">
            <a:avLst/>
          </a:prstGeom>
        </p:spPr>
      </p:pic>
    </p:spTree>
    <p:extLst>
      <p:ext uri="{BB962C8B-B14F-4D97-AF65-F5344CB8AC3E}">
        <p14:creationId xmlns:p14="http://schemas.microsoft.com/office/powerpoint/2010/main" val="253408392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918" y="415636"/>
            <a:ext cx="10184681" cy="6677891"/>
          </a:xfrm>
          <a:prstGeom prst="rect">
            <a:avLst/>
          </a:prstGeom>
        </p:spPr>
      </p:pic>
    </p:spTree>
    <p:extLst>
      <p:ext uri="{BB962C8B-B14F-4D97-AF65-F5344CB8AC3E}">
        <p14:creationId xmlns:p14="http://schemas.microsoft.com/office/powerpoint/2010/main" val="409798669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149547"/>
            <a:ext cx="304182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Time for play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497510"/>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276154864"/>
              </p:ext>
            </p:extLst>
          </p:nvPr>
        </p:nvGraphicFramePr>
        <p:xfrm>
          <a:off x="349145" y="2058771"/>
          <a:ext cx="10077850" cy="43882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might an artist show somebody’s facial expression as concentrating hard when they are enjoying a leisure activity?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do facial expressions help us to understand how people are feeling in a piece of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meant by the term ‘empathy’?</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was unusual about how L.S. Lowry painted people in his 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Give examples of how Lowry showed people enjoying their leisure time. • Copy Lowry’s style of drawing ‘matchstick people’ to show a scene of people playing.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did many paintings produced during the Victorian period show?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Explain the term ‘prosperity’.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is the painting The Lost Chord by Stephen Samuel Lewin a good example of a typical Victorian painting?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might you use brushstrokes to show action?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might an artist use the idea of a freeze frame?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 idea of a sketched freeze frame to show someone being active when playing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the facial expressions depicted on a person can give you clues about their emotions and the type of leisure activity they are enjoying.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Create your own art showing people at play, with facial expressions depicted that help the viewer to feel empathy.</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People enjoying their leisure activities will look happy in a piece of artwork.</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main features of L.S. Lowry’s painting Britain at Play.</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Imagine you are some of the people shown in Lowry’s painting Britain at Play. How would you respond if asked to explain how you are feeling?</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Research and explain what kinds of things you might see in a typical Victorian painting showing a higher class social event.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 What are the connections between the paintings of the Victorian period that show people enjoying their leisure time and the portraits painted by Thomas Gainsborough that you have studied?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techniques suggested that can be used in a piece of art to show people moving.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the use of straight and curved lines in your own art to show people moving while at play.</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Compile a list of techniques you have found out about that artists use to depict movement in their art</a:t>
                      </a:r>
                      <a:r>
                        <a:rPr lang="en-US"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 13"/>
          <p:cNvPicPr/>
          <p:nvPr/>
        </p:nvPicPr>
        <p:blipFill>
          <a:blip r:embed="rId2"/>
          <a:stretch>
            <a:fillRect/>
          </a:stretch>
        </p:blipFill>
        <p:spPr>
          <a:xfrm>
            <a:off x="6942569" y="877382"/>
            <a:ext cx="742950" cy="1171575"/>
          </a:xfrm>
          <a:prstGeom prst="rect">
            <a:avLst/>
          </a:prstGeom>
        </p:spPr>
      </p:pic>
      <p:pic>
        <p:nvPicPr>
          <p:cNvPr id="10" name="Picture 9"/>
          <p:cNvPicPr/>
          <p:nvPr/>
        </p:nvPicPr>
        <p:blipFill>
          <a:blip r:embed="rId3"/>
          <a:stretch>
            <a:fillRect/>
          </a:stretch>
        </p:blipFill>
        <p:spPr>
          <a:xfrm>
            <a:off x="2842438" y="881009"/>
            <a:ext cx="828675" cy="990600"/>
          </a:xfrm>
          <a:prstGeom prst="rect">
            <a:avLst/>
          </a:prstGeom>
        </p:spPr>
      </p:pic>
      <p:pic>
        <p:nvPicPr>
          <p:cNvPr id="15" name="Picture 14"/>
          <p:cNvPicPr/>
          <p:nvPr/>
        </p:nvPicPr>
        <p:blipFill>
          <a:blip r:embed="rId4"/>
          <a:stretch>
            <a:fillRect/>
          </a:stretch>
        </p:blipFill>
        <p:spPr>
          <a:xfrm>
            <a:off x="5023665" y="891670"/>
            <a:ext cx="809625" cy="1143000"/>
          </a:xfrm>
          <a:prstGeom prst="rect">
            <a:avLst/>
          </a:prstGeom>
        </p:spPr>
      </p:pic>
      <p:pic>
        <p:nvPicPr>
          <p:cNvPr id="16" name="Picture 15"/>
          <p:cNvPicPr/>
          <p:nvPr/>
        </p:nvPicPr>
        <p:blipFill>
          <a:blip r:embed="rId5"/>
          <a:stretch>
            <a:fillRect/>
          </a:stretch>
        </p:blipFill>
        <p:spPr>
          <a:xfrm>
            <a:off x="9104746" y="804755"/>
            <a:ext cx="819150" cy="1009650"/>
          </a:xfrm>
          <a:prstGeom prst="rect">
            <a:avLst/>
          </a:prstGeom>
        </p:spPr>
      </p:pic>
    </p:spTree>
    <p:extLst>
      <p:ext uri="{BB962C8B-B14F-4D97-AF65-F5344CB8AC3E}">
        <p14:creationId xmlns:p14="http://schemas.microsoft.com/office/powerpoint/2010/main" val="401154249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673" y="177074"/>
            <a:ext cx="10072254" cy="7096561"/>
          </a:xfrm>
          <a:prstGeom prst="rect">
            <a:avLst/>
          </a:prstGeom>
        </p:spPr>
      </p:pic>
    </p:spTree>
    <p:extLst>
      <p:ext uri="{BB962C8B-B14F-4D97-AF65-F5344CB8AC3E}">
        <p14:creationId xmlns:p14="http://schemas.microsoft.com/office/powerpoint/2010/main" val="153703551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162" y="263236"/>
            <a:ext cx="10187237" cy="7010400"/>
          </a:xfrm>
          <a:prstGeom prst="rect">
            <a:avLst/>
          </a:prstGeom>
        </p:spPr>
      </p:pic>
    </p:spTree>
    <p:extLst>
      <p:ext uri="{BB962C8B-B14F-4D97-AF65-F5344CB8AC3E}">
        <p14:creationId xmlns:p14="http://schemas.microsoft.com/office/powerpoint/2010/main" val="29003458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6" y="247084"/>
            <a:ext cx="227625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At the seaside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55837"/>
            <a:ext cx="9767468"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489341129"/>
              </p:ext>
            </p:extLst>
          </p:nvPr>
        </p:nvGraphicFramePr>
        <p:xfrm>
          <a:off x="349145" y="2592186"/>
          <a:ext cx="10077850" cy="4986511"/>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8115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type of brushstroke helps when painting the sea?</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Why might it be a  good idea to apply</a:t>
                      </a:r>
                      <a:r>
                        <a:rPr lang="en-GB" sz="1100" baseline="0" dirty="0">
                          <a:latin typeface="Calibri" panose="020F0502020204030204" pitchFamily="34" charset="0"/>
                          <a:cs typeface="Calibri" panose="020F0502020204030204" pitchFamily="34" charset="0"/>
                        </a:rPr>
                        <a:t>  brushstrokes quickly when painting the sea?</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Why might you mix sand with paint when creating a  seaside painting? Copy the technique in your own seaside painting.</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Which</a:t>
                      </a:r>
                      <a:r>
                        <a:rPr lang="en-GB" sz="1100" baseline="0" dirty="0">
                          <a:latin typeface="Calibri" panose="020F0502020204030204" pitchFamily="34" charset="0"/>
                          <a:cs typeface="Calibri" panose="020F0502020204030204" pitchFamily="34" charset="0"/>
                        </a:rPr>
                        <a:t> colours could be described as warm?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latin typeface="Calibri" panose="020F0502020204030204" pitchFamily="34" charset="0"/>
                          <a:cs typeface="Calibri" panose="020F0502020204030204" pitchFamily="34" charset="0"/>
                        </a:rPr>
                        <a:t>Which</a:t>
                      </a:r>
                      <a:r>
                        <a:rPr lang="en-GB" sz="1100" baseline="0" dirty="0">
                          <a:latin typeface="Calibri" panose="020F0502020204030204" pitchFamily="34" charset="0"/>
                          <a:cs typeface="Calibri" panose="020F0502020204030204" pitchFamily="34" charset="0"/>
                        </a:rPr>
                        <a:t> colours could be described as cool?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latin typeface="Calibri" panose="020F0502020204030204" pitchFamily="34" charset="0"/>
                          <a:cs typeface="Calibri" panose="020F0502020204030204" pitchFamily="34" charset="0"/>
                        </a:rPr>
                        <a:t>Which</a:t>
                      </a:r>
                      <a:r>
                        <a:rPr lang="en-GB" sz="1100" baseline="0" dirty="0">
                          <a:latin typeface="Calibri" panose="020F0502020204030204" pitchFamily="34" charset="0"/>
                          <a:cs typeface="Calibri" panose="020F0502020204030204" pitchFamily="34" charset="0"/>
                        </a:rPr>
                        <a:t> colours would you use to paint the sun?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latin typeface="Calibri" panose="020F0502020204030204" pitchFamily="34" charset="0"/>
                          <a:cs typeface="Calibri" panose="020F0502020204030204" pitchFamily="34" charset="0"/>
                        </a:rPr>
                        <a:t>Which</a:t>
                      </a:r>
                      <a:r>
                        <a:rPr lang="en-GB" sz="1100" baseline="0" dirty="0">
                          <a:latin typeface="Calibri" panose="020F0502020204030204" pitchFamily="34" charset="0"/>
                          <a:cs typeface="Calibri" panose="020F0502020204030204" pitchFamily="34" charset="0"/>
                        </a:rPr>
                        <a:t> colours would you use to paint the sea?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endParaRPr lang="en-GB" sz="1100" baseline="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endParaRPr lang="en-GB" sz="1100" baseline="0" dirty="0">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Name</a:t>
                      </a:r>
                      <a:r>
                        <a:rPr lang="en-GB" sz="1100" baseline="0" dirty="0">
                          <a:latin typeface="Calibri" panose="020F0502020204030204" pitchFamily="34" charset="0"/>
                          <a:cs typeface="Calibri" panose="020F0502020204030204" pitchFamily="34" charset="0"/>
                          <a:sym typeface="Helvetica Neue"/>
                        </a:rPr>
                        <a:t> some famous artists who used the seaside as inspiration for their work.</a:t>
                      </a:r>
                    </a:p>
                    <a:p>
                      <a:pPr marL="171450" indent="-171450" algn="l" defTabSz="914400">
                        <a:buFont typeface="Arial" panose="020B0604020202020204" pitchFamily="34" charset="0"/>
                        <a:buChar char="•"/>
                        <a:defRPr sz="1800"/>
                      </a:pPr>
                      <a:r>
                        <a:rPr lang="en-GB" sz="1100" baseline="0" dirty="0">
                          <a:latin typeface="Calibri" panose="020F0502020204030204" pitchFamily="34" charset="0"/>
                          <a:cs typeface="Calibri" panose="020F0502020204030204" pitchFamily="34" charset="0"/>
                          <a:sym typeface="Helvetica Neue"/>
                        </a:rPr>
                        <a:t>Who were some of the famous French impressionists?</a:t>
                      </a:r>
                    </a:p>
                    <a:p>
                      <a:pPr marL="171450" indent="-171450" algn="l" defTabSz="914400">
                        <a:buFont typeface="Arial" panose="020B0604020202020204" pitchFamily="34" charset="0"/>
                        <a:buChar char="•"/>
                        <a:defRPr sz="1800"/>
                      </a:pPr>
                      <a:r>
                        <a:rPr lang="en-GB" sz="1100" baseline="0" dirty="0">
                          <a:latin typeface="Calibri" panose="020F0502020204030204" pitchFamily="34" charset="0"/>
                          <a:cs typeface="Calibri" panose="020F0502020204030204" pitchFamily="34" charset="0"/>
                          <a:sym typeface="Helvetica Neue"/>
                        </a:rPr>
                        <a:t>What type of work does Anthony </a:t>
                      </a:r>
                      <a:r>
                        <a:rPr lang="en-GB" sz="1100" baseline="0" dirty="0" err="1">
                          <a:latin typeface="Calibri" panose="020F0502020204030204" pitchFamily="34" charset="0"/>
                          <a:cs typeface="Calibri" panose="020F0502020204030204" pitchFamily="34" charset="0"/>
                          <a:sym typeface="Helvetica Neue"/>
                        </a:rPr>
                        <a:t>Gormley</a:t>
                      </a:r>
                      <a:r>
                        <a:rPr lang="en-GB" sz="1100" baseline="0" dirty="0">
                          <a:latin typeface="Calibri" panose="020F0502020204030204" pitchFamily="34" charset="0"/>
                          <a:cs typeface="Calibri" panose="020F0502020204030204" pitchFamily="34" charset="0"/>
                          <a:sym typeface="Helvetica Neue"/>
                        </a:rPr>
                        <a:t> create?</a:t>
                      </a:r>
                      <a:endParaRPr lang="en-GB" sz="1100" dirty="0">
                        <a:latin typeface="Calibri" panose="020F0502020204030204" pitchFamily="34" charset="0"/>
                        <a:cs typeface="Calibri" panose="020F0502020204030204" pitchFamily="34" charset="0"/>
                        <a:sym typeface="Helvetica Neue"/>
                      </a:endParaRPr>
                    </a:p>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is impressionism?</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country did</a:t>
                      </a:r>
                      <a:r>
                        <a:rPr lang="en-GB" sz="1100" baseline="0" dirty="0">
                          <a:latin typeface="Calibri" panose="020F0502020204030204" pitchFamily="34" charset="0"/>
                          <a:cs typeface="Calibri" panose="020F0502020204030204" pitchFamily="34" charset="0"/>
                          <a:sym typeface="Helvetica Neue"/>
                        </a:rPr>
                        <a:t> the first impressionists come from?</a:t>
                      </a:r>
                    </a:p>
                    <a:p>
                      <a:pPr marL="171450" indent="-171450" algn="l" defTabSz="914400">
                        <a:buFont typeface="Arial" panose="020B0604020202020204" pitchFamily="34" charset="0"/>
                        <a:buChar char="•"/>
                        <a:defRPr sz="1800"/>
                      </a:pPr>
                      <a:r>
                        <a:rPr lang="en-GB" sz="1100" baseline="0" dirty="0">
                          <a:latin typeface="Calibri" panose="020F0502020204030204" pitchFamily="34" charset="0"/>
                          <a:cs typeface="Calibri" panose="020F0502020204030204" pitchFamily="34" charset="0"/>
                          <a:sym typeface="Helvetica Neue"/>
                        </a:rPr>
                        <a:t>When did impressionism first start?</a:t>
                      </a:r>
                    </a:p>
                    <a:p>
                      <a:pPr marL="171450" indent="-171450" algn="l" defTabSz="914400">
                        <a:buFont typeface="Arial" panose="020B0604020202020204" pitchFamily="34" charset="0"/>
                        <a:buChar char="•"/>
                        <a:defRPr sz="1800"/>
                      </a:pPr>
                      <a:r>
                        <a:rPr lang="en-GB" sz="1100" baseline="0" dirty="0">
                          <a:latin typeface="Calibri" panose="020F0502020204030204" pitchFamily="34" charset="0"/>
                          <a:cs typeface="Calibri" panose="020F0502020204030204" pitchFamily="34" charset="0"/>
                          <a:sym typeface="Helvetica Neue"/>
                        </a:rPr>
                        <a:t>What did Romantic artists like to show in their art?</a:t>
                      </a:r>
                      <a:endParaRPr lang="en-GB" sz="1100" dirty="0">
                        <a:latin typeface="Calibri" panose="020F0502020204030204" pitchFamily="34" charset="0"/>
                        <a:cs typeface="Calibri" panose="020F0502020204030204" pitchFamily="34" charset="0"/>
                        <a:sym typeface="Helvetica Neue"/>
                      </a:endParaRPr>
                    </a:p>
                    <a:p>
                      <a:pPr marL="171450" indent="-171450" algn="l" defTabSz="914400">
                        <a:buFont typeface="Arial" panose="020B0604020202020204" pitchFamily="34" charset="0"/>
                        <a:buChar char="•"/>
                        <a:defRPr sz="1800"/>
                      </a:pP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00535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Experiment with mixing other materials with paint to</a:t>
                      </a:r>
                      <a:r>
                        <a:rPr lang="en-GB" sz="1100" baseline="0" dirty="0">
                          <a:latin typeface="Calibri" panose="020F0502020204030204" pitchFamily="34" charset="0"/>
                          <a:cs typeface="Calibri" panose="020F0502020204030204" pitchFamily="34" charset="0"/>
                        </a:rPr>
                        <a:t> change the </a:t>
                      </a:r>
                      <a:r>
                        <a:rPr lang="en-GB" sz="1100" dirty="0">
                          <a:latin typeface="Calibri" panose="020F0502020204030204" pitchFamily="34" charset="0"/>
                          <a:cs typeface="Calibri" panose="020F0502020204030204" pitchFamily="34" charset="0"/>
                        </a:rPr>
                        <a:t>texture when painting the sea or sand.</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Explain, using a famous seaside painting how the artist has tried</a:t>
                      </a:r>
                      <a:r>
                        <a:rPr lang="en-GB" sz="1100" baseline="0" dirty="0">
                          <a:latin typeface="Calibri" panose="020F0502020204030204" pitchFamily="34" charset="0"/>
                          <a:cs typeface="Calibri" panose="020F0502020204030204" pitchFamily="34" charset="0"/>
                        </a:rPr>
                        <a:t> to show the movement of the sea.</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Explore how changing the speed of brushstrokes can change the look of the movement of the sea.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True or false? Sand is the only material you can mix with paint to create a grainy texture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Suggest reasons why artists might use different warm and cool colours when creating seaside artwork.</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Compare and contrast the colours used in the seaside paintings of the impressionists with those of the jungle paintings of Rousseau.</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the deeper a warm/cool </a:t>
                      </a:r>
                      <a:r>
                        <a:rPr lang="en-US" sz="1100" dirty="0" err="1">
                          <a:solidFill>
                            <a:schemeClr val="accent1">
                              <a:lumMod val="50000"/>
                            </a:schemeClr>
                          </a:solidFill>
                          <a:latin typeface="Calibri" panose="020F0502020204030204" pitchFamily="34" charset="0"/>
                          <a:cs typeface="Calibri" panose="020F0502020204030204" pitchFamily="34" charset="0"/>
                        </a:rPr>
                        <a:t>colour</a:t>
                      </a:r>
                      <a:r>
                        <a:rPr lang="en-US" sz="1100" dirty="0">
                          <a:solidFill>
                            <a:schemeClr val="accent1">
                              <a:lumMod val="50000"/>
                            </a:schemeClr>
                          </a:solidFill>
                          <a:latin typeface="Calibri" panose="020F0502020204030204" pitchFamily="34" charset="0"/>
                          <a:cs typeface="Calibri" panose="020F0502020204030204" pitchFamily="34" charset="0"/>
                        </a:rPr>
                        <a:t> used, the hotter/colder that part of the painting looks to the viewer?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 Investigate why an artist might use warm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to contrast with the cool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of the sea</a:t>
                      </a:r>
                      <a:endParaRPr lang="en-GB" sz="1100" dirty="0">
                        <a:solidFill>
                          <a:schemeClr val="accent1">
                            <a:lumMod val="50000"/>
                          </a:schemeClr>
                        </a:solidFill>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Find</a:t>
                      </a:r>
                      <a:r>
                        <a:rPr lang="en-GB" sz="1100" baseline="0" dirty="0">
                          <a:latin typeface="Calibri" panose="020F0502020204030204" pitchFamily="34" charset="0"/>
                          <a:cs typeface="Calibri" panose="020F0502020204030204" pitchFamily="34" charset="0"/>
                        </a:rPr>
                        <a:t> out about the work of a  famous impressionist painter who used the seaside as inspiration.</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Compare and contrast a seaside painting by Turner (Romantic style) with Edgar Degas (Impressionist style)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Recommend a seaside painting by an impressionist painter and justify why you have chosen it.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 Discuss with a friend whether you prefer the seaside artwork of a Romantic painter or an Impressionist painter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Compare and contrast the range of emotions that Romantic artists might show when using</a:t>
                      </a:r>
                      <a:r>
                        <a:rPr lang="en-GB" sz="1100" baseline="0" dirty="0">
                          <a:latin typeface="Calibri" panose="020F0502020204030204" pitchFamily="34" charset="0"/>
                          <a:cs typeface="Calibri" panose="020F0502020204030204" pitchFamily="34" charset="0"/>
                        </a:rPr>
                        <a:t> the seaside as inspiration?</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Why do impressionist artists choose not to pint things in a realistic way?</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a range of seaside artwork and choose one piece that best shows the style of Impressionism.</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Romantic artists were inspired by painting the seaside to create a feeling of relaxation and calmness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p:cNvPicPr/>
          <p:nvPr/>
        </p:nvPicPr>
        <p:blipFill>
          <a:blip r:embed="rId3"/>
          <a:stretch>
            <a:fillRect/>
          </a:stretch>
        </p:blipFill>
        <p:spPr>
          <a:xfrm>
            <a:off x="2743200" y="1387224"/>
            <a:ext cx="984737" cy="1204962"/>
          </a:xfrm>
          <a:prstGeom prst="rect">
            <a:avLst/>
          </a:prstGeom>
        </p:spPr>
      </p:pic>
      <p:pic>
        <p:nvPicPr>
          <p:cNvPr id="68" name="Picture 67"/>
          <p:cNvPicPr/>
          <p:nvPr/>
        </p:nvPicPr>
        <p:blipFill>
          <a:blip r:embed="rId4"/>
          <a:stretch>
            <a:fillRect/>
          </a:stretch>
        </p:blipFill>
        <p:spPr>
          <a:xfrm>
            <a:off x="4674381" y="1440415"/>
            <a:ext cx="924562" cy="1099498"/>
          </a:xfrm>
          <a:prstGeom prst="rect">
            <a:avLst/>
          </a:prstGeom>
        </p:spPr>
      </p:pic>
      <p:pic>
        <p:nvPicPr>
          <p:cNvPr id="69" name="Picture 68"/>
          <p:cNvPicPr/>
          <p:nvPr/>
        </p:nvPicPr>
        <p:blipFill>
          <a:blip r:embed="rId5"/>
          <a:stretch>
            <a:fillRect/>
          </a:stretch>
        </p:blipFill>
        <p:spPr>
          <a:xfrm>
            <a:off x="6798822" y="1357427"/>
            <a:ext cx="952476" cy="1300019"/>
          </a:xfrm>
          <a:prstGeom prst="rect">
            <a:avLst/>
          </a:prstGeom>
        </p:spPr>
      </p:pic>
      <p:pic>
        <p:nvPicPr>
          <p:cNvPr id="70" name="Picture 69"/>
          <p:cNvPicPr/>
          <p:nvPr/>
        </p:nvPicPr>
        <p:blipFill>
          <a:blip r:embed="rId6"/>
          <a:stretch>
            <a:fillRect/>
          </a:stretch>
        </p:blipFill>
        <p:spPr>
          <a:xfrm>
            <a:off x="8825398" y="1357427"/>
            <a:ext cx="811334" cy="1264556"/>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284697" y="149547"/>
            <a:ext cx="473064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Time to play – Georges Seurat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284698" y="539650"/>
            <a:ext cx="9756292"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656036233"/>
              </p:ext>
            </p:extLst>
          </p:nvPr>
        </p:nvGraphicFramePr>
        <p:xfrm>
          <a:off x="284697" y="1821180"/>
          <a:ext cx="10077850" cy="53940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technique did Seurat use instead of mixing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of paint on a palette?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this style of art become known as?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this style to create your own artwork in the style of Seurat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did Seurat find out about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of shadows?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Give examples of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that people usually use when painting a shadow.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Which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did Seurat often use when painting shadows (the opposite to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he used for sunlight)?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 some people think Seurat placed people in the shade in his paintings?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examples of what people might be feeling in Seurat’s painting Sunday Afternoon.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the small girl in the white dress doing in the painting?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where the people in Seurat’s painting Sunday Afternoon are.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has Seurat shown these people enjoying their leisure time?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has Seurat shown a contrast between the hot sun and cooler shade?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Seurat believed his pointillism technique was effective.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you think it took Seurat so long to finish his paintings.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how Seurat’s pointillism technique can be described as similar to the pixels on a computer screen.</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that artists you have studied have used to paint shadows. Compare and contrast these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with Seurat’s choices.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with Seurat’s use of opposite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to paint shadows? Use different examples of art and real shadows to justify your response.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Seurat makes the viewer feel that some people are sad and others are happier in his painting Sunday Afternoon.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Taking inspiration from Seurat, create your own piece of art in which some people look happier and others sadder.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Imagine you are the little girl in the white dress in Seurat’s Sunday Afternoon painting. How would you respond if someone asked how you were feeling?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the girl is looking at the people observing the painting? Explain why you think Seurat painted her in this way.</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Recommend to a friend an effective way to show the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contrast between depicting hot weather and people staying cool.</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might Seurat’s Sunday Afternoon painting give people the same feelings as when they study John Constable’s landscape painting The Hay Wain?</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a:stretch>
            <a:fillRect/>
          </a:stretch>
        </p:blipFill>
        <p:spPr>
          <a:xfrm>
            <a:off x="2796066" y="847722"/>
            <a:ext cx="819150" cy="1009650"/>
          </a:xfrm>
          <a:prstGeom prst="rect">
            <a:avLst/>
          </a:prstGeom>
        </p:spPr>
      </p:pic>
      <p:pic>
        <p:nvPicPr>
          <p:cNvPr id="13" name="Picture 12"/>
          <p:cNvPicPr/>
          <p:nvPr/>
        </p:nvPicPr>
        <p:blipFill>
          <a:blip r:embed="rId3"/>
          <a:stretch>
            <a:fillRect/>
          </a:stretch>
        </p:blipFill>
        <p:spPr>
          <a:xfrm>
            <a:off x="8949305" y="757046"/>
            <a:ext cx="771525" cy="1071333"/>
          </a:xfrm>
          <a:prstGeom prst="rect">
            <a:avLst/>
          </a:prstGeom>
        </p:spPr>
      </p:pic>
      <p:pic>
        <p:nvPicPr>
          <p:cNvPr id="10" name="Picture 9"/>
          <p:cNvPicPr/>
          <p:nvPr/>
        </p:nvPicPr>
        <p:blipFill>
          <a:blip r:embed="rId4"/>
          <a:stretch>
            <a:fillRect/>
          </a:stretch>
        </p:blipFill>
        <p:spPr>
          <a:xfrm>
            <a:off x="4816172" y="838648"/>
            <a:ext cx="838200" cy="981075"/>
          </a:xfrm>
          <a:prstGeom prst="rect">
            <a:avLst/>
          </a:prstGeom>
        </p:spPr>
      </p:pic>
      <p:pic>
        <p:nvPicPr>
          <p:cNvPr id="15" name="Picture 14"/>
          <p:cNvPicPr/>
          <p:nvPr/>
        </p:nvPicPr>
        <p:blipFill>
          <a:blip r:embed="rId5"/>
          <a:stretch>
            <a:fillRect/>
          </a:stretch>
        </p:blipFill>
        <p:spPr>
          <a:xfrm>
            <a:off x="6917607" y="821506"/>
            <a:ext cx="828675" cy="990600"/>
          </a:xfrm>
          <a:prstGeom prst="rect">
            <a:avLst/>
          </a:prstGeom>
        </p:spPr>
      </p:pic>
    </p:spTree>
    <p:extLst>
      <p:ext uri="{BB962C8B-B14F-4D97-AF65-F5344CB8AC3E}">
        <p14:creationId xmlns:p14="http://schemas.microsoft.com/office/powerpoint/2010/main" val="25307287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3847" y="847725"/>
            <a:ext cx="9778853" cy="6335713"/>
          </a:xfrm>
          <a:prstGeom prst="rect">
            <a:avLst/>
          </a:prstGeom>
        </p:spPr>
      </p:pic>
    </p:spTree>
    <p:extLst>
      <p:ext uri="{BB962C8B-B14F-4D97-AF65-F5344CB8AC3E}">
        <p14:creationId xmlns:p14="http://schemas.microsoft.com/office/powerpoint/2010/main" val="2559146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1488" y="400050"/>
            <a:ext cx="9798499" cy="6191997"/>
          </a:xfrm>
          <a:prstGeom prst="rect">
            <a:avLst/>
          </a:prstGeom>
        </p:spPr>
      </p:pic>
    </p:spTree>
    <p:extLst>
      <p:ext uri="{BB962C8B-B14F-4D97-AF65-F5344CB8AC3E}">
        <p14:creationId xmlns:p14="http://schemas.microsoft.com/office/powerpoint/2010/main" val="11936420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149077"/>
            <a:ext cx="3592069"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At the seaside – Claude Monet</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15404"/>
            <a:ext cx="9767468"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985423532"/>
              </p:ext>
            </p:extLst>
          </p:nvPr>
        </p:nvGraphicFramePr>
        <p:xfrm>
          <a:off x="349145" y="2358399"/>
          <a:ext cx="10077850" cy="45558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Which artist inspired Monet to paint?</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Which materials did Monet experiment with when he was learning to paint?</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How did Monet learn to paint the effect of light?</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Where did Monet usually paint?</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aseline="0" dirty="0">
                          <a:latin typeface="Calibri" panose="020F0502020204030204" pitchFamily="34" charset="0"/>
                          <a:cs typeface="Calibri" panose="020F0502020204030204" pitchFamily="34" charset="0"/>
                        </a:rPr>
                        <a:t>Why did Monet and other Impressionist artists paint the same object or view over and over again?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aseline="0" dirty="0">
                          <a:latin typeface="Calibri" panose="020F0502020204030204" pitchFamily="34" charset="0"/>
                          <a:cs typeface="Calibri" panose="020F0502020204030204" pitchFamily="34" charset="0"/>
                        </a:rPr>
                        <a:t>Why did Monet use thick dabs and blobs of paint?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aseline="0" dirty="0">
                          <a:latin typeface="Calibri" panose="020F0502020204030204" pitchFamily="34" charset="0"/>
                          <a:cs typeface="Calibri" panose="020F0502020204030204" pitchFamily="34" charset="0"/>
                        </a:rPr>
                        <a:t>What did Monet’s critics think when they saw his use of thick dabs and blobs of paint?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type of brushstroke did Monet use?</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would you describe  a vibrant colour as used by Monet?</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Copy Monet’s</a:t>
                      </a:r>
                      <a:r>
                        <a:rPr lang="en-GB" sz="1100" baseline="0" dirty="0">
                          <a:latin typeface="Calibri" panose="020F0502020204030204" pitchFamily="34" charset="0"/>
                          <a:cs typeface="Calibri" panose="020F0502020204030204" pitchFamily="34" charset="0"/>
                          <a:sym typeface="Helvetica Neue"/>
                        </a:rPr>
                        <a:t> use of vibrant colours in your own seaside artwork.</a:t>
                      </a:r>
                    </a:p>
                    <a:p>
                      <a:pPr marL="171450" indent="-171450" algn="l" defTabSz="914400">
                        <a:buFont typeface="Arial" panose="020B0604020202020204" pitchFamily="34" charset="0"/>
                        <a:buChar char="•"/>
                        <a:defRPr sz="1800"/>
                      </a:pP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the scene in</a:t>
                      </a:r>
                      <a:r>
                        <a:rPr lang="en-GB" sz="1100" baseline="0" dirty="0">
                          <a:latin typeface="Calibri" panose="020F0502020204030204" pitchFamily="34" charset="0"/>
                          <a:cs typeface="Calibri" panose="020F0502020204030204" pitchFamily="34" charset="0"/>
                          <a:sym typeface="Helvetica Neue"/>
                        </a:rPr>
                        <a:t> </a:t>
                      </a:r>
                      <a:r>
                        <a:rPr lang="en-GB" sz="1100" dirty="0">
                          <a:latin typeface="Calibri" panose="020F0502020204030204" pitchFamily="34" charset="0"/>
                          <a:cs typeface="Calibri" panose="020F0502020204030204" pitchFamily="34" charset="0"/>
                          <a:sym typeface="Helvetica Neue"/>
                        </a:rPr>
                        <a:t> Monet’s The</a:t>
                      </a:r>
                      <a:r>
                        <a:rPr lang="en-GB" sz="1100" baseline="0" dirty="0">
                          <a:latin typeface="Calibri" panose="020F0502020204030204" pitchFamily="34" charset="0"/>
                          <a:cs typeface="Calibri" panose="020F0502020204030204" pitchFamily="34" charset="0"/>
                          <a:sym typeface="Helvetica Neue"/>
                        </a:rPr>
                        <a:t> b</a:t>
                      </a:r>
                      <a:r>
                        <a:rPr lang="en-GB" sz="1100" dirty="0">
                          <a:latin typeface="Calibri" panose="020F0502020204030204" pitchFamily="34" charset="0"/>
                          <a:cs typeface="Calibri" panose="020F0502020204030204" pitchFamily="34" charset="0"/>
                          <a:sym typeface="Helvetica Neue"/>
                        </a:rPr>
                        <a:t>each at Trouville.</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word could you use to describe the detail in the women’s faces in the painting?</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Why is the white dress much brighter than the rest of the clothing?</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are the similarities and differences between how Claude Monet and William Blake experimented when they were learning to be an artist?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Suggest reasons why</a:t>
                      </a:r>
                      <a:r>
                        <a:rPr lang="en-GB" sz="1100" baseline="0" dirty="0">
                          <a:latin typeface="Calibri" panose="020F0502020204030204" pitchFamily="34" charset="0"/>
                          <a:cs typeface="Calibri" panose="020F0502020204030204" pitchFamily="34" charset="0"/>
                        </a:rPr>
                        <a:t> so many artists like Monet carried sketchbooks around with them.</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Artists should always carry a sketchbook with them so that they can draw their ideas quickly on paper.</a:t>
                      </a:r>
                      <a:endParaRPr lang="en-GB" sz="1100" dirty="0">
                        <a:solidFill>
                          <a:schemeClr val="accent1">
                            <a:lumMod val="50000"/>
                          </a:schemeClr>
                        </a:solidFill>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Experiment with using different thicknesses and blobs of paint to create different effects.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Consider</a:t>
                      </a:r>
                      <a:r>
                        <a:rPr lang="en-GB" sz="1100" baseline="0" dirty="0">
                          <a:latin typeface="Calibri" panose="020F0502020204030204" pitchFamily="34" charset="0"/>
                          <a:cs typeface="Calibri" panose="020F0502020204030204" pitchFamily="34" charset="0"/>
                        </a:rPr>
                        <a:t> how Monet would have answered if he was asked why he painted things over and over again.</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Prove, using different paintings, why painters like Monet believed their style created the effect of capturing a moment in time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Summarise the main differences between Monet’s techniques and those</a:t>
                      </a:r>
                      <a:r>
                        <a:rPr lang="en-GB" sz="1100" baseline="0" dirty="0">
                          <a:latin typeface="Calibri" panose="020F0502020204030204" pitchFamily="34" charset="0"/>
                          <a:cs typeface="Calibri" panose="020F0502020204030204" pitchFamily="34" charset="0"/>
                        </a:rPr>
                        <a:t> of artists before the Impressionist period.</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Explain why the brushstroke techniques of Claude Monet and Georgia O’Keeffe are very different.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Justify which style you prefer – the messy, unfinished look of Monet’s paintings or the neat and accurate style of John Constable’s landscape paintings.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Suggest reasons why</a:t>
                      </a:r>
                      <a:r>
                        <a:rPr lang="en-GB" sz="1100" baseline="0" dirty="0">
                          <a:latin typeface="Calibri" panose="020F0502020204030204" pitchFamily="34" charset="0"/>
                          <a:cs typeface="Calibri" panose="020F0502020204030204" pitchFamily="34" charset="0"/>
                        </a:rPr>
                        <a:t> a  critic would describe Monet’s painting of  ‘The beach at Trouville’ as looking unfinished.</a:t>
                      </a:r>
                    </a:p>
                    <a:p>
                      <a:pPr marL="171450" indent="-171450" algn="l" defTabSz="914400">
                        <a:buFont typeface="Arial" panose="020B0604020202020204" pitchFamily="34" charset="0"/>
                        <a:buChar char="•"/>
                        <a:defRPr sz="1800">
                          <a:sym typeface="Helvetica Neue"/>
                        </a:defRPr>
                      </a:pPr>
                      <a:r>
                        <a:rPr lang="en-GB" sz="1100" baseline="0" dirty="0">
                          <a:latin typeface="Calibri" panose="020F0502020204030204" pitchFamily="34" charset="0"/>
                          <a:cs typeface="Calibri" panose="020F0502020204030204" pitchFamily="34" charset="0"/>
                        </a:rPr>
                        <a:t>Give examples of how sunlight has been captured in this painting.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Imagine you were changing the blurry faces in Monet’s painting The Beach at Trouville. What facial detail and expressions would you paint and why? </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9"/>
          <p:cNvPicPr/>
          <p:nvPr/>
        </p:nvPicPr>
        <p:blipFill>
          <a:blip r:embed="rId2"/>
          <a:stretch>
            <a:fillRect/>
          </a:stretch>
        </p:blipFill>
        <p:spPr>
          <a:xfrm>
            <a:off x="6780614" y="1046557"/>
            <a:ext cx="984737" cy="1091360"/>
          </a:xfrm>
          <a:prstGeom prst="rect">
            <a:avLst/>
          </a:prstGeom>
        </p:spPr>
      </p:pic>
      <p:pic>
        <p:nvPicPr>
          <p:cNvPr id="11" name="Picture 10"/>
          <p:cNvPicPr/>
          <p:nvPr/>
        </p:nvPicPr>
        <p:blipFill>
          <a:blip r:embed="rId3"/>
          <a:stretch>
            <a:fillRect/>
          </a:stretch>
        </p:blipFill>
        <p:spPr>
          <a:xfrm>
            <a:off x="2625401" y="1087723"/>
            <a:ext cx="949325" cy="1009030"/>
          </a:xfrm>
          <a:prstGeom prst="rect">
            <a:avLst/>
          </a:prstGeom>
        </p:spPr>
      </p:pic>
      <p:pic>
        <p:nvPicPr>
          <p:cNvPr id="12" name="Picture 11"/>
          <p:cNvPicPr/>
          <p:nvPr/>
        </p:nvPicPr>
        <p:blipFill>
          <a:blip r:embed="rId4"/>
          <a:stretch>
            <a:fillRect/>
          </a:stretch>
        </p:blipFill>
        <p:spPr>
          <a:xfrm>
            <a:off x="4791554" y="1034248"/>
            <a:ext cx="882650" cy="1115979"/>
          </a:xfrm>
          <a:prstGeom prst="rect">
            <a:avLst/>
          </a:prstGeom>
        </p:spPr>
      </p:pic>
      <p:pic>
        <p:nvPicPr>
          <p:cNvPr id="13" name="Picture 12"/>
          <p:cNvPicPr/>
          <p:nvPr/>
        </p:nvPicPr>
        <p:blipFill>
          <a:blip r:embed="rId5"/>
          <a:stretch>
            <a:fillRect/>
          </a:stretch>
        </p:blipFill>
        <p:spPr>
          <a:xfrm>
            <a:off x="9047162" y="1087723"/>
            <a:ext cx="877888" cy="1162050"/>
          </a:xfrm>
          <a:prstGeom prst="rect">
            <a:avLst/>
          </a:prstGeom>
        </p:spPr>
      </p:pic>
    </p:spTree>
    <p:extLst>
      <p:ext uri="{BB962C8B-B14F-4D97-AF65-F5344CB8AC3E}">
        <p14:creationId xmlns:p14="http://schemas.microsoft.com/office/powerpoint/2010/main" val="33485954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7090" y="322729"/>
            <a:ext cx="10429227" cy="6598024"/>
          </a:xfrm>
          <a:prstGeom prst="rect">
            <a:avLst/>
          </a:prstGeom>
        </p:spPr>
      </p:pic>
    </p:spTree>
    <p:extLst>
      <p:ext uri="{BB962C8B-B14F-4D97-AF65-F5344CB8AC3E}">
        <p14:creationId xmlns:p14="http://schemas.microsoft.com/office/powerpoint/2010/main" val="147861511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0" ma:contentTypeDescription="Create a new document." ma:contentTypeScope="" ma:versionID="b3bfc4a3bf0bfe2e8a2835450cbc7647">
  <xsd:schema xmlns:xsd="http://www.w3.org/2001/XMLSchema" xmlns:xs="http://www.w3.org/2001/XMLSchema" xmlns:p="http://schemas.microsoft.com/office/2006/metadata/properties" xmlns:ns2="8f74720f-ca0e-4da3-83d4-be667e48da60" targetNamespace="http://schemas.microsoft.com/office/2006/metadata/properties" ma:root="true" ma:fieldsID="cd0974ba37f182740bce9b6c2fed8488" ns2:_="">
    <xsd:import namespace="8f74720f-ca0e-4da3-83d4-be667e48d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8C60E-7FCF-4100-8206-91A49F35EA52}">
  <ds:schemaRefs>
    <ds:schemaRef ds:uri="http://schemas.microsoft.com/sharepoint/v3/contenttype/forms"/>
  </ds:schemaRefs>
</ds:datastoreItem>
</file>

<file path=customXml/itemProps2.xml><?xml version="1.0" encoding="utf-8"?>
<ds:datastoreItem xmlns:ds="http://schemas.openxmlformats.org/officeDocument/2006/customXml" ds:itemID="{84C219FF-C6B2-4319-9670-F511E190F3B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f74720f-ca0e-4da3-83d4-be667e48da60"/>
    <ds:schemaRef ds:uri="http://www.w3.org/XML/1998/namespace"/>
    <ds:schemaRef ds:uri="http://purl.org/dc/dcmitype/"/>
  </ds:schemaRefs>
</ds:datastoreItem>
</file>

<file path=customXml/itemProps3.xml><?xml version="1.0" encoding="utf-8"?>
<ds:datastoreItem xmlns:ds="http://schemas.openxmlformats.org/officeDocument/2006/customXml" ds:itemID="{430F352E-9B70-4B2C-8A18-118100D56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4720f-ca0e-4da3-83d4-be667e48d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822</TotalTime>
  <Words>6242</Words>
  <Application>Microsoft Office PowerPoint</Application>
  <PresentationFormat>Custom</PresentationFormat>
  <Paragraphs>512</Paragraphs>
  <Slides>50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Helvetica Light</vt:lpstr>
      <vt:lpstr>Helvetica Neue</vt:lpstr>
      <vt:lpstr>Helvetica Neue Light</vt:lpstr>
      <vt:lpstr>Helvetica Neue Medium</vt:lpstr>
      <vt:lpstr>Helvetica Neue Thin</vt:lpstr>
      <vt:lpstr>White</vt:lpstr>
      <vt:lpstr>Key Stage 1  Art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Williams, Janis</cp:lastModifiedBy>
  <cp:revision>98</cp:revision>
  <dcterms:modified xsi:type="dcterms:W3CDTF">2022-05-15T09:00:01Z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