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330" r:id="rId2"/>
    <p:sldId id="360" r:id="rId3"/>
    <p:sldId id="259" r:id="rId4"/>
    <p:sldId id="344" r:id="rId5"/>
    <p:sldId id="361" r:id="rId6"/>
    <p:sldId id="362" r:id="rId7"/>
    <p:sldId id="363" r:id="rId8"/>
    <p:sldId id="364" r:id="rId9"/>
    <p:sldId id="365" r:id="rId10"/>
    <p:sldId id="366" r:id="rId11"/>
    <p:sldId id="367" r:id="rId12"/>
  </p:sldIdLst>
  <p:sldSz cx="10693400" cy="75565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457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914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1371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18288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22860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27432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32004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365760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1" autoAdjust="0"/>
    <p:restoredTop sz="93883" autoAdjust="0"/>
  </p:normalViewPr>
  <p:slideViewPr>
    <p:cSldViewPr snapToGrid="0" snapToObjects="1">
      <p:cViewPr>
        <p:scale>
          <a:sx n="90" d="100"/>
          <a:sy n="90" d="100"/>
        </p:scale>
        <p:origin x="172" y="-7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765175" y="744538"/>
            <a:ext cx="5267325" cy="3722687"/>
          </a:xfrm>
          <a:prstGeom prst="rect">
            <a:avLst/>
          </a:prstGeom>
        </p:spPr>
        <p:txBody>
          <a:bodyPr/>
          <a:lstStyle/>
          <a:p>
            <a:endParaRPr/>
          </a:p>
        </p:txBody>
      </p:sp>
      <p:sp>
        <p:nvSpPr>
          <p:cNvPr id="117" name="Shape 117"/>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55282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6660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2644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11336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92952" y="1269255"/>
            <a:ext cx="8107496" cy="2558191"/>
          </a:xfrm>
          <a:prstGeom prst="rect">
            <a:avLst/>
          </a:prstGeom>
        </p:spPr>
        <p:txBody>
          <a:bodyPr anchor="b"/>
          <a:lstStyle/>
          <a:p>
            <a:r>
              <a:t>Title Text</a:t>
            </a:r>
          </a:p>
        </p:txBody>
      </p:sp>
      <p:sp>
        <p:nvSpPr>
          <p:cNvPr id="12" name="Body Level One…"/>
          <p:cNvSpPr txBox="1">
            <a:spLocks noGrp="1"/>
          </p:cNvSpPr>
          <p:nvPr>
            <p:ph type="body" sz="quarter" idx="1"/>
          </p:nvPr>
        </p:nvSpPr>
        <p:spPr>
          <a:xfrm>
            <a:off x="1292952" y="3906159"/>
            <a:ext cx="8107496" cy="875689"/>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View of beach and sea from a grassy sand dune"/>
          <p:cNvSpPr>
            <a:spLocks noGrp="1"/>
          </p:cNvSpPr>
          <p:nvPr>
            <p:ph type="pic" idx="21"/>
          </p:nvPr>
        </p:nvSpPr>
        <p:spPr>
          <a:xfrm>
            <a:off x="-704404" y="-39357"/>
            <a:ext cx="11452821" cy="7635214"/>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92952" y="2499154"/>
            <a:ext cx="8107496" cy="2558192"/>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Heron flying low over a beach with a short fence in the foreground"/>
          <p:cNvSpPr>
            <a:spLocks noGrp="1"/>
          </p:cNvSpPr>
          <p:nvPr>
            <p:ph type="pic" idx="21"/>
          </p:nvPr>
        </p:nvSpPr>
        <p:spPr>
          <a:xfrm>
            <a:off x="5248308" y="491959"/>
            <a:ext cx="6365958" cy="6365959"/>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046972" y="491959"/>
            <a:ext cx="4132462" cy="3089508"/>
          </a:xfrm>
          <a:prstGeom prst="rect">
            <a:avLst/>
          </a:prstGeom>
        </p:spPr>
        <p:txBody>
          <a:bodyPr anchor="b"/>
          <a:lstStyle>
            <a:lvl1pPr>
              <a:defRPr sz="4600"/>
            </a:lvl1pPr>
          </a:lstStyle>
          <a:p>
            <a:r>
              <a:t>Title Text</a:t>
            </a:r>
          </a:p>
        </p:txBody>
      </p:sp>
      <p:sp>
        <p:nvSpPr>
          <p:cNvPr id="40" name="Body Level One…"/>
          <p:cNvSpPr txBox="1">
            <a:spLocks noGrp="1"/>
          </p:cNvSpPr>
          <p:nvPr>
            <p:ph type="body" sz="quarter" idx="1"/>
          </p:nvPr>
        </p:nvSpPr>
        <p:spPr>
          <a:xfrm>
            <a:off x="1046972" y="3660179"/>
            <a:ext cx="4132462" cy="3187900"/>
          </a:xfrm>
          <a:prstGeom prst="rect">
            <a:avLst/>
          </a:prstGeom>
        </p:spPr>
        <p:txBody>
          <a:bodyPr anchor="t"/>
          <a:lstStyle>
            <a:lvl1pPr marL="0" indent="0" algn="ctr">
              <a:spcBef>
                <a:spcPts val="0"/>
              </a:spcBef>
              <a:buSzTx/>
              <a:buNone/>
              <a:defRPr sz="2800"/>
            </a:lvl1pPr>
            <a:lvl2pPr marL="0" indent="0" algn="ctr">
              <a:spcBef>
                <a:spcPts val="0"/>
              </a:spcBef>
              <a:buSzTx/>
              <a:buNone/>
              <a:defRPr sz="2800"/>
            </a:lvl2pPr>
            <a:lvl3pPr marL="0" indent="0" algn="ctr">
              <a:spcBef>
                <a:spcPts val="0"/>
              </a:spcBef>
              <a:buSzTx/>
              <a:buNone/>
              <a:defRPr sz="2800"/>
            </a:lvl3pPr>
            <a:lvl4pPr marL="0" indent="0" algn="ctr">
              <a:spcBef>
                <a:spcPts val="0"/>
              </a:spcBef>
              <a:buSzTx/>
              <a:buNone/>
              <a:defRPr sz="2800"/>
            </a:lvl4pPr>
            <a:lvl5pPr marL="0" indent="0" algn="ctr">
              <a:spcBef>
                <a:spcPts val="0"/>
              </a:spcBef>
              <a:buSzTx/>
              <a:buNone/>
              <a:defRPr sz="28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andy path between two hills leading to the ocean"/>
          <p:cNvSpPr>
            <a:spLocks noGrp="1"/>
          </p:cNvSpPr>
          <p:nvPr>
            <p:ph type="pic" idx="21"/>
          </p:nvPr>
        </p:nvSpPr>
        <p:spPr>
          <a:xfrm>
            <a:off x="3260791" y="2007195"/>
            <a:ext cx="7305601" cy="48704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046972" y="2007195"/>
            <a:ext cx="4132462" cy="4870401"/>
          </a:xfrm>
          <a:prstGeom prst="rect">
            <a:avLst/>
          </a:prstGeom>
        </p:spPr>
        <p:txBody>
          <a:bodyPr/>
          <a:lstStyle>
            <a:lvl1pPr marL="244928" indent="-244928">
              <a:spcBef>
                <a:spcPts val="2400"/>
              </a:spcBef>
              <a:defRPr sz="2000"/>
            </a:lvl1pPr>
            <a:lvl2pPr marL="587828" indent="-244928">
              <a:spcBef>
                <a:spcPts val="2400"/>
              </a:spcBef>
              <a:defRPr sz="2000"/>
            </a:lvl2pPr>
            <a:lvl3pPr marL="930728" indent="-244928">
              <a:spcBef>
                <a:spcPts val="2400"/>
              </a:spcBef>
              <a:defRPr sz="2000"/>
            </a:lvl3pPr>
            <a:lvl4pPr marL="1273628" indent="-244928">
              <a:spcBef>
                <a:spcPts val="2400"/>
              </a:spcBef>
              <a:defRPr sz="2000"/>
            </a:lvl4pPr>
            <a:lvl5pPr marL="1616528" indent="-244928">
              <a:spcBef>
                <a:spcPts val="2400"/>
              </a:spcBef>
              <a:defRPr sz="2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5213635" y="7202288"/>
            <a:ext cx="260883" cy="256515"/>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046972" y="983919"/>
            <a:ext cx="8599456" cy="558866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andy path between two hills leading to the ocean"/>
          <p:cNvSpPr>
            <a:spLocks noGrp="1"/>
          </p:cNvSpPr>
          <p:nvPr>
            <p:ph type="pic" sz="quarter" idx="21"/>
          </p:nvPr>
        </p:nvSpPr>
        <p:spPr>
          <a:xfrm>
            <a:off x="5388516" y="3945516"/>
            <a:ext cx="4383361" cy="2922241"/>
          </a:xfrm>
          <a:prstGeom prst="rect">
            <a:avLst/>
          </a:prstGeom>
        </p:spPr>
        <p:txBody>
          <a:bodyPr lIns="91439" tIns="45719" rIns="91439" bIns="45719" anchor="t">
            <a:noAutofit/>
          </a:bodyPr>
          <a:lstStyle/>
          <a:p>
            <a:endParaRPr/>
          </a:p>
        </p:txBody>
      </p:sp>
      <p:sp>
        <p:nvSpPr>
          <p:cNvPr id="84" name="Heron flying low over a beach with a short fence in the foreground"/>
          <p:cNvSpPr>
            <a:spLocks noGrp="1"/>
          </p:cNvSpPr>
          <p:nvPr>
            <p:ph type="pic" sz="half" idx="22"/>
          </p:nvPr>
        </p:nvSpPr>
        <p:spPr>
          <a:xfrm>
            <a:off x="5513966" y="580512"/>
            <a:ext cx="4132462" cy="4132462"/>
          </a:xfrm>
          <a:prstGeom prst="rect">
            <a:avLst/>
          </a:prstGeom>
        </p:spPr>
        <p:txBody>
          <a:bodyPr lIns="91439" tIns="45719" rIns="91439" bIns="45719" anchor="t">
            <a:noAutofit/>
          </a:bodyPr>
          <a:lstStyle/>
          <a:p>
            <a:endParaRPr/>
          </a:p>
        </p:txBody>
      </p:sp>
      <p:sp>
        <p:nvSpPr>
          <p:cNvPr id="85" name="View of beach and sea from a grassy sand dune"/>
          <p:cNvSpPr>
            <a:spLocks noGrp="1"/>
          </p:cNvSpPr>
          <p:nvPr>
            <p:ph type="pic" idx="23"/>
          </p:nvPr>
        </p:nvSpPr>
        <p:spPr>
          <a:xfrm>
            <a:off x="-1885107" y="688743"/>
            <a:ext cx="9268520" cy="6179014"/>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1292952" y="4929435"/>
            <a:ext cx="8107496" cy="355601"/>
          </a:xfrm>
          <a:prstGeom prst="rect">
            <a:avLst/>
          </a:prstGeom>
        </p:spPr>
        <p:txBody>
          <a:bodyPr anchor="t">
            <a:spAutoFit/>
          </a:bodyPr>
          <a:lstStyle>
            <a:lvl1pPr marL="0" indent="0" algn="ctr">
              <a:spcBef>
                <a:spcPts val="0"/>
              </a:spcBef>
              <a:buSzTx/>
              <a:buNone/>
              <a:defRPr sz="1800" i="1"/>
            </a:lvl1pPr>
          </a:lstStyle>
          <a:p>
            <a:r>
              <a:t>–Johnny Appleseed</a:t>
            </a:r>
          </a:p>
        </p:txBody>
      </p:sp>
      <p:sp>
        <p:nvSpPr>
          <p:cNvPr id="94" name="“Type a quote here.”"/>
          <p:cNvSpPr txBox="1">
            <a:spLocks noGrp="1"/>
          </p:cNvSpPr>
          <p:nvPr>
            <p:ph type="body" sz="quarter" idx="22"/>
          </p:nvPr>
        </p:nvSpPr>
        <p:spPr>
          <a:xfrm>
            <a:off x="1292952" y="3304341"/>
            <a:ext cx="8107496" cy="475537"/>
          </a:xfrm>
          <a:prstGeom prst="rect">
            <a:avLst/>
          </a:prstGeom>
        </p:spPr>
        <p:txBody>
          <a:bodyPr>
            <a:spAutoFit/>
          </a:bodyPr>
          <a:lstStyle>
            <a:lvl1pPr marL="0" indent="0" algn="ctr">
              <a:spcBef>
                <a:spcPts val="0"/>
              </a:spcBef>
              <a:buSzTx/>
              <a:buNone/>
              <a:defRPr sz="26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046972" y="196783"/>
            <a:ext cx="8599456" cy="1672664"/>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Title Text</a:t>
            </a:r>
          </a:p>
        </p:txBody>
      </p:sp>
      <p:sp>
        <p:nvSpPr>
          <p:cNvPr id="3" name="Body Level One…"/>
          <p:cNvSpPr txBox="1">
            <a:spLocks noGrp="1"/>
          </p:cNvSpPr>
          <p:nvPr>
            <p:ph type="body" idx="1"/>
          </p:nvPr>
        </p:nvSpPr>
        <p:spPr>
          <a:xfrm>
            <a:off x="1046972" y="2007195"/>
            <a:ext cx="8599456" cy="487040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213635" y="7202288"/>
            <a:ext cx="260883" cy="264794"/>
          </a:xfrm>
          <a:prstGeom prst="rect">
            <a:avLst/>
          </a:prstGeom>
          <a:ln w="3175">
            <a:miter lim="400000"/>
          </a:ln>
        </p:spPr>
        <p:txBody>
          <a:bodyPr wrap="none" lIns="39356" tIns="39356" rIns="39356" bIns="39356">
            <a:spAutoFit/>
          </a:bodyPr>
          <a:lstStyle>
            <a:lvl1pPr>
              <a:defRPr sz="12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1pPr>
      <a:lvl2pPr marL="0" marR="0" indent="457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2pPr>
      <a:lvl3pPr marL="0" marR="0" indent="914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3pPr>
      <a:lvl4pPr marL="0" marR="0" indent="1371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4pPr>
      <a:lvl5pPr marL="0" marR="0" indent="18288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5pPr>
      <a:lvl6pPr marL="0" marR="0" indent="22860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6pPr>
      <a:lvl7pPr marL="0" marR="0" indent="27432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7pPr>
      <a:lvl8pPr marL="0" marR="0" indent="32004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8pPr>
      <a:lvl9pPr marL="0" marR="0" indent="3657600" algn="ctr" defTabSz="452602" rtl="0" latinLnBrk="0">
        <a:lnSpc>
          <a:spcPct val="100000"/>
        </a:lnSpc>
        <a:spcBef>
          <a:spcPts val="0"/>
        </a:spcBef>
        <a:spcAft>
          <a:spcPts val="0"/>
        </a:spcAft>
        <a:buClrTx/>
        <a:buSzTx/>
        <a:buFontTx/>
        <a:buNone/>
        <a:tabLst/>
        <a:defRPr sz="6000" b="0" i="0" u="none" strike="noStrike" cap="none" spc="0" baseline="0">
          <a:solidFill>
            <a:srgbClr val="000000"/>
          </a:solidFill>
          <a:uFillTx/>
          <a:latin typeface="+mn-lt"/>
          <a:ea typeface="+mn-ea"/>
          <a:cs typeface="+mn-cs"/>
          <a:sym typeface="Helvetica Neue Medium"/>
        </a:defRPr>
      </a:lvl9pPr>
    </p:titleStyle>
    <p:bodyStyle>
      <a:lvl1pPr marL="333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1pPr>
      <a:lvl2pPr marL="777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2pPr>
      <a:lvl3pPr marL="1222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3pPr>
      <a:lvl4pPr marL="1666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4pPr>
      <a:lvl5pPr marL="2111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5pPr>
      <a:lvl6pPr marL="2555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6pPr>
      <a:lvl7pPr marL="3000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7pPr>
      <a:lvl8pPr marL="34448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8pPr>
      <a:lvl9pPr marL="3889375" marR="0" indent="-333375" algn="l" defTabSz="452602" rtl="0" latinLnBrk="0">
        <a:lnSpc>
          <a:spcPct val="100000"/>
        </a:lnSpc>
        <a:spcBef>
          <a:spcPts val="3200"/>
        </a:spcBef>
        <a:spcAft>
          <a:spcPts val="0"/>
        </a:spcAft>
        <a:buClrTx/>
        <a:buSzPct val="145000"/>
        <a:buFontTx/>
        <a:buChar char="•"/>
        <a:tabLst/>
        <a:defRPr sz="24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1pPr>
      <a:lvl2pPr marL="0" marR="0" indent="457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2pPr>
      <a:lvl3pPr marL="0" marR="0" indent="914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3pPr>
      <a:lvl4pPr marL="0" marR="0" indent="1371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4pPr>
      <a:lvl5pPr marL="0" marR="0" indent="18288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5pPr>
      <a:lvl6pPr marL="0" marR="0" indent="22860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6pPr>
      <a:lvl7pPr marL="0" marR="0" indent="27432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7pPr>
      <a:lvl8pPr marL="0" marR="0" indent="32004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8pPr>
      <a:lvl9pPr marL="0" marR="0" indent="3657600" algn="ctr" defTabSz="45260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9B1D9E-EFEE-4212-8E23-AE32CF285D3E}"/>
              </a:ext>
            </a:extLst>
          </p:cNvPr>
          <p:cNvSpPr>
            <a:spLocks noGrp="1"/>
          </p:cNvSpPr>
          <p:nvPr>
            <p:ph type="title"/>
          </p:nvPr>
        </p:nvSpPr>
        <p:spPr>
          <a:xfrm>
            <a:off x="1626781" y="740957"/>
            <a:ext cx="8107496" cy="1101991"/>
          </a:xfrm>
        </p:spPr>
        <p:txBody>
          <a:bodyPr>
            <a:normAutofit fontScale="90000"/>
          </a:bodyPr>
          <a:lstStyle/>
          <a:p>
            <a:r>
              <a:rPr lang="en-GB" dirty="0"/>
              <a:t>Key Stage 1 Science Curriculum</a:t>
            </a:r>
          </a:p>
        </p:txBody>
      </p:sp>
      <p:sp>
        <p:nvSpPr>
          <p:cNvPr id="4" name="Text Placeholder 3">
            <a:extLst>
              <a:ext uri="{FF2B5EF4-FFF2-40B4-BE49-F238E27FC236}">
                <a16:creationId xmlns:a16="http://schemas.microsoft.com/office/drawing/2014/main" id="{CD91AF98-831A-430D-9B1A-3FCAB245A430}"/>
              </a:ext>
            </a:extLst>
          </p:cNvPr>
          <p:cNvSpPr>
            <a:spLocks noGrp="1"/>
          </p:cNvSpPr>
          <p:nvPr>
            <p:ph type="body" sz="quarter" idx="1"/>
          </p:nvPr>
        </p:nvSpPr>
        <p:spPr>
          <a:xfrm>
            <a:off x="1695997" y="6319808"/>
            <a:ext cx="8107496" cy="708153"/>
          </a:xfrm>
        </p:spPr>
        <p:txBody>
          <a:bodyPr/>
          <a:lstStyle/>
          <a:p>
            <a:r>
              <a:rPr lang="en-GB" dirty="0"/>
              <a:t>Together we Nurture, Inspire and Achieve</a:t>
            </a:r>
          </a:p>
        </p:txBody>
      </p:sp>
      <p:sp>
        <p:nvSpPr>
          <p:cNvPr id="9" name="TextBox 8">
            <a:extLst>
              <a:ext uri="{FF2B5EF4-FFF2-40B4-BE49-F238E27FC236}">
                <a16:creationId xmlns:a16="http://schemas.microsoft.com/office/drawing/2014/main" id="{625311FD-4507-49EB-AE34-844F4D7ED98B}"/>
              </a:ext>
            </a:extLst>
          </p:cNvPr>
          <p:cNvSpPr txBox="1"/>
          <p:nvPr/>
        </p:nvSpPr>
        <p:spPr>
          <a:xfrm>
            <a:off x="3788229" y="2844800"/>
            <a:ext cx="3904342" cy="268275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8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pic>
        <p:nvPicPr>
          <p:cNvPr id="11" name="Picture 10">
            <a:extLst>
              <a:ext uri="{FF2B5EF4-FFF2-40B4-BE49-F238E27FC236}">
                <a16:creationId xmlns:a16="http://schemas.microsoft.com/office/drawing/2014/main" id="{D71EFED6-28E4-4F07-9E96-E69CEAEB99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0559" y="2585664"/>
            <a:ext cx="3298371" cy="3177431"/>
          </a:xfrm>
          <a:prstGeom prst="rect">
            <a:avLst/>
          </a:prstGeom>
        </p:spPr>
      </p:pic>
      <p:sp>
        <p:nvSpPr>
          <p:cNvPr id="2" name="Rectangle 1">
            <a:extLst>
              <a:ext uri="{FF2B5EF4-FFF2-40B4-BE49-F238E27FC236}">
                <a16:creationId xmlns:a16="http://schemas.microsoft.com/office/drawing/2014/main" id="{167D8E95-6A8C-42AC-9F72-6ED243B01F90}"/>
              </a:ext>
            </a:extLst>
          </p:cNvPr>
          <p:cNvSpPr/>
          <p:nvPr/>
        </p:nvSpPr>
        <p:spPr>
          <a:xfrm>
            <a:off x="279400" y="317500"/>
            <a:ext cx="10210800" cy="7023100"/>
          </a:xfrm>
          <a:prstGeom prst="rect">
            <a:avLst/>
          </a:prstGeom>
          <a:noFill/>
          <a:ln w="57150" cap="flat">
            <a:solidFill>
              <a:srgbClr val="D60093"/>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endParaRPr kumimoji="0" lang="en-GB" sz="16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163695262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757326227"/>
              </p:ext>
            </p:extLst>
          </p:nvPr>
        </p:nvGraphicFramePr>
        <p:xfrm>
          <a:off x="263244" y="1659113"/>
          <a:ext cx="10077850" cy="4112582"/>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a:t>
                      </a:r>
                    </a:p>
                    <a:p>
                      <a:pPr marL="171450" indent="-171450" algn="l" defTabSz="914400">
                        <a:buFont typeface="Arial" panose="020B0604020202020204" pitchFamily="34" charset="0"/>
                        <a:buChar char="•"/>
                        <a:defRPr sz="1800"/>
                      </a:pPr>
                      <a:r>
                        <a:rPr lang="en-GB" sz="1100" b="1" dirty="0">
                          <a:solidFill>
                            <a:schemeClr val="tx1"/>
                          </a:solidFill>
                          <a:latin typeface="Calibri" panose="020F0502020204030204" pitchFamily="34" charset="0"/>
                          <a:cs typeface="Calibri" panose="020F0502020204030204" pitchFamily="34" charset="0"/>
                          <a:sym typeface="Helvetica Neue"/>
                        </a:rPr>
                        <a:t> </a:t>
                      </a:r>
                      <a:r>
                        <a:rPr lang="en-GB" sz="1100" b="0" i="0" u="none" strike="noStrike" baseline="0" dirty="0">
                          <a:solidFill>
                            <a:schemeClr val="tx1"/>
                          </a:solidFill>
                          <a:latin typeface="Calibri" panose="020F0502020204030204" pitchFamily="34" charset="0"/>
                          <a:cs typeface="Calibri" panose="020F0502020204030204" pitchFamily="34" charset="0"/>
                        </a:rPr>
                        <a:t>Observe changes across the four seasons.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four seasons.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Notice and name the key features of each season.</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Organise images or objects from each season into categories. Explain your categories.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It is warm and dry during Summer</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and describe weather associated with the seasons and how day length varies.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record weather over four seasons.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weather in a named season.</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how daylight length varies in each season.</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weather and day length across the four seasons.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Identify patterns in day length across the four seasons.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Plan some activities that would be suited to each season.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that most living things live in habitats to which they are suited and describe how different habitats provide for the basic needs of different kinds of animals and plants and how they depend on each other.</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animals/plants in their natural habitats.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the animal/plant to its habitat.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why the animal/plant is suited to its Environment </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animals/plants according to the conditions they require.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your categories.</a:t>
                      </a:r>
                    </a:p>
                    <a:p>
                      <a:pPr marL="171450" indent="-171450" algn="l">
                        <a:buFont typeface="Arial" panose="020B0604020202020204" pitchFamily="34" charset="0"/>
                        <a:buChar char="•"/>
                      </a:pPr>
                      <a:endParaRPr lang="en-GB" sz="1100" b="0"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reasons why a cactus may find it difficult to survive in cold, wet conditions.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an ideal environment for woodlice and prove that this is a successful habitat.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name a variety of plants and animals in their habitats, including micro-habitats.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common animals/plants to their habitats.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a habitat for a plant or animal is suitable.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Design an ideal habitat for a hamster (or other animal</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that is kept as a pet.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bottle garden for plants that require warm, dry conditions.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4CF45B04-8C41-4258-808F-91103489E5E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2761330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0316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328940443"/>
              </p:ext>
            </p:extLst>
          </p:nvPr>
        </p:nvGraphicFramePr>
        <p:xfrm>
          <a:off x="122693" y="1746788"/>
          <a:ext cx="10448014" cy="2748480"/>
        </p:xfrm>
        <a:graphic>
          <a:graphicData uri="http://schemas.openxmlformats.org/drawingml/2006/table">
            <a:tbl>
              <a:tblPr>
                <a:tableStyleId>{4C3C2611-4C71-4FC5-86AE-919BDF0F9419}</a:tableStyleId>
              </a:tblPr>
              <a:tblGrid>
                <a:gridCol w="2711395">
                  <a:extLst>
                    <a:ext uri="{9D8B030D-6E8A-4147-A177-3AD203B41FA5}">
                      <a16:colId xmlns:a16="http://schemas.microsoft.com/office/drawing/2014/main" val="20000"/>
                    </a:ext>
                  </a:extLst>
                </a:gridCol>
                <a:gridCol w="3784821">
                  <a:extLst>
                    <a:ext uri="{9D8B030D-6E8A-4147-A177-3AD203B41FA5}">
                      <a16:colId xmlns:a16="http://schemas.microsoft.com/office/drawing/2014/main" val="20002"/>
                    </a:ext>
                  </a:extLst>
                </a:gridCol>
                <a:gridCol w="3951798">
                  <a:extLst>
                    <a:ext uri="{9D8B030D-6E8A-4147-A177-3AD203B41FA5}">
                      <a16:colId xmlns:a16="http://schemas.microsoft.com/office/drawing/2014/main" val="1168215490"/>
                    </a:ext>
                  </a:extLst>
                </a:gridCol>
              </a:tblGrid>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compare the suitability of a variety of everyday materials, including wood, metal, plastic, glass, brick/rock, and paper/cardboard for particular uses.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different uses for everyday materials.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reasons for the suitability of materials for particular uses.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properties of materials and use this to explain why certain materials are used for particular purposes.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Paper is unsuitable for a model boat. Do you agree or disagree (reason, justify)</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Devise other hypotheses like this and test them.</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how animals obtain their food from plants and other animals, using the idea of a simple food chain, and identify and name different sources of food.</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does a (name of animal) like to eat? (name)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Draw a food chain that ends with a sparrow hawk.</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sources of food.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differences in a food chain for a herbivore and a carnivore.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All food chains end with a carnivore.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432000">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432000">
                <a:tc>
                  <a:txBody>
                    <a:bodyPr/>
                    <a:lstStyle/>
                    <a:p>
                      <a:pPr algn="l" defTabSz="914400">
                        <a:defRPr sz="1800"/>
                      </a:pPr>
                      <a:r>
                        <a:rPr lang="en-GB" sz="1100" b="1" dirty="0">
                          <a:latin typeface="Calibri" panose="020F0502020204030204" pitchFamily="34" charset="0"/>
                          <a:cs typeface="Calibri" panose="020F0502020204030204" pitchFamily="34" charset="0"/>
                          <a:sym typeface="Helvetica Neue"/>
                        </a:rPr>
                        <a:t>Lesson 11</a:t>
                      </a:r>
                      <a:r>
                        <a:rPr lang="en-GB" sz="1100" b="1">
                          <a:latin typeface="Calibri" panose="020F0502020204030204" pitchFamily="34" charset="0"/>
                          <a:cs typeface="Calibri" panose="020F0502020204030204" pitchFamily="34" charset="0"/>
                          <a:sym typeface="Helvetica Neue"/>
                        </a:rPr>
                        <a:t>: </a:t>
                      </a:r>
                      <a:r>
                        <a:rPr lang="en-GB" sz="1100" b="1">
                          <a:solidFill>
                            <a:schemeClr val="tx1"/>
                          </a:solidFill>
                          <a:latin typeface="Calibri" panose="020F0502020204030204" pitchFamily="34" charset="0"/>
                          <a:cs typeface="Calibri" panose="020F0502020204030204" pitchFamily="34" charset="0"/>
                          <a:sym typeface="Helvetica Neue"/>
                        </a:rPr>
                        <a:t>Additional lesson for consolidation</a:t>
                      </a: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2</a:t>
            </a: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196774FE-7C6A-4DE1-AC5C-6D82FB0644D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6183648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inents and Oceans">
            <a:extLst>
              <a:ext uri="{FF2B5EF4-FFF2-40B4-BE49-F238E27FC236}">
                <a16:creationId xmlns:a16="http://schemas.microsoft.com/office/drawing/2014/main" id="{B8EBFEE1-5DE8-45E4-A819-68DD000A2140}"/>
              </a:ext>
            </a:extLst>
          </p:cNvPr>
          <p:cNvSpPr txBox="1"/>
          <p:nvPr/>
        </p:nvSpPr>
        <p:spPr>
          <a:xfrm>
            <a:off x="316059" y="134319"/>
            <a:ext cx="3554792"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Working Scientifically</a:t>
            </a:r>
          </a:p>
        </p:txBody>
      </p:sp>
      <p:sp>
        <p:nvSpPr>
          <p:cNvPr id="4" name="This table shows the knowledge that will be taught in each lesson">
            <a:extLst>
              <a:ext uri="{FF2B5EF4-FFF2-40B4-BE49-F238E27FC236}">
                <a16:creationId xmlns:a16="http://schemas.microsoft.com/office/drawing/2014/main" id="{CB0EF272-E04C-428A-9D1A-3D4467C9E840}"/>
              </a:ext>
            </a:extLst>
          </p:cNvPr>
          <p:cNvSpPr txBox="1"/>
          <p:nvPr/>
        </p:nvSpPr>
        <p:spPr>
          <a:xfrm>
            <a:off x="386590" y="508053"/>
            <a:ext cx="9539827" cy="2641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a:t>
            </a:r>
            <a:r>
              <a:rPr lang="en-GB" dirty="0"/>
              <a:t>progression across the Milestones and the expectations to be incorporated into planning at Milestone 1</a:t>
            </a:r>
            <a:endParaRPr dirty="0"/>
          </a:p>
        </p:txBody>
      </p:sp>
      <p:graphicFrame>
        <p:nvGraphicFramePr>
          <p:cNvPr id="7" name="Object 6">
            <a:extLst>
              <a:ext uri="{FF2B5EF4-FFF2-40B4-BE49-F238E27FC236}">
                <a16:creationId xmlns:a16="http://schemas.microsoft.com/office/drawing/2014/main" id="{75842297-F831-4C65-A1B0-F79BDE6566BA}"/>
              </a:ext>
            </a:extLst>
          </p:cNvPr>
          <p:cNvGraphicFramePr>
            <a:graphicFrameLocks noChangeAspect="1"/>
          </p:cNvGraphicFramePr>
          <p:nvPr>
            <p:extLst>
              <p:ext uri="{D42A27DB-BD31-4B8C-83A1-F6EECF244321}">
                <p14:modId xmlns:p14="http://schemas.microsoft.com/office/powerpoint/2010/main" val="2141695023"/>
              </p:ext>
            </p:extLst>
          </p:nvPr>
        </p:nvGraphicFramePr>
        <p:xfrm>
          <a:off x="915988" y="1254125"/>
          <a:ext cx="8863012" cy="5046663"/>
        </p:xfrm>
        <a:graphic>
          <a:graphicData uri="http://schemas.openxmlformats.org/presentationml/2006/ole">
            <mc:AlternateContent xmlns:mc="http://schemas.openxmlformats.org/markup-compatibility/2006">
              <mc:Choice xmlns:v="urn:schemas-microsoft-com:vml" Requires="v">
                <p:oleObj spid="_x0000_s1041" name="Document" r:id="rId4" imgW="8863180" imgH="5049042" progId="Word.Document.12">
                  <p:embed/>
                </p:oleObj>
              </mc:Choice>
              <mc:Fallback>
                <p:oleObj name="Document" r:id="rId4" imgW="8863180" imgH="5049042" progId="Word.Document.12">
                  <p:embed/>
                  <p:pic>
                    <p:nvPicPr>
                      <p:cNvPr id="0" name=""/>
                      <p:cNvPicPr/>
                      <p:nvPr/>
                    </p:nvPicPr>
                    <p:blipFill>
                      <a:blip r:embed="rId5"/>
                      <a:stretch>
                        <a:fillRect/>
                      </a:stretch>
                    </p:blipFill>
                    <p:spPr>
                      <a:xfrm>
                        <a:off x="915988" y="1254125"/>
                        <a:ext cx="8863012" cy="5046663"/>
                      </a:xfrm>
                      <a:prstGeom prst="rect">
                        <a:avLst/>
                      </a:prstGeom>
                    </p:spPr>
                  </p:pic>
                </p:oleObj>
              </mc:Fallback>
            </mc:AlternateContent>
          </a:graphicData>
        </a:graphic>
      </p:graphicFrame>
    </p:spTree>
    <p:extLst>
      <p:ext uri="{BB962C8B-B14F-4D97-AF65-F5344CB8AC3E}">
        <p14:creationId xmlns:p14="http://schemas.microsoft.com/office/powerpoint/2010/main" val="12366290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3431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69602678"/>
              </p:ext>
            </p:extLst>
          </p:nvPr>
        </p:nvGraphicFramePr>
        <p:xfrm>
          <a:off x="307775" y="1662642"/>
          <a:ext cx="10077850" cy="365760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name a variety of common plants, including garden plants, wild plants and trees and those classified as deciduous and evergreen.</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names of common wild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names of some common garden plants? </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names of common trees?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Which trees are evergreen and which are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deciduous? (name)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similarities and differences between deciduous and evergreen trees?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Think of some ways to categorise plants.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Could you suggest a garden design for someone who likes privacy and bright autumn colours?</a:t>
                      </a: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describe the basic structure of a variety of common flowering plants, including roots, stem/trunk, leaves and flowers.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names the parts of flowering plants?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is the structure (names) of each part of a flowering plant?</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Taking a selection of (real) different flowering plants, what are the structural features? (apply)</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Are roots always at the bottom of plants (generalise)?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Why do you think that is? (explain concept)</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algn="l" defTabSz="914400">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3: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Distinguish between an object and the material from which it is made.</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name a variety of everyday materials, including wood, plastic, glass, metal, water and rock.</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an object to its original material.</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object and its original material.</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name everyday materials.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Arrange objects made of the same materials and label the materials.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how a bottle is made from sand.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Choose some objects and explain how they were made from their original material.</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Some fleece jackets start as plastic bottles.</a:t>
                      </a: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Group objects based on the materials they are made from. Explain your groupings.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Investigate which objects started off as a plant.</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2" name="Oval 1">
            <a:extLst>
              <a:ext uri="{FF2B5EF4-FFF2-40B4-BE49-F238E27FC236}">
                <a16:creationId xmlns:a16="http://schemas.microsoft.com/office/drawing/2014/main" id="{437B43E6-9D19-4E6A-962E-FCD6555FB66E}"/>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151789089"/>
              </p:ext>
            </p:extLst>
          </p:nvPr>
        </p:nvGraphicFramePr>
        <p:xfrm>
          <a:off x="263244" y="1659113"/>
          <a:ext cx="10077850" cy="4615502"/>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 </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Notice and describe how things move, using simple comparisons such as faster and slower.</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happens to objects when they are pushed?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happens to objects when they are pulled?</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pushing objects gently and hard. Record and explain what happens.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a slope and record how this changes the speed at which an object rolls.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Devise ways to slow down a toy car rolling down a slope.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The surface on which a toy car rolls affects its speed?</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Physics</a:t>
                      </a:r>
                    </a:p>
                    <a:p>
                      <a:pPr marL="171450" indent="-171450" algn="l" defTabSz="914400">
                        <a:buFont typeface="Arial" panose="020B0604020202020204" pitchFamily="34" charset="0"/>
                        <a:buChar char="•"/>
                        <a:defRPr sz="1800"/>
                      </a:pPr>
                      <a:r>
                        <a:rPr lang="en-GB" sz="1100" b="0" i="0" u="none" strike="noStrike" baseline="0" dirty="0">
                          <a:solidFill>
                            <a:schemeClr val="tx1"/>
                          </a:solidFill>
                          <a:latin typeface="Calibri" panose="020F0502020204030204" pitchFamily="34" charset="0"/>
                          <a:cs typeface="Calibri" panose="020F0502020204030204" pitchFamily="34" charset="0"/>
                        </a:rPr>
                        <a:t>Compare how different things move.</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movement of a range of things including things that move with magnets.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the movement of remote control cars and a helicopter drone. Explain the differences in movement.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Do heavy and light things move differently? Is there a pattern?</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marL="171450" indent="-171450" algn="l" defTabSz="914400">
                        <a:buFont typeface="Arial" panose="020B0604020202020204" pitchFamily="34" charset="0"/>
                        <a:buChar char="•"/>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name a variety of common animals that are birds, fish, amphibians, reptiles, mammals and invertebrates.</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and name a variety of common animals that are carnivores, herbivores and omnivores.</a:t>
                      </a:r>
                      <a:endParaRPr lang="en-GB" sz="1100" b="0" i="0" u="none" strike="noStrike" baseline="0"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some common animals.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the animals to the labels birds, fish, amphibian, reptile, mammal and invertebrate.</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some common animals.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animals as carnivore, herbivores or omnivore.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Point out and explain the main differences between birds, fish, amphibians, reptiles, mammals and invertebrates.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guide to recognising different types of animals.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Show how carnivores, herbivores and omnivores are similar and different.</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(prove) Carnivores are not hunted by other carnivores.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and compare the structure of a variety of common animals. (birds, fish, amphibians, reptiles, mammals and invertebrates, including pets)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and label the structures of common animals.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tables that compare the structures of common animals.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mammals with amphibians.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What evidence would you show to prove that a reptile could not be confused with a mammal?</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0F44CBB6-B60E-41E3-BEDF-4FC133753405}"/>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322621169"/>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64898" y="103169"/>
            <a:ext cx="2657109"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Autumn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2238424085"/>
              </p:ext>
            </p:extLst>
          </p:nvPr>
        </p:nvGraphicFramePr>
        <p:xfrm>
          <a:off x="263244" y="1659113"/>
          <a:ext cx="10077850" cy="3478226"/>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and name a variety of sources of light, including electric lights, flames and the Sun,</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explaining that we see things because light travels from them to our eyes.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a variety of sources of light.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how light travels from light sources to our eyes.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ways to block light from reaching our eyes.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Point out how this demonstrates that light travels from a source to our eyes.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True or false? The brighter the source of light the easier it is to see.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and name a variety of sources of sound, noticing that we hear with our ears.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a variety of sources of sound.</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Recognise a variety of sounds.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how we hear sounds with our ears.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that ears allow us to hear sounds.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sounds.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sounds based on your own criteria. (choose)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ways to protect our ears from loud sounds.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10: Formative Assessment</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marL="0" indent="0" algn="l" defTabSz="914400">
                        <a:buFont typeface="Arial" panose="020B0604020202020204" pitchFamily="34" charset="0"/>
                        <a:buNone/>
                        <a:defRPr sz="1800"/>
                      </a:pPr>
                      <a:r>
                        <a:rPr lang="en-GB" sz="1100" b="1" dirty="0">
                          <a:latin typeface="Calibri" panose="020F0502020204030204" pitchFamily="34" charset="0"/>
                          <a:cs typeface="Calibri" panose="020F0502020204030204" pitchFamily="34" charset="0"/>
                          <a:sym typeface="Helvetica Neue"/>
                        </a:rPr>
                        <a:t>Lesson 11: Additional session available for further consolidation</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6DAFC37F-896C-4FF1-A3A9-FDE001A42E74}"/>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9642666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3431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993607126"/>
              </p:ext>
            </p:extLst>
          </p:nvPr>
        </p:nvGraphicFramePr>
        <p:xfrm>
          <a:off x="307775" y="1662642"/>
          <a:ext cx="10077850" cy="4681542"/>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name, draw and label the basic parts of the human body and say which part of the body is associated with each sense.</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Notice that animals, including humans, have offspring which grow into adults.</a:t>
                      </a: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Identify how humans resemble their parents in many features.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Label the main parts of the human body.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Illustrate the parts of the body associated with the five senses.</a:t>
                      </a: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the offspring of animals and humans. (e.g. babies for humans, puppies for dogs)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the offspring to the adult.</a:t>
                      </a: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0" i="0" u="none" strike="noStrike" baseline="0" dirty="0">
                        <a:solidFill>
                          <a:schemeClr val="tx1"/>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the ways that humans may resemble their</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parents.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Match pictures of parents to their children.</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sense of touch may be important to a blind person.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some adjustments that could be made around school for a blind or deaf person.</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the main differences between adult animals and humans and their offspring.</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Suggest some ways that an animal’s offspring (including humans) are dependent, for some time, on adults.</a:t>
                      </a:r>
                    </a:p>
                    <a:p>
                      <a:pPr marL="171450" indent="-171450" algn="l">
                        <a:buFont typeface="Arial" panose="020B0604020202020204" pitchFamily="34" charset="0"/>
                        <a:buChar char="•"/>
                      </a:pPr>
                      <a:endParaRPr lang="en-GB" sz="1100" b="1" i="0" u="none" strike="noStrike" baseline="0" dirty="0">
                        <a:solidFill>
                          <a:srgbClr val="0070C0"/>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Present similarities and differences between parents and their children. </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Devise a ‘guess who’ game to deduce the child of a set of parents.</a:t>
                      </a:r>
                    </a:p>
                    <a:p>
                      <a:pPr marL="171450" indent="-171450" algn="l">
                        <a:buFont typeface="Arial" panose="020B0604020202020204" pitchFamily="34" charset="0"/>
                        <a:buChar char="•"/>
                      </a:pPr>
                      <a:endParaRPr sz="1100" b="1" dirty="0">
                        <a:solidFill>
                          <a:srgbClr val="0070C0"/>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simple physical properties of a variety of everyday materials.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name the properties of everyday materials.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Complete tables that describe the properties of materials.</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Explain why the properties of materials are useful for deciding which materials to use for an object. Give examples.</a:t>
                      </a:r>
                      <a:endParaRPr lang="en-GB" sz="1100" b="0" i="0" u="none" strike="noStrike" baseline="0" dirty="0">
                        <a:solidFill>
                          <a:srgbClr val="0070C0"/>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Design an item of clothing to keep one dry.</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indent="0" algn="l" defTabSz="914400">
                        <a:buFont typeface="Arial" panose="020B0604020202020204" pitchFamily="34" charset="0"/>
                        <a:buNone/>
                        <a:defRPr sz="1800"/>
                      </a:pPr>
                      <a:r>
                        <a:rPr lang="en-GB" sz="1100" b="1" dirty="0">
                          <a:latin typeface="Calibri" panose="020F0502020204030204" pitchFamily="34" charset="0"/>
                          <a:cs typeface="Calibri" panose="020F0502020204030204" pitchFamily="34" charset="0"/>
                          <a:sym typeface="Helvetica Neue"/>
                        </a:rPr>
                        <a:t>Lesson 3</a:t>
                      </a:r>
                      <a:r>
                        <a:rPr lang="en-GB" sz="1100" b="1" dirty="0">
                          <a:solidFill>
                            <a:schemeClr val="tx1"/>
                          </a:solidFill>
                          <a:latin typeface="Calibri" panose="020F0502020204030204" pitchFamily="34" charset="0"/>
                          <a:cs typeface="Calibri" panose="020F0502020204030204" pitchFamily="34" charset="0"/>
                          <a:sym typeface="Helvetica Neue"/>
                        </a:rPr>
                        <a:t>: Physics</a:t>
                      </a:r>
                    </a:p>
                    <a:p>
                      <a:pPr marL="171450" indent="-171450" algn="l" defTabSz="914400">
                        <a:buFont typeface="Arial" panose="020B0604020202020204" pitchFamily="34" charset="0"/>
                        <a:buChar char="•"/>
                        <a:defRPr sz="1800"/>
                      </a:pPr>
                      <a:r>
                        <a:rPr lang="en-GB" sz="1100" b="0" i="0" u="none" strike="noStrike" baseline="0" dirty="0">
                          <a:solidFill>
                            <a:schemeClr val="tx1"/>
                          </a:solidFill>
                          <a:latin typeface="Calibri" panose="020F0502020204030204" pitchFamily="34" charset="0"/>
                          <a:cs typeface="Calibri" panose="020F0502020204030204" pitchFamily="34" charset="0"/>
                        </a:rPr>
                        <a:t>Identify common appliances that run on electricity.</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name some sources of electricity. (mains, battery)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common appliances that run on electricity.</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electrical appliances. Explain the reasons for your categories.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some appliances in each of your categories.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Electrical appliances need batteries or mains electricity to power them.</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5BF660C6-BD5D-498B-9429-C5E1911FAF46}"/>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39012504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3125806724"/>
              </p:ext>
            </p:extLst>
          </p:nvPr>
        </p:nvGraphicFramePr>
        <p:xfrm>
          <a:off x="263244" y="1659113"/>
          <a:ext cx="10077850" cy="3627764"/>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4: Physics </a:t>
                      </a:r>
                    </a:p>
                    <a:p>
                      <a:pPr marL="171450" indent="-171450" algn="l" defTabSz="914400">
                        <a:buFont typeface="Arial" panose="020B0604020202020204" pitchFamily="34" charset="0"/>
                        <a:buChar char="•"/>
                        <a:defRPr sz="1800"/>
                      </a:pPr>
                      <a:r>
                        <a:rPr lang="en-GB" sz="1100" b="0" i="0" u="none" strike="noStrike" baseline="0" dirty="0">
                          <a:solidFill>
                            <a:schemeClr val="tx1"/>
                          </a:solidFill>
                          <a:latin typeface="Calibri" panose="020F0502020204030204" pitchFamily="34" charset="0"/>
                          <a:cs typeface="Calibri" panose="020F0502020204030204" pitchFamily="34" charset="0"/>
                        </a:rPr>
                        <a:t>Construct a simple series electrical circuit.</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Follow instructions to construct an electrical circuit.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circuit, naming each component.</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Modify a circuit to add more components.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and categorise the effect that adding more components has.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Diagnose and repair a broken circuit. (solve nonroutine problems)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5: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Investigate and describe the basic needs of animals, including humans, for survival. (water, food and air)</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List the basic needs of animals, including humans, for survival.</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the types of food that different animals require.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Explain the concept of humans’ need for clean water and why this is not so important for other animals.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6: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Describe the importance for humans of exercise, eating the right amounts of different types of food, and hygiene.</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a healthy diet.</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a healthy lifestyle.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effect of exercise.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Categorise food types and explain why each group is important to humans.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weekly menu and exercise programme for someone your age.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741224"/>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7: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Compare and group together a variety of everyday materials on the basis of their simple physical properties.</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Place materials into groups under the headings given to you.</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different properties of materials.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Decide how to group materials on the basis of their properties. Explain your reasons for your groups.</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Compare and contrast the different properties of materials.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Create a ‘guess the material’ game based on the properties of materials.</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7251022"/>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F08AA773-10D8-4167-9FED-2CF116A49FD3}"/>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91018414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835430" y="103169"/>
            <a:ext cx="2516046"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Spring Term</a:t>
            </a:r>
          </a:p>
        </p:txBody>
      </p:sp>
      <p:sp>
        <p:nvSpPr>
          <p:cNvPr id="245" name="This table shows the knowledge that will be taught in each lesson"/>
          <p:cNvSpPr txBox="1"/>
          <p:nvPr/>
        </p:nvSpPr>
        <p:spPr>
          <a:xfrm>
            <a:off x="386590" y="503068"/>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1621571916"/>
              </p:ext>
            </p:extLst>
          </p:nvPr>
        </p:nvGraphicFramePr>
        <p:xfrm>
          <a:off x="263244" y="1659113"/>
          <a:ext cx="10077850" cy="5266898"/>
        </p:xfrm>
        <a:graphic>
          <a:graphicData uri="http://schemas.openxmlformats.org/drawingml/2006/table">
            <a:tbl>
              <a:tblPr>
                <a:tableStyleId>{4C3C2611-4C71-4FC5-86AE-919BDF0F9419}</a:tableStyleId>
              </a:tblPr>
              <a:tblGrid>
                <a:gridCol w="2884217">
                  <a:extLst>
                    <a:ext uri="{9D8B030D-6E8A-4147-A177-3AD203B41FA5}">
                      <a16:colId xmlns:a16="http://schemas.microsoft.com/office/drawing/2014/main" val="20000"/>
                    </a:ext>
                  </a:extLst>
                </a:gridCol>
                <a:gridCol w="3608051">
                  <a:extLst>
                    <a:ext uri="{9D8B030D-6E8A-4147-A177-3AD203B41FA5}">
                      <a16:colId xmlns:a16="http://schemas.microsoft.com/office/drawing/2014/main" val="20002"/>
                    </a:ext>
                  </a:extLst>
                </a:gridCol>
                <a:gridCol w="3585582">
                  <a:extLst>
                    <a:ext uri="{9D8B030D-6E8A-4147-A177-3AD203B41FA5}">
                      <a16:colId xmlns:a16="http://schemas.microsoft.com/office/drawing/2014/main" val="1168215490"/>
                    </a:ext>
                  </a:extLst>
                </a:gridCol>
              </a:tblGrid>
              <a:tr h="2325584">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8: Physics</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the apparent movement of the Sun during the day.</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Name times of the day.</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the sun’s position in the sky at different times of the school day.</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Show how might you know (apply) roughly what time it is in a day by looking at the position of the sun.</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Think of a way to prove that it is lunch time using the sun.</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83078">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9: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Explore and compare the differences between things that are living, that are dead and that have never been alive.</a:t>
                      </a:r>
                      <a:endParaRPr lang="en-GB" sz="1100" b="1" dirty="0">
                        <a:solidFill>
                          <a:schemeClr val="tx1"/>
                        </a:solidFill>
                        <a:latin typeface="Calibri" panose="020F0502020204030204" pitchFamily="34" charset="0"/>
                        <a:cs typeface="Calibri" panose="020F0502020204030204" pitchFamily="34" charset="0"/>
                        <a:sym typeface="Helvetica Neue"/>
                      </a:endParaRP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list the key features of things that are living, dead and that have never been alive.</a:t>
                      </a:r>
                    </a:p>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things as living, dead or never been alive.</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Organise things of your choice into groups: living, dead and never been alive.</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Give evidence to show that a glass bottle has never been alive.</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r h="779118">
                <a:tc>
                  <a:txBody>
                    <a:bodyPr/>
                    <a:lstStyle/>
                    <a:p>
                      <a:pPr marL="0" indent="0" algn="l">
                        <a:buFont typeface="Arial" panose="020B0604020202020204" pitchFamily="34" charset="0"/>
                        <a:buNone/>
                      </a:pPr>
                      <a:r>
                        <a:rPr lang="en-GB" sz="1100" b="1" dirty="0">
                          <a:solidFill>
                            <a:schemeClr val="tx1"/>
                          </a:solidFill>
                          <a:latin typeface="Calibri" panose="020F0502020204030204" pitchFamily="34" charset="0"/>
                          <a:cs typeface="Calibri" panose="020F0502020204030204" pitchFamily="34" charset="0"/>
                          <a:sym typeface="Helvetica Neue"/>
                        </a:rPr>
                        <a:t>Lesson 10: Formative Assessment</a:t>
                      </a:r>
                    </a:p>
                    <a:p>
                      <a:pPr marL="171450" indent="-171450" algn="l">
                        <a:buFont typeface="Arial" panose="020B0604020202020204" pitchFamily="34" charset="0"/>
                        <a:buChar char="•"/>
                      </a:pP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1284140"/>
                  </a:ext>
                </a:extLst>
              </a:tr>
              <a:tr h="779118">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1800"/>
                      </a:pPr>
                      <a:r>
                        <a:rPr lang="en-GB" sz="1100" b="1" dirty="0">
                          <a:latin typeface="Calibri" panose="020F0502020204030204" pitchFamily="34" charset="0"/>
                          <a:cs typeface="Calibri" panose="020F0502020204030204" pitchFamily="34" charset="0"/>
                          <a:sym typeface="Helvetica Neue"/>
                        </a:rPr>
                        <a:t>Lesson 11: Additional consolidation lesson</a:t>
                      </a:r>
                    </a:p>
                    <a:p>
                      <a:pPr marL="171450" indent="-171450" algn="l" defTabSz="914400">
                        <a:buFont typeface="Arial" panose="020B0604020202020204" pitchFamily="34" charset="0"/>
                        <a:buChar char="•"/>
                        <a:defRPr sz="1800"/>
                      </a:pPr>
                      <a:endParaRPr lang="en-GB" sz="1100" b="1" dirty="0">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61474"/>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8732"/>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05098"/>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CF4B2548-87DB-49D4-88C8-47ADC4DCBBFF}"/>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24996084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ontinents and Oceans"/>
          <p:cNvSpPr txBox="1"/>
          <p:nvPr/>
        </p:nvSpPr>
        <p:spPr>
          <a:xfrm>
            <a:off x="739252" y="134319"/>
            <a:ext cx="2708405" cy="356480"/>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9356" tIns="39356" rIns="39356" bIns="39356" anchor="ctr">
            <a:spAutoFit/>
          </a:bodyPr>
          <a:lstStyle/>
          <a:p>
            <a:r>
              <a:rPr lang="en-GB" dirty="0"/>
              <a:t>Science:  Summer Term</a:t>
            </a:r>
          </a:p>
        </p:txBody>
      </p:sp>
      <p:sp>
        <p:nvSpPr>
          <p:cNvPr id="245" name="This table shows the knowledge that will be taught in each lesson"/>
          <p:cNvSpPr txBox="1"/>
          <p:nvPr/>
        </p:nvSpPr>
        <p:spPr>
          <a:xfrm>
            <a:off x="386590" y="514003"/>
            <a:ext cx="9539827" cy="25224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9356" tIns="39356" rIns="39356" bIns="39356" anchor="ctr">
            <a:spAutoFit/>
          </a:bodyPr>
          <a:lstStyle>
            <a:lvl1pPr algn="l">
              <a:defRPr sz="1200" b="0"/>
            </a:lvl1pPr>
          </a:lstStyle>
          <a:p>
            <a:r>
              <a:rPr dirty="0"/>
              <a:t>This table shows the knowledge that will be taught in each lesson</a:t>
            </a:r>
          </a:p>
        </p:txBody>
      </p:sp>
      <p:graphicFrame>
        <p:nvGraphicFramePr>
          <p:cNvPr id="247" name="Table"/>
          <p:cNvGraphicFramePr/>
          <p:nvPr>
            <p:extLst>
              <p:ext uri="{D42A27DB-BD31-4B8C-83A1-F6EECF244321}">
                <p14:modId xmlns:p14="http://schemas.microsoft.com/office/powerpoint/2010/main" val="459605802"/>
              </p:ext>
            </p:extLst>
          </p:nvPr>
        </p:nvGraphicFramePr>
        <p:xfrm>
          <a:off x="307775" y="1662642"/>
          <a:ext cx="10077850" cy="2819400"/>
        </p:xfrm>
        <a:graphic>
          <a:graphicData uri="http://schemas.openxmlformats.org/drawingml/2006/table">
            <a:tbl>
              <a:tblPr>
                <a:tableStyleId>{4C3C2611-4C71-4FC5-86AE-919BDF0F9419}</a:tableStyleId>
              </a:tblPr>
              <a:tblGrid>
                <a:gridCol w="2614710">
                  <a:extLst>
                    <a:ext uri="{9D8B030D-6E8A-4147-A177-3AD203B41FA5}">
                      <a16:colId xmlns:a16="http://schemas.microsoft.com/office/drawing/2014/main" val="20000"/>
                    </a:ext>
                  </a:extLst>
                </a:gridCol>
                <a:gridCol w="3731570">
                  <a:extLst>
                    <a:ext uri="{9D8B030D-6E8A-4147-A177-3AD203B41FA5}">
                      <a16:colId xmlns:a16="http://schemas.microsoft.com/office/drawing/2014/main" val="20002"/>
                    </a:ext>
                  </a:extLst>
                </a:gridCol>
                <a:gridCol w="3731570">
                  <a:extLst>
                    <a:ext uri="{9D8B030D-6E8A-4147-A177-3AD203B41FA5}">
                      <a16:colId xmlns:a16="http://schemas.microsoft.com/office/drawing/2014/main" val="1168215490"/>
                    </a:ext>
                  </a:extLst>
                </a:gridCol>
              </a:tblGrid>
              <a:tr h="796175">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1: Biology </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Observe and describe how seeds and bulbs grow into mature plants.</a:t>
                      </a:r>
                      <a:endParaRPr lang="en-GB" sz="1100" b="1" dirty="0">
                        <a:solidFill>
                          <a:schemeClr val="tx1"/>
                        </a:solidFill>
                        <a:latin typeface="Calibri" panose="020F0502020204030204" pitchFamily="34" charset="0"/>
                        <a:cs typeface="Calibri" panose="020F0502020204030204" pitchFamily="34" charset="0"/>
                        <a:sym typeface="Helvetica Neue"/>
                      </a:endParaRPr>
                    </a:p>
                    <a:p>
                      <a:pPr marL="171450" indent="-171450" algn="l" defTabSz="914400">
                        <a:buFont typeface="Arial" panose="020B0604020202020204" pitchFamily="34" charset="0"/>
                        <a:buChar char="•"/>
                        <a:defRPr sz="1800"/>
                      </a:pP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Describe the growth of seeds and bulbs.</a:t>
                      </a:r>
                      <a:endParaRPr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are the similarities and differences in the growth of seeds and bulbs?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What might a scientist need to keep in mind when recording information about the growth of seeds and bulbs? (propose)</a:t>
                      </a: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2: Biology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Find out and describe how plants need water, light and a suitable temperature to grow and stay healthy.</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What do plants need to stay healthy? (describe, list) </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 How could you try to revive these plants? (apply) [Give pupils a dried out plant, one </a:t>
                      </a:r>
                      <a:r>
                        <a:rPr lang="en-GB" sz="1100" b="0" i="0" u="none" strike="noStrike" baseline="0" dirty="0" err="1">
                          <a:latin typeface="Calibri" panose="020F0502020204030204" pitchFamily="34" charset="0"/>
                          <a:cs typeface="Calibri" panose="020F0502020204030204" pitchFamily="34" charset="0"/>
                        </a:rPr>
                        <a:t>thats</a:t>
                      </a:r>
                      <a:r>
                        <a:rPr lang="en-GB" sz="1100" b="0" i="0" u="none" strike="noStrike" baseline="0" dirty="0">
                          <a:latin typeface="Calibri" panose="020F0502020204030204" pitchFamily="34" charset="0"/>
                          <a:cs typeface="Calibri" panose="020F0502020204030204" pitchFamily="34" charset="0"/>
                        </a:rPr>
                        <a:t> been in a fridge, one </a:t>
                      </a:r>
                      <a:r>
                        <a:rPr lang="en-GB" sz="1100" b="0" i="0" u="none" strike="noStrike" baseline="0" dirty="0" err="1">
                          <a:latin typeface="Calibri" panose="020F0502020204030204" pitchFamily="34" charset="0"/>
                          <a:cs typeface="Calibri" panose="020F0502020204030204" pitchFamily="34" charset="0"/>
                        </a:rPr>
                        <a:t>thats</a:t>
                      </a:r>
                      <a:r>
                        <a:rPr lang="en-GB" sz="1100" b="0" i="0" u="none" strike="noStrike" baseline="0" dirty="0">
                          <a:latin typeface="Calibri" panose="020F0502020204030204" pitchFamily="34" charset="0"/>
                          <a:cs typeface="Calibri" panose="020F0502020204030204" pitchFamily="34" charset="0"/>
                        </a:rPr>
                        <a:t> been kept in the dark etc?]</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How could you devise a way of proving that plants need certain conditions for growth?</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0262">
                <a:tc>
                  <a:txBody>
                    <a:bodyPr/>
                    <a:lstStyle/>
                    <a:p>
                      <a:pPr marL="0" indent="0" algn="l" defTabSz="914400">
                        <a:buFont typeface="Arial" panose="020B0604020202020204" pitchFamily="34" charset="0"/>
                        <a:buNone/>
                        <a:defRPr sz="1800"/>
                      </a:pPr>
                      <a:r>
                        <a:rPr lang="en-GB" sz="1100" b="1" dirty="0">
                          <a:solidFill>
                            <a:schemeClr val="tx1"/>
                          </a:solidFill>
                          <a:latin typeface="Calibri" panose="020F0502020204030204" pitchFamily="34" charset="0"/>
                          <a:cs typeface="Calibri" panose="020F0502020204030204" pitchFamily="34" charset="0"/>
                          <a:sym typeface="Helvetica Neue"/>
                        </a:rPr>
                        <a:t>Lesson 3: Chemistry</a:t>
                      </a:r>
                    </a:p>
                    <a:p>
                      <a:pPr marL="171450" indent="-171450" algn="l">
                        <a:buFont typeface="Arial" panose="020B0604020202020204" pitchFamily="34" charset="0"/>
                        <a:buChar char="•"/>
                      </a:pPr>
                      <a:r>
                        <a:rPr lang="en-GB" sz="1100" b="0" i="0" u="none" strike="noStrike" baseline="0" dirty="0">
                          <a:solidFill>
                            <a:schemeClr val="tx1"/>
                          </a:solidFill>
                          <a:latin typeface="Calibri" panose="020F0502020204030204" pitchFamily="34" charset="0"/>
                          <a:cs typeface="Calibri" panose="020F0502020204030204" pitchFamily="34" charset="0"/>
                        </a:rPr>
                        <a:t>Find out how the shapes of solid objects made from some materials can be changed by squashing, bending, twisting and stretching.</a:t>
                      </a:r>
                      <a:endParaRPr lang="en-GB" sz="1100" b="1" dirty="0">
                        <a:solidFill>
                          <a:schemeClr val="tx1"/>
                        </a:solidFill>
                        <a:latin typeface="Calibri" panose="020F0502020204030204" pitchFamily="34" charset="0"/>
                        <a:cs typeface="Calibri" panose="020F0502020204030204" pitchFamily="34" charset="0"/>
                        <a:sym typeface="Helvetica Neue"/>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Observe and describe changes to the shape of </a:t>
                      </a:r>
                      <a:r>
                        <a:rPr lang="en-GB" sz="1100" b="0" i="0" u="none" strike="noStrike" baseline="0" dirty="0" err="1">
                          <a:latin typeface="Calibri" panose="020F0502020204030204" pitchFamily="34" charset="0"/>
                          <a:cs typeface="Calibri" panose="020F0502020204030204" pitchFamily="34" charset="0"/>
                        </a:rPr>
                        <a:t>of</a:t>
                      </a:r>
                      <a:r>
                        <a:rPr lang="en-GB" sz="1100" b="0" i="0" u="none" strike="noStrike" baseline="0" dirty="0">
                          <a:latin typeface="Calibri" panose="020F0502020204030204" pitchFamily="34" charset="0"/>
                          <a:cs typeface="Calibri" panose="020F0502020204030204" pitchFamily="34" charset="0"/>
                        </a:rPr>
                        <a:t> solid objects when they are squashed, bent, twisted or stretched.</a:t>
                      </a:r>
                      <a:endParaRPr lang="en-GB" sz="1100" dirty="0">
                        <a:solidFill>
                          <a:schemeClr val="tx1"/>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gn="l">
                        <a:buFont typeface="Arial" panose="020B0604020202020204" pitchFamily="34" charset="0"/>
                        <a:buChar char="•"/>
                      </a:pPr>
                      <a:r>
                        <a:rPr lang="en-GB" sz="1100" b="0" i="0" u="none" strike="noStrike" baseline="0" dirty="0">
                          <a:latin typeface="Calibri" panose="020F0502020204030204" pitchFamily="34" charset="0"/>
                          <a:cs typeface="Calibri" panose="020F0502020204030204" pitchFamily="34" charset="0"/>
                        </a:rPr>
                        <a:t>Experiment with changing the shape of solid objects. Organise and summarise your findings.</a:t>
                      </a:r>
                    </a:p>
                    <a:p>
                      <a:pPr marL="171450" indent="-171450" algn="l">
                        <a:buFont typeface="Arial" panose="020B0604020202020204" pitchFamily="34" charset="0"/>
                        <a:buChar char="•"/>
                      </a:pPr>
                      <a:r>
                        <a:rPr lang="en-GB" sz="1100" b="1" i="0" u="none" strike="noStrike" baseline="0" dirty="0">
                          <a:solidFill>
                            <a:srgbClr val="0070C0"/>
                          </a:solidFill>
                          <a:latin typeface="Calibri" panose="020F0502020204030204" pitchFamily="34" charset="0"/>
                          <a:cs typeface="Calibri" panose="020F0502020204030204" pitchFamily="34" charset="0"/>
                        </a:rPr>
                        <a:t>Always, sometimes or never? The shape of wood can be changed through squashing, bending, twisting or stretching.</a:t>
                      </a:r>
                      <a:endParaRPr sz="1100" b="1" dirty="0">
                        <a:solidFill>
                          <a:srgbClr val="0070C0"/>
                        </a:solidFill>
                        <a:latin typeface="Calibri" panose="020F0502020204030204" pitchFamily="34" charset="0"/>
                        <a:cs typeface="Calibri" panose="020F0502020204030204" pitchFamily="34" charset="0"/>
                      </a:endParaRPr>
                    </a:p>
                  </a:txBody>
                  <a:tcPr marL="50800" marR="50800" marT="50800" marB="50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7516739"/>
                  </a:ext>
                </a:extLst>
              </a:tr>
            </a:tbl>
          </a:graphicData>
        </a:graphic>
      </p:graphicFrame>
      <p:sp>
        <p:nvSpPr>
          <p:cNvPr id="167" name="Oval 166">
            <a:extLst>
              <a:ext uri="{FF2B5EF4-FFF2-40B4-BE49-F238E27FC236}">
                <a16:creationId xmlns:a16="http://schemas.microsoft.com/office/drawing/2014/main" id="{C67F39CF-595C-40AC-AE2E-373DDFD28C32}"/>
              </a:ext>
            </a:extLst>
          </p:cNvPr>
          <p:cNvSpPr/>
          <p:nvPr/>
        </p:nvSpPr>
        <p:spPr>
          <a:xfrm>
            <a:off x="8234505" y="76625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2</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168" name="Oval 167">
            <a:extLst>
              <a:ext uri="{FF2B5EF4-FFF2-40B4-BE49-F238E27FC236}">
                <a16:creationId xmlns:a16="http://schemas.microsoft.com/office/drawing/2014/main" id="{6DB56806-3881-4C5D-B677-3B908057AE70}"/>
              </a:ext>
            </a:extLst>
          </p:cNvPr>
          <p:cNvSpPr/>
          <p:nvPr/>
        </p:nvSpPr>
        <p:spPr>
          <a:xfrm>
            <a:off x="4642678" y="835370"/>
            <a:ext cx="872503" cy="804232"/>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Year </a:t>
            </a:r>
            <a:r>
              <a:rPr lang="en-GB" sz="1600" b="0" dirty="0">
                <a:solidFill>
                  <a:schemeClr val="tx1"/>
                </a:solidFill>
                <a:latin typeface="+mn-lt"/>
                <a:ea typeface="+mn-ea"/>
                <a:cs typeface="+mn-cs"/>
                <a:sym typeface="Helvetica Neue Medium"/>
              </a:rPr>
              <a:t>1</a:t>
            </a:r>
            <a:endParaRPr kumimoji="0" lang="en-GB" sz="1600" b="0" i="0" u="none" strike="noStrike" cap="none" spc="0" normalizeH="0" baseline="0" dirty="0">
              <a:ln>
                <a:noFill/>
              </a:ln>
              <a:solidFill>
                <a:schemeClr val="tx1"/>
              </a:solidFill>
              <a:effectLst/>
              <a:uFillTx/>
              <a:latin typeface="+mn-lt"/>
              <a:ea typeface="+mn-ea"/>
              <a:cs typeface="+mn-cs"/>
              <a:sym typeface="Helvetica Neue Medium"/>
            </a:endParaRPr>
          </a:p>
        </p:txBody>
      </p:sp>
      <p:sp>
        <p:nvSpPr>
          <p:cNvPr id="8" name="Oval 7">
            <a:extLst>
              <a:ext uri="{FF2B5EF4-FFF2-40B4-BE49-F238E27FC236}">
                <a16:creationId xmlns:a16="http://schemas.microsoft.com/office/drawing/2014/main" id="{D504445B-B7BB-4B48-9744-2050CC895532}"/>
              </a:ext>
            </a:extLst>
          </p:cNvPr>
          <p:cNvSpPr/>
          <p:nvPr/>
        </p:nvSpPr>
        <p:spPr>
          <a:xfrm>
            <a:off x="858741" y="929139"/>
            <a:ext cx="1387059" cy="457999"/>
          </a:xfrm>
          <a:prstGeom prst="ellipse">
            <a:avLst/>
          </a:prstGeom>
          <a:solidFill>
            <a:schemeClr val="accent3">
              <a:lumMod val="40000"/>
              <a:lumOff val="6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9356" tIns="39356" rIns="39356" bIns="39356" numCol="1" spcCol="38100" rtlCol="0" anchor="ctr">
            <a:spAutoFit/>
          </a:bodyPr>
          <a:lstStyle/>
          <a:p>
            <a:pPr marL="0" marR="0" indent="0" algn="ctr" defTabSz="452602" rtl="0" fontAlgn="auto" latinLnBrk="0" hangingPunct="0">
              <a:lnSpc>
                <a:spcPct val="100000"/>
              </a:lnSpc>
              <a:spcBef>
                <a:spcPts val="0"/>
              </a:spcBef>
              <a:spcAft>
                <a:spcPts val="0"/>
              </a:spcAft>
              <a:buClrTx/>
              <a:buSzTx/>
              <a:buFontTx/>
              <a:buNone/>
              <a:tabLst/>
            </a:pPr>
            <a:r>
              <a:rPr kumimoji="0" lang="en-GB" sz="1600" b="0" i="0" u="none" strike="noStrike" cap="none" spc="0" normalizeH="0" baseline="0" dirty="0">
                <a:ln>
                  <a:noFill/>
                </a:ln>
                <a:solidFill>
                  <a:schemeClr val="tx1"/>
                </a:solidFill>
                <a:effectLst/>
                <a:uFillTx/>
                <a:latin typeface="+mn-lt"/>
                <a:ea typeface="+mn-ea"/>
                <a:cs typeface="+mn-cs"/>
                <a:sym typeface="Helvetica Neue Medium"/>
              </a:rPr>
              <a:t>Milestone</a:t>
            </a:r>
          </a:p>
        </p:txBody>
      </p:sp>
    </p:spTree>
    <p:extLst>
      <p:ext uri="{BB962C8B-B14F-4D97-AF65-F5344CB8AC3E}">
        <p14:creationId xmlns:p14="http://schemas.microsoft.com/office/powerpoint/2010/main" val="3274264993"/>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9356" tIns="39356" rIns="39356" bIns="39356" numCol="1" spcCol="38100" rtlCol="0" anchor="ctr">
        <a:spAutoFit/>
      </a:bodyPr>
      <a:lstStyle>
        <a:defPPr marL="0" marR="0" indent="0" algn="ctr" defTabSz="452602" rtl="0" fontAlgn="auto" latinLnBrk="0" hangingPunct="0">
          <a:lnSpc>
            <a:spcPct val="100000"/>
          </a:lnSpc>
          <a:spcBef>
            <a:spcPts val="0"/>
          </a:spcBef>
          <a:spcAft>
            <a:spcPts val="0"/>
          </a:spcAft>
          <a:buClrTx/>
          <a:buSzTx/>
          <a:buFontTx/>
          <a:buNone/>
          <a:tabLst/>
          <a:defRPr kumimoji="0" sz="18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11049</TotalTime>
  <Words>2685</Words>
  <Application>Microsoft Office PowerPoint</Application>
  <PresentationFormat>Custom</PresentationFormat>
  <Paragraphs>279</Paragraphs>
  <Slides>11</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Calibri</vt:lpstr>
      <vt:lpstr>Helvetica Light</vt:lpstr>
      <vt:lpstr>Helvetica Neue</vt:lpstr>
      <vt:lpstr>Helvetica Neue Light</vt:lpstr>
      <vt:lpstr>Helvetica Neue Medium</vt:lpstr>
      <vt:lpstr>Helvetica Neue Thin</vt:lpstr>
      <vt:lpstr>White</vt:lpstr>
      <vt:lpstr>Microsoft Word Document</vt:lpstr>
      <vt:lpstr>Key Stage 1 Science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Janis</dc:creator>
  <cp:lastModifiedBy>Williams, Janis</cp:lastModifiedBy>
  <cp:revision>181</cp:revision>
  <cp:lastPrinted>2022-04-05T06:57:07Z</cp:lastPrinted>
  <dcterms:modified xsi:type="dcterms:W3CDTF">2022-06-22T19:47:26Z</dcterms:modified>
</cp:coreProperties>
</file>