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5"/>
  </p:notesMasterIdLst>
  <p:sldIdLst>
    <p:sldId id="453" r:id="rId5"/>
    <p:sldId id="256" r:id="rId6"/>
    <p:sldId id="263" r:id="rId7"/>
    <p:sldId id="262" r:id="rId8"/>
    <p:sldId id="258" r:id="rId9"/>
    <p:sldId id="264" r:id="rId10"/>
    <p:sldId id="265" r:id="rId11"/>
    <p:sldId id="266" r:id="rId12"/>
    <p:sldId id="267" r:id="rId13"/>
    <p:sldId id="279" r:id="rId14"/>
    <p:sldId id="280" r:id="rId15"/>
    <p:sldId id="278" r:id="rId16"/>
    <p:sldId id="277" r:id="rId17"/>
    <p:sldId id="276" r:id="rId18"/>
    <p:sldId id="275" r:id="rId19"/>
    <p:sldId id="274" r:id="rId20"/>
    <p:sldId id="273" r:id="rId21"/>
    <p:sldId id="272" r:id="rId22"/>
    <p:sldId id="271" r:id="rId23"/>
    <p:sldId id="433" r:id="rId24"/>
    <p:sldId id="269" r:id="rId25"/>
    <p:sldId id="268" r:id="rId26"/>
    <p:sldId id="448" r:id="rId27"/>
    <p:sldId id="284" r:id="rId28"/>
    <p:sldId id="290" r:id="rId29"/>
    <p:sldId id="449" r:id="rId30"/>
    <p:sldId id="295" r:id="rId31"/>
    <p:sldId id="294" r:id="rId32"/>
    <p:sldId id="450" r:id="rId33"/>
    <p:sldId id="292" r:id="rId34"/>
    <p:sldId id="291" r:id="rId35"/>
    <p:sldId id="437" r:id="rId36"/>
    <p:sldId id="289" r:id="rId37"/>
    <p:sldId id="288" r:id="rId38"/>
    <p:sldId id="451" r:id="rId39"/>
    <p:sldId id="287" r:id="rId40"/>
    <p:sldId id="286" r:id="rId41"/>
    <p:sldId id="438" r:id="rId42"/>
    <p:sldId id="313" r:id="rId43"/>
    <p:sldId id="312" r:id="rId44"/>
    <p:sldId id="452" r:id="rId45"/>
    <p:sldId id="310" r:id="rId46"/>
    <p:sldId id="309" r:id="rId47"/>
    <p:sldId id="446" r:id="rId48"/>
    <p:sldId id="307" r:id="rId49"/>
    <p:sldId id="306" r:id="rId50"/>
    <p:sldId id="445" r:id="rId51"/>
    <p:sldId id="304" r:id="rId52"/>
    <p:sldId id="303" r:id="rId53"/>
    <p:sldId id="444" r:id="rId54"/>
    <p:sldId id="301" r:id="rId55"/>
    <p:sldId id="300" r:id="rId56"/>
    <p:sldId id="442" r:id="rId57"/>
    <p:sldId id="298" r:id="rId58"/>
    <p:sldId id="297" r:id="rId59"/>
    <p:sldId id="441" r:id="rId60"/>
    <p:sldId id="339" r:id="rId61"/>
    <p:sldId id="338" r:id="rId62"/>
    <p:sldId id="337" r:id="rId63"/>
    <p:sldId id="440" r:id="rId64"/>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FB23F-40F5-4B74-8ADA-0FB09B886CE1}" v="2" dt="2022-07-20T14:38:31.042"/>
    <p1510:client id="{555928D0-0931-460D-8C65-DBF995EA7294}" v="4" dt="2022-09-25T11:31:52.054"/>
    <p1510:client id="{7DEB6B91-4846-4ED3-A149-83B66A395F65}" v="17" dt="2022-06-23T10:52:49.7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819" autoAdjust="0"/>
  </p:normalViewPr>
  <p:slideViewPr>
    <p:cSldViewPr snapToGrid="0" snapToObjects="1">
      <p:cViewPr>
        <p:scale>
          <a:sx n="110" d="100"/>
          <a:sy n="110" d="100"/>
        </p:scale>
        <p:origin x="52" y="-1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dy, Vikki" userId="S::mpboddy@mytonpark.org.uk::87bb8d6e-aef1-4ace-acde-e034c4dd5aec" providerId="AD" clId="Web-{7DEB6B91-4846-4ED3-A149-83B66A395F65}"/>
    <pc:docChg chg="addSld delSld modSld">
      <pc:chgData name="Boddy, Vikki" userId="S::mpboddy@mytonpark.org.uk::87bb8d6e-aef1-4ace-acde-e034c4dd5aec" providerId="AD" clId="Web-{7DEB6B91-4846-4ED3-A149-83B66A395F65}" dt="2022-06-23T10:52:49.752" v="15"/>
      <pc:docMkLst>
        <pc:docMk/>
      </pc:docMkLst>
      <pc:sldChg chg="del">
        <pc:chgData name="Boddy, Vikki" userId="S::mpboddy@mytonpark.org.uk::87bb8d6e-aef1-4ace-acde-e034c4dd5aec" providerId="AD" clId="Web-{7DEB6B91-4846-4ED3-A149-83B66A395F65}" dt="2022-06-23T10:52:49.752" v="15"/>
        <pc:sldMkLst>
          <pc:docMk/>
          <pc:sldMk cId="980447281" sldId="340"/>
        </pc:sldMkLst>
      </pc:sldChg>
      <pc:sldChg chg="modSp add">
        <pc:chgData name="Boddy, Vikki" userId="S::mpboddy@mytonpark.org.uk::87bb8d6e-aef1-4ace-acde-e034c4dd5aec" providerId="AD" clId="Web-{7DEB6B91-4846-4ED3-A149-83B66A395F65}" dt="2022-06-23T10:52:47.611" v="14" actId="20577"/>
        <pc:sldMkLst>
          <pc:docMk/>
          <pc:sldMk cId="2249928230" sldId="453"/>
        </pc:sldMkLst>
        <pc:spChg chg="mod">
          <ac:chgData name="Boddy, Vikki" userId="S::mpboddy@mytonpark.org.uk::87bb8d6e-aef1-4ace-acde-e034c4dd5aec" providerId="AD" clId="Web-{7DEB6B91-4846-4ED3-A149-83B66A395F65}" dt="2022-06-23T10:52:47.611" v="14" actId="20577"/>
          <ac:spMkLst>
            <pc:docMk/>
            <pc:sldMk cId="2249928230" sldId="453"/>
            <ac:spMk id="3" creationId="{EC9B1D9E-EFEE-4212-8E23-AE32CF285D3E}"/>
          </ac:spMkLst>
        </pc:spChg>
      </pc:sldChg>
      <pc:sldMasterChg chg="addSldLayout">
        <pc:chgData name="Boddy, Vikki" userId="S::mpboddy@mytonpark.org.uk::87bb8d6e-aef1-4ace-acde-e034c4dd5aec" providerId="AD" clId="Web-{7DEB6B91-4846-4ED3-A149-83B66A395F65}" dt="2022-06-23T10:52:29.501" v="0"/>
        <pc:sldMasterMkLst>
          <pc:docMk/>
          <pc:sldMasterMk cId="0" sldId="2147483648"/>
        </pc:sldMasterMkLst>
        <pc:sldLayoutChg chg="add">
          <pc:chgData name="Boddy, Vikki" userId="S::mpboddy@mytonpark.org.uk::87bb8d6e-aef1-4ace-acde-e034c4dd5aec" providerId="AD" clId="Web-{7DEB6B91-4846-4ED3-A149-83B66A395F65}" dt="2022-06-23T10:52:29.501" v="0"/>
          <pc:sldLayoutMkLst>
            <pc:docMk/>
            <pc:sldMasterMk cId="0" sldId="2147483648"/>
            <pc:sldLayoutMk cId="0" sldId="2147483660"/>
          </pc:sldLayoutMkLst>
        </pc:sldLayoutChg>
      </pc:sldMasterChg>
    </pc:docChg>
  </pc:docChgLst>
  <pc:docChgLst>
    <pc:chgData name="Harvey, Stephen" userId="S::mpsharvey@mytonpark.org.uk::7da5ce6a-ca10-41af-ba76-55527d537cd8" providerId="AD" clId="Web-{52FFB23F-40F5-4B74-8ADA-0FB09B886CE1}"/>
    <pc:docChg chg="delSld modSld">
      <pc:chgData name="Harvey, Stephen" userId="S::mpsharvey@mytonpark.org.uk::7da5ce6a-ca10-41af-ba76-55527d537cd8" providerId="AD" clId="Web-{52FFB23F-40F5-4B74-8ADA-0FB09B886CE1}" dt="2022-07-20T14:38:31.042" v="1"/>
      <pc:docMkLst>
        <pc:docMk/>
      </pc:docMkLst>
      <pc:sldChg chg="modSp">
        <pc:chgData name="Harvey, Stephen" userId="S::mpsharvey@mytonpark.org.uk::7da5ce6a-ca10-41af-ba76-55527d537cd8" providerId="AD" clId="Web-{52FFB23F-40F5-4B74-8ADA-0FB09B886CE1}" dt="2022-07-20T14:37:27.647" v="0" actId="14100"/>
        <pc:sldMkLst>
          <pc:docMk/>
          <pc:sldMk cId="1717538624" sldId="262"/>
        </pc:sldMkLst>
        <pc:picChg chg="mod">
          <ac:chgData name="Harvey, Stephen" userId="S::mpsharvey@mytonpark.org.uk::7da5ce6a-ca10-41af-ba76-55527d537cd8" providerId="AD" clId="Web-{52FFB23F-40F5-4B74-8ADA-0FB09B886CE1}" dt="2022-07-20T14:37:27.647" v="0" actId="14100"/>
          <ac:picMkLst>
            <pc:docMk/>
            <pc:sldMk cId="1717538624" sldId="262"/>
            <ac:picMk id="8" creationId="{C85A170A-866A-4561-A50F-8EF304D24442}"/>
          </ac:picMkLst>
        </pc:picChg>
      </pc:sldChg>
      <pc:sldChg chg="del">
        <pc:chgData name="Harvey, Stephen" userId="S::mpsharvey@mytonpark.org.uk::7da5ce6a-ca10-41af-ba76-55527d537cd8" providerId="AD" clId="Web-{52FFB23F-40F5-4B74-8ADA-0FB09B886CE1}" dt="2022-07-20T14:38:31.042" v="1"/>
        <pc:sldMkLst>
          <pc:docMk/>
          <pc:sldMk cId="4142291710" sldId="281"/>
        </pc:sldMkLst>
      </pc:sldChg>
    </pc:docChg>
  </pc:docChgLst>
  <pc:docChgLst>
    <pc:chgData name="Kriehn, Nathaniel" userId="S::mpnkriehn@mytonpark.org.uk::974d5570-e9c1-40e9-9d35-39d2f7b59b93" providerId="AD" clId="Web-{555928D0-0931-460D-8C65-DBF995EA7294}"/>
    <pc:docChg chg="modSld">
      <pc:chgData name="Kriehn, Nathaniel" userId="S::mpnkriehn@mytonpark.org.uk::974d5570-e9c1-40e9-9d35-39d2f7b59b93" providerId="AD" clId="Web-{555928D0-0931-460D-8C65-DBF995EA7294}" dt="2022-09-25T11:31:52.054" v="3" actId="14100"/>
      <pc:docMkLst>
        <pc:docMk/>
      </pc:docMkLst>
      <pc:sldChg chg="delSp modSp">
        <pc:chgData name="Kriehn, Nathaniel" userId="S::mpnkriehn@mytonpark.org.uk::974d5570-e9c1-40e9-9d35-39d2f7b59b93" providerId="AD" clId="Web-{555928D0-0931-460D-8C65-DBF995EA7294}" dt="2022-09-25T11:31:52.054" v="3" actId="14100"/>
        <pc:sldMkLst>
          <pc:docMk/>
          <pc:sldMk cId="602411292" sldId="265"/>
        </pc:sldMkLst>
        <pc:spChg chg="del">
          <ac:chgData name="Kriehn, Nathaniel" userId="S::mpnkriehn@mytonpark.org.uk::974d5570-e9c1-40e9-9d35-39d2f7b59b93" providerId="AD" clId="Web-{555928D0-0931-460D-8C65-DBF995EA7294}" dt="2022-09-25T11:31:48.569" v="2"/>
          <ac:spMkLst>
            <pc:docMk/>
            <pc:sldMk cId="602411292" sldId="265"/>
            <ac:spMk id="3" creationId="{2770BCEC-4042-453C-8EF0-1D10B3565FB7}"/>
          </ac:spMkLst>
        </pc:spChg>
        <pc:spChg chg="del">
          <ac:chgData name="Kriehn, Nathaniel" userId="S::mpnkriehn@mytonpark.org.uk::974d5570-e9c1-40e9-9d35-39d2f7b59b93" providerId="AD" clId="Web-{555928D0-0931-460D-8C65-DBF995EA7294}" dt="2022-09-25T11:31:40.710" v="0"/>
          <ac:spMkLst>
            <pc:docMk/>
            <pc:sldMk cId="602411292" sldId="265"/>
            <ac:spMk id="4" creationId="{3E4C9533-EED0-4DE8-93CF-9DD3FFAEE449}"/>
          </ac:spMkLst>
        </pc:spChg>
        <pc:picChg chg="mod">
          <ac:chgData name="Kriehn, Nathaniel" userId="S::mpnkriehn@mytonpark.org.uk::974d5570-e9c1-40e9-9d35-39d2f7b59b93" providerId="AD" clId="Web-{555928D0-0931-460D-8C65-DBF995EA7294}" dt="2022-09-25T11:31:52.054" v="3" actId="14100"/>
          <ac:picMkLst>
            <pc:docMk/>
            <pc:sldMk cId="602411292" sldId="265"/>
            <ac:picMk id="5" creationId="{3EE72CF9-41C6-400B-9DCF-A96A9BBB8B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1272415"/>
            <a:ext cx="8107496" cy="1101991"/>
          </a:xfrm>
        </p:spPr>
        <p:txBody>
          <a:bodyPr>
            <a:normAutofit fontScale="90000"/>
          </a:bodyPr>
          <a:lstStyle/>
          <a:p>
            <a:r>
              <a:rPr lang="en-GB" dirty="0"/>
              <a:t> Key Stage 1 </a:t>
            </a:r>
            <a:br>
              <a:rPr lang="en-GB" dirty="0"/>
            </a:br>
            <a:r>
              <a:rPr lang="en-GB" dirty="0"/>
              <a:t>Geography 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4992823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405E87-9818-4998-9F08-966FC31BA61A}"/>
              </a:ext>
            </a:extLst>
          </p:cNvPr>
          <p:cNvPicPr>
            <a:picLocks noChangeAspect="1"/>
          </p:cNvPicPr>
          <p:nvPr/>
        </p:nvPicPr>
        <p:blipFill>
          <a:blip r:embed="rId2"/>
          <a:stretch>
            <a:fillRect/>
          </a:stretch>
        </p:blipFill>
        <p:spPr>
          <a:xfrm>
            <a:off x="246888" y="407045"/>
            <a:ext cx="9998456" cy="5312463"/>
          </a:xfrm>
          <a:prstGeom prst="rect">
            <a:avLst/>
          </a:prstGeom>
        </p:spPr>
      </p:pic>
    </p:spTree>
    <p:extLst>
      <p:ext uri="{BB962C8B-B14F-4D97-AF65-F5344CB8AC3E}">
        <p14:creationId xmlns:p14="http://schemas.microsoft.com/office/powerpoint/2010/main" val="26796298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1763619" y="247084"/>
            <a:ext cx="79544"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endParaRPr dirty="0"/>
          </a:p>
        </p:txBody>
      </p:sp>
      <p:sp>
        <p:nvSpPr>
          <p:cNvPr id="226" name="Below is a summary of what students should be taught.  All of the answers are on the knowledge web and should be taught with appropriate activities."/>
          <p:cNvSpPr txBox="1"/>
          <p:nvPr/>
        </p:nvSpPr>
        <p:spPr>
          <a:xfrm>
            <a:off x="576786" y="61504"/>
            <a:ext cx="9539827" cy="8181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lang="en-US" b="1" dirty="0"/>
              <a:t>Describing Maps of the World</a:t>
            </a:r>
          </a:p>
          <a:p>
            <a:endParaRPr lang="en-US" dirty="0"/>
          </a:p>
          <a:p>
            <a:r>
              <a:rPr lang="en-US" dirty="0"/>
              <a:t>Below is a summary of what students should be taught.  All of the answers are on the knowledge web and should be taught with appropriate activities.</a:t>
            </a:r>
            <a:endParaRPr lang="en-GB" dirty="0"/>
          </a:p>
        </p:txBody>
      </p:sp>
      <p:pic>
        <p:nvPicPr>
          <p:cNvPr id="3" name="Picture 2">
            <a:extLst>
              <a:ext uri="{FF2B5EF4-FFF2-40B4-BE49-F238E27FC236}">
                <a16:creationId xmlns:a16="http://schemas.microsoft.com/office/drawing/2014/main" id="{96D4B471-3F32-4EB4-A593-49756EA42906}"/>
              </a:ext>
            </a:extLst>
          </p:cNvPr>
          <p:cNvPicPr>
            <a:picLocks noChangeAspect="1"/>
          </p:cNvPicPr>
          <p:nvPr/>
        </p:nvPicPr>
        <p:blipFill>
          <a:blip r:embed="rId2"/>
          <a:stretch>
            <a:fillRect/>
          </a:stretch>
        </p:blipFill>
        <p:spPr>
          <a:xfrm>
            <a:off x="164272" y="879648"/>
            <a:ext cx="10282240" cy="6429768"/>
          </a:xfrm>
          <a:prstGeom prst="rect">
            <a:avLst/>
          </a:prstGeom>
        </p:spPr>
      </p:pic>
    </p:spTree>
    <p:extLst>
      <p:ext uri="{BB962C8B-B14F-4D97-AF65-F5344CB8AC3E}">
        <p14:creationId xmlns:p14="http://schemas.microsoft.com/office/powerpoint/2010/main" val="21191584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F7949B-73BA-43B5-A4C0-33897F819C3A}"/>
              </a:ext>
            </a:extLst>
          </p:cNvPr>
          <p:cNvPicPr>
            <a:picLocks noChangeAspect="1"/>
          </p:cNvPicPr>
          <p:nvPr/>
        </p:nvPicPr>
        <p:blipFill>
          <a:blip r:embed="rId2"/>
          <a:stretch>
            <a:fillRect/>
          </a:stretch>
        </p:blipFill>
        <p:spPr>
          <a:xfrm>
            <a:off x="132783" y="506154"/>
            <a:ext cx="10427834" cy="5757486"/>
          </a:xfrm>
          <a:prstGeom prst="rect">
            <a:avLst/>
          </a:prstGeom>
        </p:spPr>
      </p:pic>
    </p:spTree>
    <p:extLst>
      <p:ext uri="{BB962C8B-B14F-4D97-AF65-F5344CB8AC3E}">
        <p14:creationId xmlns:p14="http://schemas.microsoft.com/office/powerpoint/2010/main" val="4828409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0CBC6-FCEB-4105-B1E6-CFF032B40E5C}"/>
              </a:ext>
            </a:extLst>
          </p:cNvPr>
          <p:cNvPicPr>
            <a:picLocks noChangeAspect="1"/>
          </p:cNvPicPr>
          <p:nvPr/>
        </p:nvPicPr>
        <p:blipFill>
          <a:blip r:embed="rId2"/>
          <a:stretch>
            <a:fillRect/>
          </a:stretch>
        </p:blipFill>
        <p:spPr>
          <a:xfrm>
            <a:off x="219456" y="410866"/>
            <a:ext cx="10433731" cy="6339255"/>
          </a:xfrm>
          <a:prstGeom prst="rect">
            <a:avLst/>
          </a:prstGeom>
        </p:spPr>
      </p:pic>
    </p:spTree>
    <p:extLst>
      <p:ext uri="{BB962C8B-B14F-4D97-AF65-F5344CB8AC3E}">
        <p14:creationId xmlns:p14="http://schemas.microsoft.com/office/powerpoint/2010/main" val="30112268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EE8469-8BBB-4EAB-A76D-A3033C896596}"/>
              </a:ext>
            </a:extLst>
          </p:cNvPr>
          <p:cNvGraphicFramePr>
            <a:graphicFrameLocks noGrp="1"/>
          </p:cNvGraphicFramePr>
          <p:nvPr>
            <p:extLst>
              <p:ext uri="{D42A27DB-BD31-4B8C-83A1-F6EECF244321}">
                <p14:modId xmlns:p14="http://schemas.microsoft.com/office/powerpoint/2010/main" val="2653109584"/>
              </p:ext>
            </p:extLst>
          </p:nvPr>
        </p:nvGraphicFramePr>
        <p:xfrm>
          <a:off x="1291993" y="2171709"/>
          <a:ext cx="7759020" cy="4748988"/>
        </p:xfrm>
        <a:graphic>
          <a:graphicData uri="http://schemas.openxmlformats.org/drawingml/2006/table">
            <a:tbl>
              <a:tblPr firstRow="1" bandRow="1">
                <a:tableStyleId>{5940675A-B579-460E-94D1-54222C63F5DA}</a:tableStyleId>
              </a:tblPr>
              <a:tblGrid>
                <a:gridCol w="1939755">
                  <a:extLst>
                    <a:ext uri="{9D8B030D-6E8A-4147-A177-3AD203B41FA5}">
                      <a16:colId xmlns:a16="http://schemas.microsoft.com/office/drawing/2014/main" val="3797916179"/>
                    </a:ext>
                  </a:extLst>
                </a:gridCol>
                <a:gridCol w="1939755">
                  <a:extLst>
                    <a:ext uri="{9D8B030D-6E8A-4147-A177-3AD203B41FA5}">
                      <a16:colId xmlns:a16="http://schemas.microsoft.com/office/drawing/2014/main" val="1321223479"/>
                    </a:ext>
                  </a:extLst>
                </a:gridCol>
                <a:gridCol w="1939755">
                  <a:extLst>
                    <a:ext uri="{9D8B030D-6E8A-4147-A177-3AD203B41FA5}">
                      <a16:colId xmlns:a16="http://schemas.microsoft.com/office/drawing/2014/main" val="3282908842"/>
                    </a:ext>
                  </a:extLst>
                </a:gridCol>
                <a:gridCol w="1939755">
                  <a:extLst>
                    <a:ext uri="{9D8B030D-6E8A-4147-A177-3AD203B41FA5}">
                      <a16:colId xmlns:a16="http://schemas.microsoft.com/office/drawing/2014/main" val="564977093"/>
                    </a:ext>
                  </a:extLst>
                </a:gridCol>
              </a:tblGrid>
              <a:tr h="1688019">
                <a:tc>
                  <a:txBody>
                    <a:bodyPr/>
                    <a:lstStyle/>
                    <a:p>
                      <a:r>
                        <a:rPr lang="en-GB" dirty="0"/>
                        <a:t>Year 1</a:t>
                      </a:r>
                    </a:p>
                  </a:txBody>
                  <a:tcPr/>
                </a:tc>
                <a:tc>
                  <a:txBody>
                    <a:bodyPr/>
                    <a:lstStyle/>
                    <a:p>
                      <a:pPr algn="l"/>
                      <a:r>
                        <a:rPr lang="en-GB" dirty="0"/>
                        <a:t>• Locate and mark on a map the seven</a:t>
                      </a:r>
                    </a:p>
                    <a:p>
                      <a:pPr algn="l"/>
                      <a:r>
                        <a:rPr lang="en-GB" dirty="0"/>
                        <a:t>continents.</a:t>
                      </a:r>
                    </a:p>
                    <a:p>
                      <a:pPr algn="l"/>
                      <a:r>
                        <a:rPr lang="en-GB" dirty="0"/>
                        <a:t>• Locate and mark on a map the five</a:t>
                      </a:r>
                    </a:p>
                    <a:p>
                      <a:pPr algn="l"/>
                      <a:r>
                        <a:rPr lang="en-GB" dirty="0"/>
                        <a:t>oceans.</a:t>
                      </a:r>
                    </a:p>
                    <a:p>
                      <a:pPr algn="l"/>
                      <a:r>
                        <a:rPr lang="en-GB" dirty="0"/>
                        <a:t>• What are the closest seas to the United</a:t>
                      </a:r>
                    </a:p>
                    <a:p>
                      <a:pPr algn="l"/>
                      <a:r>
                        <a:rPr lang="en-GB" dirty="0"/>
                        <a:t>Kingdom?</a:t>
                      </a:r>
                    </a:p>
                  </a:txBody>
                  <a:tcPr/>
                </a:tc>
                <a:tc>
                  <a:txBody>
                    <a:bodyPr/>
                    <a:lstStyle/>
                    <a:p>
                      <a:pPr algn="l"/>
                      <a:r>
                        <a:rPr lang="en-GB" dirty="0"/>
                        <a:t>• What is the part of the Earth’s crust that</a:t>
                      </a:r>
                    </a:p>
                    <a:p>
                      <a:pPr algn="l"/>
                      <a:r>
                        <a:rPr lang="en-GB" dirty="0"/>
                        <a:t>is not submerged by water?</a:t>
                      </a:r>
                    </a:p>
                    <a:p>
                      <a:pPr algn="l"/>
                      <a:r>
                        <a:rPr lang="en-GB" dirty="0"/>
                        <a:t>• What is a continent?</a:t>
                      </a:r>
                    </a:p>
                    <a:p>
                      <a:pPr algn="l"/>
                      <a:r>
                        <a:rPr lang="en-GB" dirty="0"/>
                        <a:t>• Which is the biggest continent?</a:t>
                      </a:r>
                    </a:p>
                    <a:p>
                      <a:pPr algn="l"/>
                      <a:r>
                        <a:rPr lang="en-GB" dirty="0"/>
                        <a:t>• What does ‘saline’ mean?</a:t>
                      </a:r>
                    </a:p>
                    <a:p>
                      <a:pPr algn="l"/>
                      <a:r>
                        <a:rPr lang="en-GB" dirty="0"/>
                        <a:t>• What are </a:t>
                      </a:r>
                    </a:p>
                  </a:txBody>
                  <a:tcPr/>
                </a:tc>
                <a:tc>
                  <a:txBody>
                    <a:bodyPr/>
                    <a:lstStyle/>
                    <a:p>
                      <a:pPr algn="l"/>
                      <a:r>
                        <a:rPr lang="en-GB" dirty="0"/>
                        <a:t>• What is a country?</a:t>
                      </a:r>
                    </a:p>
                    <a:p>
                      <a:pPr algn="l"/>
                      <a:r>
                        <a:rPr lang="en-GB" dirty="0"/>
                        <a:t>• Which continent is uninhabited?</a:t>
                      </a:r>
                    </a:p>
                  </a:txBody>
                  <a:tcPr/>
                </a:tc>
                <a:extLst>
                  <a:ext uri="{0D108BD9-81ED-4DB2-BD59-A6C34878D82A}">
                    <a16:rowId xmlns:a16="http://schemas.microsoft.com/office/drawing/2014/main" val="2465781895"/>
                  </a:ext>
                </a:extLst>
              </a:tr>
              <a:tr h="2828748">
                <a:tc>
                  <a:txBody>
                    <a:bodyPr/>
                    <a:lstStyle/>
                    <a:p>
                      <a:r>
                        <a:rPr lang="en-GB" dirty="0"/>
                        <a:t>Year 2</a:t>
                      </a:r>
                    </a:p>
                  </a:txBody>
                  <a:tcPr/>
                </a:tc>
                <a:tc>
                  <a:txBody>
                    <a:bodyPr/>
                    <a:lstStyle/>
                    <a:p>
                      <a:pPr algn="l"/>
                      <a:r>
                        <a:rPr lang="en-GB" dirty="0"/>
                        <a:t>• Organise the continents in order of size.</a:t>
                      </a:r>
                    </a:p>
                    <a:p>
                      <a:pPr algn="l"/>
                      <a:r>
                        <a:rPr lang="en-GB" dirty="0"/>
                        <a:t>• Organise the oceans in order of size.</a:t>
                      </a:r>
                    </a:p>
                    <a:p>
                      <a:pPr algn="l"/>
                      <a:r>
                        <a:rPr lang="en-GB" dirty="0"/>
                        <a:t>• </a:t>
                      </a:r>
                      <a:r>
                        <a:rPr lang="en-GB" dirty="0">
                          <a:solidFill>
                            <a:srgbClr val="0070C0"/>
                          </a:solidFill>
                        </a:rPr>
                        <a:t>Which best describes the location of</a:t>
                      </a:r>
                    </a:p>
                    <a:p>
                      <a:pPr algn="l"/>
                      <a:r>
                        <a:rPr lang="en-GB" dirty="0">
                          <a:solidFill>
                            <a:srgbClr val="0070C0"/>
                          </a:solidFill>
                        </a:rPr>
                        <a:t>the continent of Africa:</a:t>
                      </a:r>
                    </a:p>
                    <a:p>
                      <a:pPr algn="l"/>
                      <a:r>
                        <a:rPr lang="en-GB" dirty="0">
                          <a:solidFill>
                            <a:srgbClr val="0070C0"/>
                          </a:solidFill>
                        </a:rPr>
                        <a:t>• the second biggest continent</a:t>
                      </a:r>
                    </a:p>
                    <a:p>
                      <a:pPr algn="l"/>
                      <a:r>
                        <a:rPr lang="en-GB" dirty="0">
                          <a:solidFill>
                            <a:srgbClr val="0070C0"/>
                          </a:solidFill>
                        </a:rPr>
                        <a:t>• a continent in the northern and</a:t>
                      </a:r>
                    </a:p>
                    <a:p>
                      <a:pPr algn="l"/>
                      <a:r>
                        <a:rPr lang="en-GB" dirty="0">
                          <a:solidFill>
                            <a:srgbClr val="0070C0"/>
                          </a:solidFill>
                        </a:rPr>
                        <a:t>southern hemisphere</a:t>
                      </a:r>
                    </a:p>
                    <a:p>
                      <a:pPr algn="l"/>
                      <a:r>
                        <a:rPr lang="en-GB" dirty="0">
                          <a:solidFill>
                            <a:srgbClr val="0070C0"/>
                          </a:solidFill>
                        </a:rPr>
                        <a:t>• a poor continent</a:t>
                      </a:r>
                      <a:endParaRPr lang="en-GB" dirty="0"/>
                    </a:p>
                  </a:txBody>
                  <a:tcPr/>
                </a:tc>
                <a:tc>
                  <a:txBody>
                    <a:bodyPr/>
                    <a:lstStyle/>
                    <a:p>
                      <a:pPr algn="l"/>
                      <a:r>
                        <a:rPr lang="en-GB" dirty="0"/>
                        <a:t>• Explain the difference between:</a:t>
                      </a:r>
                    </a:p>
                    <a:p>
                      <a:pPr algn="l"/>
                      <a:r>
                        <a:rPr lang="en-GB" dirty="0"/>
                        <a:t>• a continent and a country</a:t>
                      </a:r>
                    </a:p>
                    <a:p>
                      <a:pPr algn="l"/>
                      <a:r>
                        <a:rPr lang="en-GB" dirty="0"/>
                        <a:t>• an ocean and a sea.</a:t>
                      </a:r>
                    </a:p>
                    <a:p>
                      <a:pPr algn="l"/>
                      <a:r>
                        <a:rPr lang="en-GB" dirty="0"/>
                        <a:t>• </a:t>
                      </a:r>
                      <a:r>
                        <a:rPr lang="en-GB" dirty="0">
                          <a:solidFill>
                            <a:srgbClr val="0070C0"/>
                          </a:solidFill>
                        </a:rPr>
                        <a:t>True or false? Land floats on the</a:t>
                      </a:r>
                    </a:p>
                    <a:p>
                      <a:pPr algn="l"/>
                      <a:r>
                        <a:rPr lang="en-GB" dirty="0">
                          <a:solidFill>
                            <a:srgbClr val="0070C0"/>
                          </a:solidFill>
                        </a:rPr>
                        <a:t>oceans.</a:t>
                      </a:r>
                    </a:p>
                  </a:txBody>
                  <a:tcPr/>
                </a:tc>
                <a:tc>
                  <a:txBody>
                    <a:bodyPr/>
                    <a:lstStyle/>
                    <a:p>
                      <a:pPr algn="l"/>
                      <a:r>
                        <a:rPr lang="en-GB" dirty="0"/>
                        <a:t>• Explain why Antarctica is not inhabited</a:t>
                      </a:r>
                    </a:p>
                    <a:p>
                      <a:pPr algn="l"/>
                      <a:r>
                        <a:rPr lang="en-GB" dirty="0">
                          <a:solidFill>
                            <a:srgbClr val="0070C0"/>
                          </a:solidFill>
                        </a:rPr>
                        <a:t>True or false? Countries would not exist without people but continents would.</a:t>
                      </a:r>
                    </a:p>
                  </a:txBody>
                  <a:tcPr/>
                </a:tc>
                <a:extLst>
                  <a:ext uri="{0D108BD9-81ED-4DB2-BD59-A6C34878D82A}">
                    <a16:rowId xmlns:a16="http://schemas.microsoft.com/office/drawing/2014/main" val="1905564565"/>
                  </a:ext>
                </a:extLst>
              </a:tr>
            </a:tbl>
          </a:graphicData>
        </a:graphic>
      </p:graphicFrame>
      <p:grpSp>
        <p:nvGrpSpPr>
          <p:cNvPr id="13" name="Group 12">
            <a:extLst>
              <a:ext uri="{FF2B5EF4-FFF2-40B4-BE49-F238E27FC236}">
                <a16:creationId xmlns:a16="http://schemas.microsoft.com/office/drawing/2014/main" id="{FDADCDC4-0ECE-4B39-8629-B7855F1DDD44}"/>
              </a:ext>
            </a:extLst>
          </p:cNvPr>
          <p:cNvGrpSpPr/>
          <p:nvPr/>
        </p:nvGrpSpPr>
        <p:grpSpPr>
          <a:xfrm>
            <a:off x="3789498" y="1054494"/>
            <a:ext cx="712954" cy="857720"/>
            <a:chOff x="5192602" y="1299856"/>
            <a:chExt cx="712954" cy="857720"/>
          </a:xfrm>
        </p:grpSpPr>
        <p:sp>
          <p:nvSpPr>
            <p:cNvPr id="14" name="Location">
              <a:extLst>
                <a:ext uri="{FF2B5EF4-FFF2-40B4-BE49-F238E27FC236}">
                  <a16:creationId xmlns:a16="http://schemas.microsoft.com/office/drawing/2014/main" id="{399D73F9-00F2-4110-AEFF-D9D39FF24CE4}"/>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15" name="Group 14">
              <a:extLst>
                <a:ext uri="{FF2B5EF4-FFF2-40B4-BE49-F238E27FC236}">
                  <a16:creationId xmlns:a16="http://schemas.microsoft.com/office/drawing/2014/main" id="{C42B331A-20BD-4CB3-B996-D44979E80E2A}"/>
                </a:ext>
              </a:extLst>
            </p:cNvPr>
            <p:cNvGrpSpPr/>
            <p:nvPr/>
          </p:nvGrpSpPr>
          <p:grpSpPr>
            <a:xfrm>
              <a:off x="5192602" y="1299856"/>
              <a:ext cx="712954" cy="648002"/>
              <a:chOff x="0" y="0"/>
              <a:chExt cx="1393991" cy="1331996"/>
            </a:xfrm>
          </p:grpSpPr>
          <p:sp>
            <p:nvSpPr>
              <p:cNvPr id="16" name="Shape 600">
                <a:extLst>
                  <a:ext uri="{FF2B5EF4-FFF2-40B4-BE49-F238E27FC236}">
                    <a16:creationId xmlns:a16="http://schemas.microsoft.com/office/drawing/2014/main" id="{DB07908E-3641-48C4-9DE8-0B9CFCD3DDC2}"/>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7" name="Shape 602">
                <a:extLst>
                  <a:ext uri="{FF2B5EF4-FFF2-40B4-BE49-F238E27FC236}">
                    <a16:creationId xmlns:a16="http://schemas.microsoft.com/office/drawing/2014/main" id="{61B90DC0-0A11-4F02-8AB7-3F83280BF0EB}"/>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603">
                <a:extLst>
                  <a:ext uri="{FF2B5EF4-FFF2-40B4-BE49-F238E27FC236}">
                    <a16:creationId xmlns:a16="http://schemas.microsoft.com/office/drawing/2014/main" id="{7E4CC124-2149-485F-B1E8-51C2ED60C0C1}"/>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 name="Shape 604">
                <a:extLst>
                  <a:ext uri="{FF2B5EF4-FFF2-40B4-BE49-F238E27FC236}">
                    <a16:creationId xmlns:a16="http://schemas.microsoft.com/office/drawing/2014/main" id="{5BD76FEE-3CF9-48EC-875E-FF2D0B3ED540}"/>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 name="Shape 605">
                <a:extLst>
                  <a:ext uri="{FF2B5EF4-FFF2-40B4-BE49-F238E27FC236}">
                    <a16:creationId xmlns:a16="http://schemas.microsoft.com/office/drawing/2014/main" id="{1DB2FD89-0A94-4775-A976-09FC8E7CB0CC}"/>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06">
                <a:extLst>
                  <a:ext uri="{FF2B5EF4-FFF2-40B4-BE49-F238E27FC236}">
                    <a16:creationId xmlns:a16="http://schemas.microsoft.com/office/drawing/2014/main" id="{25B9C04F-6088-4672-909A-66C304701A74}"/>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07">
                <a:extLst>
                  <a:ext uri="{FF2B5EF4-FFF2-40B4-BE49-F238E27FC236}">
                    <a16:creationId xmlns:a16="http://schemas.microsoft.com/office/drawing/2014/main" id="{EFB2F801-D757-4266-959E-1AA7E4F9FABE}"/>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23" name="Group 22">
            <a:extLst>
              <a:ext uri="{FF2B5EF4-FFF2-40B4-BE49-F238E27FC236}">
                <a16:creationId xmlns:a16="http://schemas.microsoft.com/office/drawing/2014/main" id="{F79633CC-DCD5-459E-B364-805916B820A4}"/>
              </a:ext>
            </a:extLst>
          </p:cNvPr>
          <p:cNvGrpSpPr/>
          <p:nvPr/>
        </p:nvGrpSpPr>
        <p:grpSpPr>
          <a:xfrm>
            <a:off x="7738126" y="940114"/>
            <a:ext cx="812312" cy="1126721"/>
            <a:chOff x="6627560" y="1177665"/>
            <a:chExt cx="812312" cy="1126721"/>
          </a:xfrm>
        </p:grpSpPr>
        <p:sp>
          <p:nvSpPr>
            <p:cNvPr id="24" name="Human…">
              <a:extLst>
                <a:ext uri="{FF2B5EF4-FFF2-40B4-BE49-F238E27FC236}">
                  <a16:creationId xmlns:a16="http://schemas.microsoft.com/office/drawing/2014/main" id="{24E80263-EF93-47FA-A4A8-E4C7A4C4B872}"/>
                </a:ext>
              </a:extLst>
            </p:cNvPr>
            <p:cNvSpPr txBox="1"/>
            <p:nvPr/>
          </p:nvSpPr>
          <p:spPr>
            <a:xfrm>
              <a:off x="6627560" y="1947906"/>
              <a:ext cx="812312"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p>
              <a:pPr>
                <a:defRPr sz="900">
                  <a:solidFill>
                    <a:srgbClr val="6197CC"/>
                  </a:solidFill>
                </a:defRPr>
              </a:pPr>
              <a:r>
                <a:rPr lang="en-GB" dirty="0"/>
                <a:t>Human features	</a:t>
              </a:r>
            </a:p>
          </p:txBody>
        </p:sp>
        <p:pic>
          <p:nvPicPr>
            <p:cNvPr id="25" name="Picture 24">
              <a:extLst>
                <a:ext uri="{FF2B5EF4-FFF2-40B4-BE49-F238E27FC236}">
                  <a16:creationId xmlns:a16="http://schemas.microsoft.com/office/drawing/2014/main" id="{9300752C-D275-4AC8-B8A0-F8CDE0F8A83D}"/>
                </a:ext>
              </a:extLst>
            </p:cNvPr>
            <p:cNvPicPr>
              <a:picLocks noChangeAspect="1"/>
            </p:cNvPicPr>
            <p:nvPr/>
          </p:nvPicPr>
          <p:blipFill>
            <a:blip r:embed="rId2"/>
            <a:stretch>
              <a:fillRect/>
            </a:stretch>
          </p:blipFill>
          <p:spPr>
            <a:xfrm>
              <a:off x="6658349" y="1177665"/>
              <a:ext cx="731497" cy="783131"/>
            </a:xfrm>
            <a:prstGeom prst="rect">
              <a:avLst/>
            </a:prstGeom>
          </p:spPr>
        </p:pic>
      </p:grpSp>
      <p:grpSp>
        <p:nvGrpSpPr>
          <p:cNvPr id="29" name="Group 28">
            <a:extLst>
              <a:ext uri="{FF2B5EF4-FFF2-40B4-BE49-F238E27FC236}">
                <a16:creationId xmlns:a16="http://schemas.microsoft.com/office/drawing/2014/main" id="{FCF9F89B-E618-4847-94FD-AD4FD19439D5}"/>
              </a:ext>
            </a:extLst>
          </p:cNvPr>
          <p:cNvGrpSpPr/>
          <p:nvPr/>
        </p:nvGrpSpPr>
        <p:grpSpPr>
          <a:xfrm>
            <a:off x="5725284" y="1054494"/>
            <a:ext cx="761881" cy="1012341"/>
            <a:chOff x="5915705" y="1291997"/>
            <a:chExt cx="761881" cy="1012341"/>
          </a:xfrm>
        </p:grpSpPr>
        <p:sp>
          <p:nvSpPr>
            <p:cNvPr id="30" name="Physical…">
              <a:extLst>
                <a:ext uri="{FF2B5EF4-FFF2-40B4-BE49-F238E27FC236}">
                  <a16:creationId xmlns:a16="http://schemas.microsoft.com/office/drawing/2014/main" id="{B346DEEF-1EFE-4EDF-AA45-31CA9A0223C3}"/>
                </a:ext>
              </a:extLst>
            </p:cNvPr>
            <p:cNvSpPr txBox="1"/>
            <p:nvPr/>
          </p:nvSpPr>
          <p:spPr>
            <a:xfrm>
              <a:off x="5986861" y="1947858"/>
              <a:ext cx="579618"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pPr>
                <a:defRPr sz="900">
                  <a:solidFill>
                    <a:srgbClr val="6197CC"/>
                  </a:solidFill>
                </a:defRPr>
              </a:pPr>
              <a:r>
                <a:rPr lang="en-GB" sz="900" dirty="0"/>
                <a:t>Physical </a:t>
              </a:r>
            </a:p>
            <a:p>
              <a:pPr>
                <a:defRPr sz="900">
                  <a:solidFill>
                    <a:srgbClr val="6197CC"/>
                  </a:solidFill>
                </a:defRPr>
              </a:pPr>
              <a:r>
                <a:rPr lang="en-GB" sz="900" dirty="0"/>
                <a:t>features</a:t>
              </a:r>
              <a:endParaRPr dirty="0"/>
            </a:p>
          </p:txBody>
        </p:sp>
        <p:pic>
          <p:nvPicPr>
            <p:cNvPr id="31" name="Picture 30">
              <a:extLst>
                <a:ext uri="{FF2B5EF4-FFF2-40B4-BE49-F238E27FC236}">
                  <a16:creationId xmlns:a16="http://schemas.microsoft.com/office/drawing/2014/main" id="{4D9C5FFE-D697-497A-9BDD-9BFE12A1134F}"/>
                </a:ext>
              </a:extLst>
            </p:cNvPr>
            <p:cNvPicPr>
              <a:picLocks noChangeAspect="1"/>
            </p:cNvPicPr>
            <p:nvPr/>
          </p:nvPicPr>
          <p:blipFill>
            <a:blip r:embed="rId3"/>
            <a:stretch>
              <a:fillRect/>
            </a:stretch>
          </p:blipFill>
          <p:spPr>
            <a:xfrm>
              <a:off x="5915705" y="1291997"/>
              <a:ext cx="761881" cy="647599"/>
            </a:xfrm>
            <a:prstGeom prst="rect">
              <a:avLst/>
            </a:prstGeom>
          </p:spPr>
        </p:pic>
      </p:grpSp>
      <p:sp>
        <p:nvSpPr>
          <p:cNvPr id="32" name="TextBox 31">
            <a:extLst>
              <a:ext uri="{FF2B5EF4-FFF2-40B4-BE49-F238E27FC236}">
                <a16:creationId xmlns:a16="http://schemas.microsoft.com/office/drawing/2014/main" id="{2CAD5081-4F75-401F-B316-0583671E8581}"/>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Continents and oceans</a:t>
            </a:r>
          </a:p>
        </p:txBody>
      </p:sp>
    </p:spTree>
    <p:extLst>
      <p:ext uri="{BB962C8B-B14F-4D97-AF65-F5344CB8AC3E}">
        <p14:creationId xmlns:p14="http://schemas.microsoft.com/office/powerpoint/2010/main" val="16295567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F7F911-E95A-4D77-AB00-6ED375F15A3E}"/>
              </a:ext>
            </a:extLst>
          </p:cNvPr>
          <p:cNvPicPr>
            <a:picLocks noChangeAspect="1"/>
          </p:cNvPicPr>
          <p:nvPr/>
        </p:nvPicPr>
        <p:blipFill>
          <a:blip r:embed="rId2"/>
          <a:stretch>
            <a:fillRect/>
          </a:stretch>
        </p:blipFill>
        <p:spPr>
          <a:xfrm>
            <a:off x="135290" y="842541"/>
            <a:ext cx="10422820" cy="5722851"/>
          </a:xfrm>
          <a:prstGeom prst="rect">
            <a:avLst/>
          </a:prstGeom>
        </p:spPr>
      </p:pic>
    </p:spTree>
    <p:extLst>
      <p:ext uri="{BB962C8B-B14F-4D97-AF65-F5344CB8AC3E}">
        <p14:creationId xmlns:p14="http://schemas.microsoft.com/office/powerpoint/2010/main" val="26154155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9D4235-AF8D-424F-BD25-C766287702E5}"/>
              </a:ext>
            </a:extLst>
          </p:cNvPr>
          <p:cNvPicPr>
            <a:picLocks noChangeAspect="1"/>
          </p:cNvPicPr>
          <p:nvPr/>
        </p:nvPicPr>
        <p:blipFill>
          <a:blip r:embed="rId2"/>
          <a:stretch>
            <a:fillRect/>
          </a:stretch>
        </p:blipFill>
        <p:spPr>
          <a:xfrm>
            <a:off x="0" y="479322"/>
            <a:ext cx="10693400" cy="6597856"/>
          </a:xfrm>
          <a:prstGeom prst="rect">
            <a:avLst/>
          </a:prstGeom>
        </p:spPr>
      </p:pic>
    </p:spTree>
    <p:extLst>
      <p:ext uri="{BB962C8B-B14F-4D97-AF65-F5344CB8AC3E}">
        <p14:creationId xmlns:p14="http://schemas.microsoft.com/office/powerpoint/2010/main" val="5938510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2465106585"/>
              </p:ext>
            </p:extLst>
          </p:nvPr>
        </p:nvGraphicFramePr>
        <p:xfrm>
          <a:off x="710810" y="1994848"/>
          <a:ext cx="9271780" cy="4382123"/>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929880">
                <a:tc>
                  <a:txBody>
                    <a:bodyPr/>
                    <a:lstStyle/>
                    <a:p>
                      <a:r>
                        <a:rPr lang="en-GB" dirty="0"/>
                        <a:t>Year 1</a:t>
                      </a:r>
                    </a:p>
                  </a:txBody>
                  <a:tcPr/>
                </a:tc>
                <a:tc>
                  <a:txBody>
                    <a:bodyPr/>
                    <a:lstStyle/>
                    <a:p>
                      <a:pPr marL="0" indent="0" algn="l">
                        <a:buFont typeface="Arial" panose="020B0604020202020204" pitchFamily="34" charset="0"/>
                        <a:buNone/>
                      </a:pPr>
                      <a:r>
                        <a:rPr lang="en-GB" dirty="0"/>
                        <a:t>• List (and show on a map) the countries that make up:</a:t>
                      </a:r>
                    </a:p>
                    <a:p>
                      <a:pPr marL="0" indent="0" algn="l">
                        <a:buFont typeface="Arial" panose="020B0604020202020204" pitchFamily="34" charset="0"/>
                        <a:buNone/>
                      </a:pPr>
                      <a:r>
                        <a:rPr lang="en-GB" dirty="0"/>
                        <a:t>• Great Britain</a:t>
                      </a:r>
                    </a:p>
                    <a:p>
                      <a:pPr marL="0" indent="0" algn="l">
                        <a:buFont typeface="Arial" panose="020B0604020202020204" pitchFamily="34" charset="0"/>
                        <a:buNone/>
                      </a:pPr>
                      <a:r>
                        <a:rPr lang="en-GB" dirty="0"/>
                        <a:t>• The United Kingdom</a:t>
                      </a:r>
                    </a:p>
                    <a:p>
                      <a:pPr marL="0" indent="0" algn="l">
                        <a:buFont typeface="Arial" panose="020B0604020202020204" pitchFamily="34" charset="0"/>
                        <a:buNone/>
                      </a:pPr>
                      <a:r>
                        <a:rPr lang="en-GB" dirty="0"/>
                        <a:t>• The British Isles.</a:t>
                      </a:r>
                    </a:p>
                    <a:p>
                      <a:pPr marL="0" indent="0" algn="l">
                        <a:buFont typeface="Arial" panose="020B0604020202020204" pitchFamily="34" charset="0"/>
                        <a:buNone/>
                      </a:pPr>
                      <a:r>
                        <a:rPr lang="en-GB" dirty="0"/>
                        <a:t>• In which ocean is the United Kingdom?</a:t>
                      </a:r>
                    </a:p>
                    <a:p>
                      <a:pPr marL="0" indent="0" algn="l">
                        <a:buFont typeface="Arial" panose="020B0604020202020204" pitchFamily="34" charset="0"/>
                        <a:buNone/>
                      </a:pPr>
                      <a:r>
                        <a:rPr lang="en-GB" dirty="0"/>
                        <a:t>• Which country is south of the United Kingdom?</a:t>
                      </a:r>
                    </a:p>
                    <a:p>
                      <a:pPr marL="0" indent="0" algn="l">
                        <a:buFont typeface="Arial" panose="020B0604020202020204" pitchFamily="34" charset="0"/>
                        <a:buNone/>
                      </a:pPr>
                      <a:r>
                        <a:rPr lang="en-GB" dirty="0"/>
                        <a:t>• What is an archipelago?</a:t>
                      </a:r>
                    </a:p>
                    <a:p>
                      <a:pPr marL="0" indent="0" algn="l">
                        <a:buFont typeface="Arial" panose="020B0604020202020204" pitchFamily="34" charset="0"/>
                        <a:buNone/>
                      </a:pPr>
                      <a:r>
                        <a:rPr lang="en-GB" dirty="0"/>
                        <a:t>• What does it mean if a country is described as a union?</a:t>
                      </a:r>
                    </a:p>
                    <a:p>
                      <a:pPr marL="0" indent="0" algn="l">
                        <a:buFont typeface="Arial" panose="020B0604020202020204" pitchFamily="34" charset="0"/>
                        <a:buNone/>
                      </a:pPr>
                      <a:r>
                        <a:rPr lang="en-GB" dirty="0"/>
                        <a:t>• What is a monarchy?</a:t>
                      </a:r>
                    </a:p>
                    <a:p>
                      <a:pPr marL="0" indent="0" algn="l">
                        <a:buFont typeface="Arial" panose="020B0604020202020204" pitchFamily="34" charset="0"/>
                        <a:buNone/>
                      </a:pPr>
                      <a:r>
                        <a:rPr lang="en-GB" dirty="0"/>
                        <a:t>• What is a democratic government?</a:t>
                      </a:r>
                    </a:p>
                  </a:txBody>
                  <a:tcPr/>
                </a:tc>
                <a:extLst>
                  <a:ext uri="{0D108BD9-81ED-4DB2-BD59-A6C34878D82A}">
                    <a16:rowId xmlns:a16="http://schemas.microsoft.com/office/drawing/2014/main" val="3447384462"/>
                  </a:ext>
                </a:extLst>
              </a:tr>
              <a:tr h="2452243">
                <a:tc>
                  <a:txBody>
                    <a:bodyPr/>
                    <a:lstStyle/>
                    <a:p>
                      <a:r>
                        <a:rPr lang="en-GB" dirty="0"/>
                        <a:t>Year 2</a:t>
                      </a:r>
                    </a:p>
                  </a:txBody>
                  <a:tcPr/>
                </a:tc>
                <a:tc>
                  <a:txBody>
                    <a:bodyPr/>
                    <a:lstStyle/>
                    <a:p>
                      <a:pPr marL="0" indent="0" algn="l">
                        <a:buFont typeface="Arial" panose="020B0604020202020204" pitchFamily="34" charset="0"/>
                        <a:buNone/>
                      </a:pPr>
                      <a:r>
                        <a:rPr lang="en-GB" dirty="0"/>
                        <a:t>• Summarise the geographical location of the United Kingdom.</a:t>
                      </a:r>
                    </a:p>
                    <a:p>
                      <a:pPr marL="0" indent="0" algn="l">
                        <a:buFont typeface="Arial" panose="020B0604020202020204" pitchFamily="34" charset="0"/>
                        <a:buNone/>
                      </a:pPr>
                      <a:r>
                        <a:rPr lang="en-GB" dirty="0"/>
                        <a:t>• Point out the difference between:</a:t>
                      </a:r>
                    </a:p>
                    <a:p>
                      <a:pPr marL="0" indent="0" algn="l">
                        <a:buFont typeface="Arial" panose="020B0604020202020204" pitchFamily="34" charset="0"/>
                        <a:buNone/>
                      </a:pPr>
                      <a:r>
                        <a:rPr lang="en-GB" dirty="0"/>
                        <a:t>• Great Britain</a:t>
                      </a:r>
                    </a:p>
                    <a:p>
                      <a:pPr marL="0" indent="0" algn="l">
                        <a:buFont typeface="Arial" panose="020B0604020202020204" pitchFamily="34" charset="0"/>
                        <a:buNone/>
                      </a:pPr>
                      <a:r>
                        <a:rPr lang="en-GB" dirty="0"/>
                        <a:t>• the United Kingdom</a:t>
                      </a:r>
                    </a:p>
                    <a:p>
                      <a:pPr marL="0" indent="0" algn="l">
                        <a:buFont typeface="Arial" panose="020B0604020202020204" pitchFamily="34" charset="0"/>
                        <a:buNone/>
                      </a:pPr>
                      <a:r>
                        <a:rPr lang="en-GB" dirty="0"/>
                        <a:t>• the British Isles.</a:t>
                      </a:r>
                    </a:p>
                    <a:p>
                      <a:pPr marL="0" indent="0" algn="l">
                        <a:buFont typeface="Arial" panose="020B0604020202020204" pitchFamily="34" charset="0"/>
                        <a:buNone/>
                      </a:pPr>
                      <a:r>
                        <a:rPr lang="en-GB" dirty="0"/>
                        <a:t>• Explain some of the features of the United Kingdom’s government.</a:t>
                      </a:r>
                    </a:p>
                    <a:p>
                      <a:pPr marL="0" indent="0" algn="l">
                        <a:buFont typeface="Arial" panose="020B0604020202020204" pitchFamily="34" charset="0"/>
                        <a:buNone/>
                      </a:pPr>
                      <a:r>
                        <a:rPr lang="en-GB" dirty="0"/>
                        <a:t>•  </a:t>
                      </a:r>
                      <a:r>
                        <a:rPr lang="en-GB" dirty="0">
                          <a:solidFill>
                            <a:srgbClr val="0070C0"/>
                          </a:solidFill>
                        </a:rPr>
                        <a:t>True or false? Great Britain is an island.</a:t>
                      </a:r>
                    </a:p>
                    <a:p>
                      <a:pPr marL="0" indent="0" algn="l">
                        <a:buFont typeface="Arial" panose="020B0604020202020204" pitchFamily="34" charset="0"/>
                        <a:buNone/>
                      </a:pPr>
                      <a:r>
                        <a:rPr lang="en-GB" dirty="0">
                          <a:solidFill>
                            <a:srgbClr val="0070C0"/>
                          </a:solidFill>
                        </a:rPr>
                        <a:t>• Investigate some of the most remote</a:t>
                      </a:r>
                    </a:p>
                    <a:p>
                      <a:pPr marL="0" indent="0" algn="l">
                        <a:buFont typeface="Arial" panose="020B0604020202020204" pitchFamily="34" charset="0"/>
                        <a:buNone/>
                      </a:pPr>
                      <a:r>
                        <a:rPr lang="en-GB" dirty="0">
                          <a:solidFill>
                            <a:srgbClr val="0070C0"/>
                          </a:solidFill>
                        </a:rPr>
                        <a:t>islands of the British Isles archipelago.</a:t>
                      </a:r>
                    </a:p>
                    <a:p>
                      <a:pPr marL="0" indent="0" algn="l">
                        <a:buFont typeface="Arial" panose="020B0604020202020204" pitchFamily="34" charset="0"/>
                        <a:buNone/>
                      </a:pPr>
                      <a:r>
                        <a:rPr lang="en-GB" dirty="0">
                          <a:solidFill>
                            <a:srgbClr val="0070C0"/>
                          </a:solidFill>
                        </a:rPr>
                        <a:t>• Suggest reasons why people may live in</a:t>
                      </a:r>
                    </a:p>
                    <a:p>
                      <a:pPr marL="0" indent="0" algn="l">
                        <a:buFont typeface="Arial" panose="020B0604020202020204" pitchFamily="34" charset="0"/>
                        <a:buNone/>
                      </a:pPr>
                      <a:r>
                        <a:rPr lang="en-GB" dirty="0">
                          <a:solidFill>
                            <a:srgbClr val="0070C0"/>
                          </a:solidFill>
                        </a:rPr>
                        <a:t>remote areas of the British </a:t>
                      </a:r>
                      <a:r>
                        <a:rPr lang="en-GB" dirty="0" err="1">
                          <a:solidFill>
                            <a:srgbClr val="0070C0"/>
                          </a:solidFill>
                        </a:rPr>
                        <a:t>Isles.ompare</a:t>
                      </a:r>
                      <a:r>
                        <a:rPr lang="en-GB" dirty="0">
                          <a:solidFill>
                            <a:srgbClr val="0070C0"/>
                          </a:solidFill>
                        </a:rPr>
                        <a:t> and contrast a republic (e.g. the Republic of Ireland) with a monarchy (e.g. the United Kingdom).</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5480999" y="973853"/>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sp>
        <p:nvSpPr>
          <p:cNvPr id="13" name="TextBox 12">
            <a:extLst>
              <a:ext uri="{FF2B5EF4-FFF2-40B4-BE49-F238E27FC236}">
                <a16:creationId xmlns:a16="http://schemas.microsoft.com/office/drawing/2014/main" id="{9951631F-72D3-4E51-8CB3-1822E3B62492}"/>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The United Kingdom</a:t>
            </a:r>
          </a:p>
        </p:txBody>
      </p:sp>
    </p:spTree>
    <p:extLst>
      <p:ext uri="{BB962C8B-B14F-4D97-AF65-F5344CB8AC3E}">
        <p14:creationId xmlns:p14="http://schemas.microsoft.com/office/powerpoint/2010/main" val="70097413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472A65-8671-4245-982E-02183ACC04F0}"/>
              </a:ext>
            </a:extLst>
          </p:cNvPr>
          <p:cNvPicPr>
            <a:picLocks noChangeAspect="1"/>
          </p:cNvPicPr>
          <p:nvPr/>
        </p:nvPicPr>
        <p:blipFill>
          <a:blip r:embed="rId2"/>
          <a:stretch>
            <a:fillRect/>
          </a:stretch>
        </p:blipFill>
        <p:spPr>
          <a:xfrm>
            <a:off x="201168" y="898157"/>
            <a:ext cx="10291064" cy="5760186"/>
          </a:xfrm>
          <a:prstGeom prst="rect">
            <a:avLst/>
          </a:prstGeom>
        </p:spPr>
      </p:pic>
    </p:spTree>
    <p:extLst>
      <p:ext uri="{BB962C8B-B14F-4D97-AF65-F5344CB8AC3E}">
        <p14:creationId xmlns:p14="http://schemas.microsoft.com/office/powerpoint/2010/main" val="5815636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6D4C81-D3AC-42EB-9DF5-3F4088126D3A}"/>
              </a:ext>
            </a:extLst>
          </p:cNvPr>
          <p:cNvPicPr>
            <a:picLocks noChangeAspect="1"/>
          </p:cNvPicPr>
          <p:nvPr/>
        </p:nvPicPr>
        <p:blipFill rotWithShape="1">
          <a:blip r:embed="rId2"/>
          <a:srcRect t="1371"/>
          <a:stretch/>
        </p:blipFill>
        <p:spPr>
          <a:xfrm>
            <a:off x="0" y="457200"/>
            <a:ext cx="10693400" cy="6735710"/>
          </a:xfrm>
          <a:prstGeom prst="rect">
            <a:avLst/>
          </a:prstGeom>
        </p:spPr>
      </p:pic>
    </p:spTree>
    <p:extLst>
      <p:ext uri="{BB962C8B-B14F-4D97-AF65-F5344CB8AC3E}">
        <p14:creationId xmlns:p14="http://schemas.microsoft.com/office/powerpoint/2010/main" val="18975818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eography topics overview"/>
          <p:cNvSpPr txBox="1"/>
          <p:nvPr/>
        </p:nvSpPr>
        <p:spPr>
          <a:xfrm>
            <a:off x="256826" y="247084"/>
            <a:ext cx="3093127"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r>
              <a:rPr lang="en-GB" dirty="0"/>
              <a:t>Geography</a:t>
            </a:r>
            <a:r>
              <a:rPr dirty="0"/>
              <a:t> topics overview</a:t>
            </a:r>
          </a:p>
        </p:txBody>
      </p:sp>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lang="en-GB" dirty="0"/>
              <a:t>Geography</a:t>
            </a:r>
            <a:r>
              <a:rPr dirty="0"/>
              <a:t> topics are </a:t>
            </a:r>
            <a:r>
              <a:rPr dirty="0" err="1"/>
              <a:t>organised</a:t>
            </a:r>
            <a:r>
              <a:rPr dirty="0"/>
              <a:t> and referenced around a </a:t>
            </a:r>
            <a:r>
              <a:rPr lang="en-GB" dirty="0"/>
              <a:t>geographical</a:t>
            </a:r>
            <a:r>
              <a:rPr dirty="0"/>
              <a:t> schema.  Each topic either introduces an aspect of the schema or references previous instances of it.  Below is an overview of the topics we teach and which aspects of the schema it strengthens: </a:t>
            </a:r>
          </a:p>
        </p:txBody>
      </p:sp>
      <p:grpSp>
        <p:nvGrpSpPr>
          <p:cNvPr id="13" name="Group 12">
            <a:extLst>
              <a:ext uri="{FF2B5EF4-FFF2-40B4-BE49-F238E27FC236}">
                <a16:creationId xmlns:a16="http://schemas.microsoft.com/office/drawing/2014/main" id="{950317E7-6DEE-452A-B9ED-BB7563CAE065}"/>
              </a:ext>
            </a:extLst>
          </p:cNvPr>
          <p:cNvGrpSpPr/>
          <p:nvPr/>
        </p:nvGrpSpPr>
        <p:grpSpPr>
          <a:xfrm>
            <a:off x="5192602" y="1299856"/>
            <a:ext cx="712954" cy="857720"/>
            <a:chOff x="5192602" y="1299856"/>
            <a:chExt cx="712954" cy="857720"/>
          </a:xfrm>
        </p:grpSpPr>
        <p:sp>
          <p:nvSpPr>
            <p:cNvPr id="120" name="Location"/>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281" name="Group 280">
              <a:extLst>
                <a:ext uri="{FF2B5EF4-FFF2-40B4-BE49-F238E27FC236}">
                  <a16:creationId xmlns:a16="http://schemas.microsoft.com/office/drawing/2014/main" id="{3A0DBC29-B9D4-4FB3-8DAF-875CF6CB7DC9}"/>
                </a:ext>
              </a:extLst>
            </p:cNvPr>
            <p:cNvGrpSpPr/>
            <p:nvPr/>
          </p:nvGrpSpPr>
          <p:grpSpPr>
            <a:xfrm>
              <a:off x="5192602" y="1299856"/>
              <a:ext cx="712954" cy="648002"/>
              <a:chOff x="0" y="0"/>
              <a:chExt cx="1393991" cy="1331996"/>
            </a:xfrm>
          </p:grpSpPr>
          <p:sp>
            <p:nvSpPr>
              <p:cNvPr id="282" name="Shape 600">
                <a:extLst>
                  <a:ext uri="{FF2B5EF4-FFF2-40B4-BE49-F238E27FC236}">
                    <a16:creationId xmlns:a16="http://schemas.microsoft.com/office/drawing/2014/main" id="{B587F02C-51F8-4940-8742-11C9CA6A4291}"/>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83" name="Shape 602">
                <a:extLst>
                  <a:ext uri="{FF2B5EF4-FFF2-40B4-BE49-F238E27FC236}">
                    <a16:creationId xmlns:a16="http://schemas.microsoft.com/office/drawing/2014/main" id="{F0F1E5B8-8EC0-4BEE-827D-DE71E478240F}"/>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4" name="Shape 603">
                <a:extLst>
                  <a:ext uri="{FF2B5EF4-FFF2-40B4-BE49-F238E27FC236}">
                    <a16:creationId xmlns:a16="http://schemas.microsoft.com/office/drawing/2014/main" id="{6FDBD305-95E9-46CE-A624-7C62827CE811}"/>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5" name="Shape 604">
                <a:extLst>
                  <a:ext uri="{FF2B5EF4-FFF2-40B4-BE49-F238E27FC236}">
                    <a16:creationId xmlns:a16="http://schemas.microsoft.com/office/drawing/2014/main" id="{4715E5B9-F8C0-4577-A0C9-FEA5CDA5F257}"/>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6" name="Shape 605">
                <a:extLst>
                  <a:ext uri="{FF2B5EF4-FFF2-40B4-BE49-F238E27FC236}">
                    <a16:creationId xmlns:a16="http://schemas.microsoft.com/office/drawing/2014/main" id="{4141F376-9120-4363-AAE2-0ED52EB9DF74}"/>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7" name="Shape 606">
                <a:extLst>
                  <a:ext uri="{FF2B5EF4-FFF2-40B4-BE49-F238E27FC236}">
                    <a16:creationId xmlns:a16="http://schemas.microsoft.com/office/drawing/2014/main" id="{5E3F7373-3A82-480F-BF6E-68236F62F56A}"/>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8" name="Shape 607">
                <a:extLst>
                  <a:ext uri="{FF2B5EF4-FFF2-40B4-BE49-F238E27FC236}">
                    <a16:creationId xmlns:a16="http://schemas.microsoft.com/office/drawing/2014/main" id="{898B2508-3EB2-4B5E-ACB1-8DDD52D8B6B9}"/>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14" name="Group 13">
            <a:extLst>
              <a:ext uri="{FF2B5EF4-FFF2-40B4-BE49-F238E27FC236}">
                <a16:creationId xmlns:a16="http://schemas.microsoft.com/office/drawing/2014/main" id="{021AB2A7-1E0A-48CE-81EE-910444D2773F}"/>
              </a:ext>
            </a:extLst>
          </p:cNvPr>
          <p:cNvGrpSpPr/>
          <p:nvPr/>
        </p:nvGrpSpPr>
        <p:grpSpPr>
          <a:xfrm>
            <a:off x="5950909" y="1291997"/>
            <a:ext cx="761881" cy="1012341"/>
            <a:chOff x="5915705" y="1291997"/>
            <a:chExt cx="761881" cy="1012341"/>
          </a:xfrm>
        </p:grpSpPr>
        <p:sp>
          <p:nvSpPr>
            <p:cNvPr id="121" name="Physical…"/>
            <p:cNvSpPr txBox="1"/>
            <p:nvPr/>
          </p:nvSpPr>
          <p:spPr>
            <a:xfrm>
              <a:off x="5986861" y="1947858"/>
              <a:ext cx="579618"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pPr>
                <a:defRPr sz="900">
                  <a:solidFill>
                    <a:srgbClr val="6197CC"/>
                  </a:solidFill>
                </a:defRPr>
              </a:pPr>
              <a:r>
                <a:rPr lang="en-GB" sz="900" dirty="0"/>
                <a:t>Physical </a:t>
              </a:r>
            </a:p>
            <a:p>
              <a:pPr>
                <a:defRPr sz="900">
                  <a:solidFill>
                    <a:srgbClr val="6197CC"/>
                  </a:solidFill>
                </a:defRPr>
              </a:pPr>
              <a:r>
                <a:rPr lang="en-GB" sz="900" dirty="0"/>
                <a:t>features</a:t>
              </a:r>
              <a:endParaRPr dirty="0"/>
            </a:p>
          </p:txBody>
        </p:sp>
        <p:pic>
          <p:nvPicPr>
            <p:cNvPr id="2" name="Picture 1">
              <a:extLst>
                <a:ext uri="{FF2B5EF4-FFF2-40B4-BE49-F238E27FC236}">
                  <a16:creationId xmlns:a16="http://schemas.microsoft.com/office/drawing/2014/main" id="{F04A11B3-AD18-41D4-BD74-075D07836629}"/>
                </a:ext>
              </a:extLst>
            </p:cNvPr>
            <p:cNvPicPr>
              <a:picLocks noChangeAspect="1"/>
            </p:cNvPicPr>
            <p:nvPr/>
          </p:nvPicPr>
          <p:blipFill>
            <a:blip r:embed="rId2"/>
            <a:stretch>
              <a:fillRect/>
            </a:stretch>
          </p:blipFill>
          <p:spPr>
            <a:xfrm>
              <a:off x="5915705" y="1291997"/>
              <a:ext cx="761881" cy="647599"/>
            </a:xfrm>
            <a:prstGeom prst="rect">
              <a:avLst/>
            </a:prstGeom>
          </p:spPr>
        </p:pic>
      </p:grpSp>
      <p:grpSp>
        <p:nvGrpSpPr>
          <p:cNvPr id="15" name="Group 14">
            <a:extLst>
              <a:ext uri="{FF2B5EF4-FFF2-40B4-BE49-F238E27FC236}">
                <a16:creationId xmlns:a16="http://schemas.microsoft.com/office/drawing/2014/main" id="{6E6A742A-6B10-4434-907A-1F6DCB2690FB}"/>
              </a:ext>
            </a:extLst>
          </p:cNvPr>
          <p:cNvGrpSpPr/>
          <p:nvPr/>
        </p:nvGrpSpPr>
        <p:grpSpPr>
          <a:xfrm>
            <a:off x="6627560" y="1177665"/>
            <a:ext cx="812312" cy="1126721"/>
            <a:chOff x="6627560" y="1177665"/>
            <a:chExt cx="812312" cy="1126721"/>
          </a:xfrm>
        </p:grpSpPr>
        <p:sp>
          <p:nvSpPr>
            <p:cNvPr id="122" name="Human…"/>
            <p:cNvSpPr txBox="1"/>
            <p:nvPr/>
          </p:nvSpPr>
          <p:spPr>
            <a:xfrm>
              <a:off x="6627560" y="1947906"/>
              <a:ext cx="812312"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356" tIns="39356" rIns="39356" bIns="39356" anchor="ctr">
              <a:spAutoFit/>
            </a:bodyPr>
            <a:lstStyle/>
            <a:p>
              <a:pPr>
                <a:defRPr sz="900">
                  <a:solidFill>
                    <a:srgbClr val="6197CC"/>
                  </a:solidFill>
                </a:defRPr>
              </a:pPr>
              <a:r>
                <a:rPr lang="en-GB" dirty="0"/>
                <a:t>Human features	</a:t>
              </a:r>
            </a:p>
          </p:txBody>
        </p:sp>
        <p:pic>
          <p:nvPicPr>
            <p:cNvPr id="3" name="Picture 2">
              <a:extLst>
                <a:ext uri="{FF2B5EF4-FFF2-40B4-BE49-F238E27FC236}">
                  <a16:creationId xmlns:a16="http://schemas.microsoft.com/office/drawing/2014/main" id="{EE626D18-1917-48E3-987F-9A75922DB057}"/>
                </a:ext>
              </a:extLst>
            </p:cNvPr>
            <p:cNvPicPr>
              <a:picLocks noChangeAspect="1"/>
            </p:cNvPicPr>
            <p:nvPr/>
          </p:nvPicPr>
          <p:blipFill>
            <a:blip r:embed="rId3"/>
            <a:stretch>
              <a:fillRect/>
            </a:stretch>
          </p:blipFill>
          <p:spPr>
            <a:xfrm>
              <a:off x="6658349" y="1177665"/>
              <a:ext cx="731497" cy="783131"/>
            </a:xfrm>
            <a:prstGeom prst="rect">
              <a:avLst/>
            </a:prstGeom>
          </p:spPr>
        </p:pic>
      </p:grpSp>
      <p:grpSp>
        <p:nvGrpSpPr>
          <p:cNvPr id="16" name="Group 15">
            <a:extLst>
              <a:ext uri="{FF2B5EF4-FFF2-40B4-BE49-F238E27FC236}">
                <a16:creationId xmlns:a16="http://schemas.microsoft.com/office/drawing/2014/main" id="{88006046-EF2A-4748-81C3-81A1FBA59275}"/>
              </a:ext>
            </a:extLst>
          </p:cNvPr>
          <p:cNvGrpSpPr/>
          <p:nvPr/>
        </p:nvGrpSpPr>
        <p:grpSpPr>
          <a:xfrm>
            <a:off x="7436738" y="1239369"/>
            <a:ext cx="727450" cy="935052"/>
            <a:chOff x="7436738" y="1239369"/>
            <a:chExt cx="727450" cy="935052"/>
          </a:xfrm>
        </p:grpSpPr>
        <p:sp>
          <p:nvSpPr>
            <p:cNvPr id="123" name="Diversity"/>
            <p:cNvSpPr txBox="1"/>
            <p:nvPr/>
          </p:nvSpPr>
          <p:spPr>
            <a:xfrm>
              <a:off x="7540262" y="1956441"/>
              <a:ext cx="566794"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Diversity</a:t>
              </a:r>
              <a:endParaRPr dirty="0"/>
            </a:p>
          </p:txBody>
        </p:sp>
        <p:pic>
          <p:nvPicPr>
            <p:cNvPr id="4" name="Picture 3">
              <a:extLst>
                <a:ext uri="{FF2B5EF4-FFF2-40B4-BE49-F238E27FC236}">
                  <a16:creationId xmlns:a16="http://schemas.microsoft.com/office/drawing/2014/main" id="{494C75B3-BC2F-4EB8-95FA-52DFAF798761}"/>
                </a:ext>
              </a:extLst>
            </p:cNvPr>
            <p:cNvPicPr>
              <a:picLocks noChangeAspect="1"/>
            </p:cNvPicPr>
            <p:nvPr/>
          </p:nvPicPr>
          <p:blipFill>
            <a:blip r:embed="rId4"/>
            <a:stretch>
              <a:fillRect/>
            </a:stretch>
          </p:blipFill>
          <p:spPr>
            <a:xfrm>
              <a:off x="7436738" y="1239369"/>
              <a:ext cx="727450" cy="723015"/>
            </a:xfrm>
            <a:prstGeom prst="rect">
              <a:avLst/>
            </a:prstGeom>
          </p:spPr>
        </p:pic>
      </p:grpSp>
      <p:grpSp>
        <p:nvGrpSpPr>
          <p:cNvPr id="17" name="Group 16">
            <a:extLst>
              <a:ext uri="{FF2B5EF4-FFF2-40B4-BE49-F238E27FC236}">
                <a16:creationId xmlns:a16="http://schemas.microsoft.com/office/drawing/2014/main" id="{C3515525-8ADA-4A91-9509-07C5E66553FF}"/>
              </a:ext>
            </a:extLst>
          </p:cNvPr>
          <p:cNvGrpSpPr/>
          <p:nvPr/>
        </p:nvGrpSpPr>
        <p:grpSpPr>
          <a:xfrm>
            <a:off x="8157420" y="1189719"/>
            <a:ext cx="705333" cy="1101238"/>
            <a:chOff x="8157420" y="1189719"/>
            <a:chExt cx="705333" cy="1101238"/>
          </a:xfrm>
        </p:grpSpPr>
        <p:sp>
          <p:nvSpPr>
            <p:cNvPr id="124" name="Physical…"/>
            <p:cNvSpPr txBox="1"/>
            <p:nvPr/>
          </p:nvSpPr>
          <p:spPr>
            <a:xfrm>
              <a:off x="8212603" y="1934477"/>
              <a:ext cx="650150"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pPr>
                <a:defRPr sz="900">
                  <a:solidFill>
                    <a:srgbClr val="6197CC"/>
                  </a:solidFill>
                </a:defRPr>
              </a:pPr>
              <a:r>
                <a:rPr lang="en-GB" dirty="0"/>
                <a:t>Physical </a:t>
              </a:r>
            </a:p>
            <a:p>
              <a:pPr>
                <a:defRPr sz="900">
                  <a:solidFill>
                    <a:srgbClr val="6197CC"/>
                  </a:solidFill>
                </a:defRPr>
              </a:pPr>
              <a:r>
                <a:rPr lang="en-GB" dirty="0"/>
                <a:t>processes</a:t>
              </a:r>
              <a:endParaRPr dirty="0"/>
            </a:p>
          </p:txBody>
        </p:sp>
        <p:pic>
          <p:nvPicPr>
            <p:cNvPr id="5" name="Picture 4">
              <a:extLst>
                <a:ext uri="{FF2B5EF4-FFF2-40B4-BE49-F238E27FC236}">
                  <a16:creationId xmlns:a16="http://schemas.microsoft.com/office/drawing/2014/main" id="{0E284B28-5C5E-4A85-89BF-158AF86E58B4}"/>
                </a:ext>
              </a:extLst>
            </p:cNvPr>
            <p:cNvPicPr>
              <a:picLocks noChangeAspect="1"/>
            </p:cNvPicPr>
            <p:nvPr/>
          </p:nvPicPr>
          <p:blipFill>
            <a:blip r:embed="rId5"/>
            <a:stretch>
              <a:fillRect/>
            </a:stretch>
          </p:blipFill>
          <p:spPr>
            <a:xfrm>
              <a:off x="8157420" y="1189719"/>
              <a:ext cx="691580" cy="723016"/>
            </a:xfrm>
            <a:prstGeom prst="rect">
              <a:avLst/>
            </a:prstGeom>
          </p:spPr>
        </p:pic>
      </p:grpSp>
      <p:grpSp>
        <p:nvGrpSpPr>
          <p:cNvPr id="18" name="Group 17">
            <a:extLst>
              <a:ext uri="{FF2B5EF4-FFF2-40B4-BE49-F238E27FC236}">
                <a16:creationId xmlns:a16="http://schemas.microsoft.com/office/drawing/2014/main" id="{FB8DDB16-3B2F-48F6-864C-51E5DC6ABAE4}"/>
              </a:ext>
            </a:extLst>
          </p:cNvPr>
          <p:cNvGrpSpPr/>
          <p:nvPr/>
        </p:nvGrpSpPr>
        <p:grpSpPr>
          <a:xfrm>
            <a:off x="8849000" y="1161164"/>
            <a:ext cx="807292" cy="1143174"/>
            <a:chOff x="8849000" y="1161164"/>
            <a:chExt cx="807292" cy="1143174"/>
          </a:xfrm>
        </p:grpSpPr>
        <p:sp>
          <p:nvSpPr>
            <p:cNvPr id="125" name="Human…"/>
            <p:cNvSpPr txBox="1"/>
            <p:nvPr/>
          </p:nvSpPr>
          <p:spPr>
            <a:xfrm>
              <a:off x="8927571" y="1947858"/>
              <a:ext cx="650150"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pPr>
                <a:defRPr sz="900">
                  <a:solidFill>
                    <a:srgbClr val="6197CC"/>
                  </a:solidFill>
                </a:defRPr>
              </a:pPr>
              <a:r>
                <a:rPr lang="en-GB" dirty="0"/>
                <a:t>Human </a:t>
              </a:r>
            </a:p>
            <a:p>
              <a:pPr>
                <a:defRPr sz="900">
                  <a:solidFill>
                    <a:srgbClr val="6197CC"/>
                  </a:solidFill>
                </a:defRPr>
              </a:pPr>
              <a:r>
                <a:rPr lang="en-GB" dirty="0"/>
                <a:t>processes</a:t>
              </a:r>
              <a:endParaRPr dirty="0"/>
            </a:p>
          </p:txBody>
        </p:sp>
        <p:pic>
          <p:nvPicPr>
            <p:cNvPr id="6" name="Picture 5">
              <a:extLst>
                <a:ext uri="{FF2B5EF4-FFF2-40B4-BE49-F238E27FC236}">
                  <a16:creationId xmlns:a16="http://schemas.microsoft.com/office/drawing/2014/main" id="{48DC5F2E-C33C-472C-BCE5-B207CD01CD86}"/>
                </a:ext>
              </a:extLst>
            </p:cNvPr>
            <p:cNvPicPr>
              <a:picLocks noChangeAspect="1"/>
            </p:cNvPicPr>
            <p:nvPr/>
          </p:nvPicPr>
          <p:blipFill>
            <a:blip r:embed="rId6"/>
            <a:stretch>
              <a:fillRect/>
            </a:stretch>
          </p:blipFill>
          <p:spPr>
            <a:xfrm>
              <a:off x="8849000" y="1161164"/>
              <a:ext cx="807292" cy="762442"/>
            </a:xfrm>
            <a:prstGeom prst="rect">
              <a:avLst/>
            </a:prstGeom>
          </p:spPr>
        </p:pic>
      </p:grpSp>
      <p:grpSp>
        <p:nvGrpSpPr>
          <p:cNvPr id="12" name="Group 11">
            <a:extLst>
              <a:ext uri="{FF2B5EF4-FFF2-40B4-BE49-F238E27FC236}">
                <a16:creationId xmlns:a16="http://schemas.microsoft.com/office/drawing/2014/main" id="{3854310B-806D-4CEE-AD36-004D1E8C2D17}"/>
              </a:ext>
            </a:extLst>
          </p:cNvPr>
          <p:cNvGrpSpPr/>
          <p:nvPr/>
        </p:nvGrpSpPr>
        <p:grpSpPr>
          <a:xfrm>
            <a:off x="9604152" y="1206304"/>
            <a:ext cx="778142" cy="969472"/>
            <a:chOff x="9604152" y="1206304"/>
            <a:chExt cx="778142" cy="969472"/>
          </a:xfrm>
        </p:grpSpPr>
        <p:sp>
          <p:nvSpPr>
            <p:cNvPr id="126" name="Techniques"/>
            <p:cNvSpPr txBox="1"/>
            <p:nvPr/>
          </p:nvSpPr>
          <p:spPr>
            <a:xfrm>
              <a:off x="9615117" y="1957796"/>
              <a:ext cx="7206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Techniques</a:t>
              </a:r>
              <a:endParaRPr dirty="0"/>
            </a:p>
          </p:txBody>
        </p:sp>
        <p:pic>
          <p:nvPicPr>
            <p:cNvPr id="7" name="Picture 6">
              <a:extLst>
                <a:ext uri="{FF2B5EF4-FFF2-40B4-BE49-F238E27FC236}">
                  <a16:creationId xmlns:a16="http://schemas.microsoft.com/office/drawing/2014/main" id="{1E074148-9CCD-408F-9A4B-EC82C7646A64}"/>
                </a:ext>
              </a:extLst>
            </p:cNvPr>
            <p:cNvPicPr>
              <a:picLocks noChangeAspect="1"/>
            </p:cNvPicPr>
            <p:nvPr/>
          </p:nvPicPr>
          <p:blipFill>
            <a:blip r:embed="rId7"/>
            <a:stretch>
              <a:fillRect/>
            </a:stretch>
          </p:blipFill>
          <p:spPr>
            <a:xfrm>
              <a:off x="9604152" y="1206304"/>
              <a:ext cx="778142" cy="729230"/>
            </a:xfrm>
            <a:prstGeom prst="rect">
              <a:avLst/>
            </a:prstGeom>
          </p:spPr>
        </p:pic>
      </p:grpSp>
      <p:graphicFrame>
        <p:nvGraphicFramePr>
          <p:cNvPr id="8" name="Table 7">
            <a:extLst>
              <a:ext uri="{FF2B5EF4-FFF2-40B4-BE49-F238E27FC236}">
                <a16:creationId xmlns:a16="http://schemas.microsoft.com/office/drawing/2014/main" id="{615487C5-9A0A-4530-8BFE-66EFED5986DB}"/>
              </a:ext>
            </a:extLst>
          </p:cNvPr>
          <p:cNvGraphicFramePr>
            <a:graphicFrameLocks noGrp="1"/>
          </p:cNvGraphicFramePr>
          <p:nvPr>
            <p:extLst>
              <p:ext uri="{D42A27DB-BD31-4B8C-83A1-F6EECF244321}">
                <p14:modId xmlns:p14="http://schemas.microsoft.com/office/powerpoint/2010/main" val="3915224152"/>
              </p:ext>
            </p:extLst>
          </p:nvPr>
        </p:nvGraphicFramePr>
        <p:xfrm>
          <a:off x="497505" y="2392894"/>
          <a:ext cx="9838296" cy="4408451"/>
        </p:xfrm>
        <a:graphic>
          <a:graphicData uri="http://schemas.openxmlformats.org/drawingml/2006/table">
            <a:tbl>
              <a:tblPr firstRow="1" bandRow="1">
                <a:tableStyleId>{5940675A-B579-460E-94D1-54222C63F5DA}</a:tableStyleId>
              </a:tblPr>
              <a:tblGrid>
                <a:gridCol w="4754979">
                  <a:extLst>
                    <a:ext uri="{9D8B030D-6E8A-4147-A177-3AD203B41FA5}">
                      <a16:colId xmlns:a16="http://schemas.microsoft.com/office/drawing/2014/main" val="4103951036"/>
                    </a:ext>
                  </a:extLst>
                </a:gridCol>
                <a:gridCol w="733646">
                  <a:extLst>
                    <a:ext uri="{9D8B030D-6E8A-4147-A177-3AD203B41FA5}">
                      <a16:colId xmlns:a16="http://schemas.microsoft.com/office/drawing/2014/main" val="2978139400"/>
                    </a:ext>
                  </a:extLst>
                </a:gridCol>
                <a:gridCol w="754912">
                  <a:extLst>
                    <a:ext uri="{9D8B030D-6E8A-4147-A177-3AD203B41FA5}">
                      <a16:colId xmlns:a16="http://schemas.microsoft.com/office/drawing/2014/main" val="3667530379"/>
                    </a:ext>
                  </a:extLst>
                </a:gridCol>
                <a:gridCol w="744279">
                  <a:extLst>
                    <a:ext uri="{9D8B030D-6E8A-4147-A177-3AD203B41FA5}">
                      <a16:colId xmlns:a16="http://schemas.microsoft.com/office/drawing/2014/main" val="4223679677"/>
                    </a:ext>
                  </a:extLst>
                </a:gridCol>
                <a:gridCol w="712381">
                  <a:extLst>
                    <a:ext uri="{9D8B030D-6E8A-4147-A177-3AD203B41FA5}">
                      <a16:colId xmlns:a16="http://schemas.microsoft.com/office/drawing/2014/main" val="3884373249"/>
                    </a:ext>
                  </a:extLst>
                </a:gridCol>
                <a:gridCol w="701749">
                  <a:extLst>
                    <a:ext uri="{9D8B030D-6E8A-4147-A177-3AD203B41FA5}">
                      <a16:colId xmlns:a16="http://schemas.microsoft.com/office/drawing/2014/main" val="2344546638"/>
                    </a:ext>
                  </a:extLst>
                </a:gridCol>
                <a:gridCol w="733647">
                  <a:extLst>
                    <a:ext uri="{9D8B030D-6E8A-4147-A177-3AD203B41FA5}">
                      <a16:colId xmlns:a16="http://schemas.microsoft.com/office/drawing/2014/main" val="2924891864"/>
                    </a:ext>
                  </a:extLst>
                </a:gridCol>
                <a:gridCol w="702703">
                  <a:extLst>
                    <a:ext uri="{9D8B030D-6E8A-4147-A177-3AD203B41FA5}">
                      <a16:colId xmlns:a16="http://schemas.microsoft.com/office/drawing/2014/main" val="1670979270"/>
                    </a:ext>
                  </a:extLst>
                </a:gridCol>
              </a:tblGrid>
              <a:tr h="272550">
                <a:tc>
                  <a:txBody>
                    <a:bodyPr/>
                    <a:lstStyle/>
                    <a:p>
                      <a:r>
                        <a:rPr lang="en-GB" dirty="0"/>
                        <a:t>Mapping the World</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pPr marL="0" indent="0">
                        <a:buFont typeface="Arial" panose="020B0604020202020204" pitchFamily="34" charset="0"/>
                        <a:buNone/>
                      </a:pPr>
                      <a:r>
                        <a:rPr lang="en-GB" b="1" dirty="0"/>
                        <a:t>.</a:t>
                      </a:r>
                    </a:p>
                  </a:txBody>
                  <a:tcPr/>
                </a:tc>
                <a:extLst>
                  <a:ext uri="{0D108BD9-81ED-4DB2-BD59-A6C34878D82A}">
                    <a16:rowId xmlns:a16="http://schemas.microsoft.com/office/drawing/2014/main" val="2820040336"/>
                  </a:ext>
                </a:extLst>
              </a:tr>
              <a:tr h="272550">
                <a:tc>
                  <a:txBody>
                    <a:bodyPr/>
                    <a:lstStyle/>
                    <a:p>
                      <a:r>
                        <a:rPr lang="en-GB" dirty="0"/>
                        <a:t>Describing Maps of The World 1 and 2</a:t>
                      </a:r>
                    </a:p>
                  </a:txBody>
                  <a:tcPr/>
                </a:tc>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r>
                        <a:rPr lang="en-GB" b="1" dirty="0"/>
                        <a:t>.</a:t>
                      </a:r>
                    </a:p>
                  </a:txBody>
                  <a:tcPr/>
                </a:tc>
                <a:extLst>
                  <a:ext uri="{0D108BD9-81ED-4DB2-BD59-A6C34878D82A}">
                    <a16:rowId xmlns:a16="http://schemas.microsoft.com/office/drawing/2014/main" val="4111283190"/>
                  </a:ext>
                </a:extLst>
              </a:tr>
              <a:tr h="272550">
                <a:tc>
                  <a:txBody>
                    <a:bodyPr/>
                    <a:lstStyle/>
                    <a:p>
                      <a:r>
                        <a:rPr lang="en-GB" dirty="0"/>
                        <a:t>Continents of the Ocean</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1281554547"/>
                  </a:ext>
                </a:extLst>
              </a:tr>
              <a:tr h="272550">
                <a:tc>
                  <a:txBody>
                    <a:bodyPr/>
                    <a:lstStyle/>
                    <a:p>
                      <a:r>
                        <a:rPr lang="en-GB" dirty="0"/>
                        <a:t>The United Kingdom</a:t>
                      </a:r>
                    </a:p>
                  </a:txBody>
                  <a:tcPr/>
                </a:tc>
                <a:tc>
                  <a:txBody>
                    <a:bodyPr/>
                    <a:lstStyle/>
                    <a:p>
                      <a:r>
                        <a:rPr lang="en-GB" b="1" dirty="0"/>
                        <a:t>.</a:t>
                      </a:r>
                    </a:p>
                  </a:txBody>
                  <a:tcPr/>
                </a:tc>
                <a:tc>
                  <a:txBody>
                    <a:bodyPr/>
                    <a:lstStyle/>
                    <a:p>
                      <a:endParaRPr lang="en-GB" b="1"/>
                    </a:p>
                  </a:txBody>
                  <a:tcPr/>
                </a:tc>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674563200"/>
                  </a:ext>
                </a:extLst>
              </a:tr>
              <a:tr h="272550">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The United Kingdom-England</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324261006"/>
                  </a:ext>
                </a:extLst>
              </a:tr>
              <a:tr h="272550">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The United Kingdom-Scotland</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2693543985"/>
                  </a:ext>
                </a:extLst>
              </a:tr>
              <a:tr h="272550">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The United Kingdom-Wales</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a:p>
                  </a:txBody>
                  <a:tcPr/>
                </a:tc>
                <a:tc>
                  <a:txBody>
                    <a:bodyPr/>
                    <a:lstStyle/>
                    <a:p>
                      <a:r>
                        <a:rPr lang="en-GB" b="1" dirty="0"/>
                        <a:t>.</a:t>
                      </a:r>
                    </a:p>
                  </a:txBody>
                  <a:tcPr/>
                </a:tc>
                <a:tc>
                  <a:txBody>
                    <a:bodyPr/>
                    <a:lstStyle/>
                    <a:p>
                      <a:endParaRPr lang="en-GB" b="1" dirty="0"/>
                    </a:p>
                  </a:txBody>
                  <a:tcPr/>
                </a:tc>
                <a:extLst>
                  <a:ext uri="{0D108BD9-81ED-4DB2-BD59-A6C34878D82A}">
                    <a16:rowId xmlns:a16="http://schemas.microsoft.com/office/drawing/2014/main" val="2655590564"/>
                  </a:ext>
                </a:extLst>
              </a:tr>
              <a:tr h="272550">
                <a:tc>
                  <a:txBody>
                    <a:bodyPr/>
                    <a:lstStyle/>
                    <a:p>
                      <a:pPr marL="0" marR="0" lvl="0" indent="0" algn="ctr" defTabSz="452602" rtl="0" eaLnBrk="1" fontAlgn="auto" latinLnBrk="0" hangingPunct="1">
                        <a:lnSpc>
                          <a:spcPct val="100000"/>
                        </a:lnSpc>
                        <a:spcBef>
                          <a:spcPts val="0"/>
                        </a:spcBef>
                        <a:spcAft>
                          <a:spcPts val="0"/>
                        </a:spcAft>
                        <a:buClrTx/>
                        <a:buSzTx/>
                        <a:buFontTx/>
                        <a:buNone/>
                        <a:tabLst/>
                        <a:defRPr/>
                      </a:pPr>
                      <a:r>
                        <a:rPr lang="en-GB" dirty="0"/>
                        <a:t>The United Kingdom-Northern Ireland</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1103820828"/>
                  </a:ext>
                </a:extLst>
              </a:tr>
              <a:tr h="272550">
                <a:tc>
                  <a:txBody>
                    <a:bodyPr/>
                    <a:lstStyle/>
                    <a:p>
                      <a:r>
                        <a:rPr lang="en-GB" dirty="0"/>
                        <a:t>England-London</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3387989673"/>
                  </a:ext>
                </a:extLst>
              </a:tr>
              <a:tr h="277814">
                <a:tc>
                  <a:txBody>
                    <a:bodyPr/>
                    <a:lstStyle/>
                    <a:p>
                      <a:r>
                        <a:rPr lang="en-GB" dirty="0"/>
                        <a:t>Edinburgh, Cardiff, Belfast</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endParaRPr lang="en-GB" b="1" dirty="0"/>
                    </a:p>
                  </a:txBody>
                  <a:tcPr/>
                </a:tc>
                <a:tc>
                  <a:txBody>
                    <a:bodyPr/>
                    <a:lstStyle/>
                    <a:p>
                      <a:r>
                        <a:rPr lang="en-GB" b="1" dirty="0"/>
                        <a:t>.</a:t>
                      </a:r>
                    </a:p>
                  </a:txBody>
                  <a:tcPr/>
                </a:tc>
                <a:tc>
                  <a:txBody>
                    <a:bodyPr/>
                    <a:lstStyle/>
                    <a:p>
                      <a:endParaRPr lang="en-GB" b="1" dirty="0"/>
                    </a:p>
                  </a:txBody>
                  <a:tcPr/>
                </a:tc>
                <a:extLst>
                  <a:ext uri="{0D108BD9-81ED-4DB2-BD59-A6C34878D82A}">
                    <a16:rowId xmlns:a16="http://schemas.microsoft.com/office/drawing/2014/main" val="4162479171"/>
                  </a:ext>
                </a:extLst>
              </a:tr>
              <a:tr h="272550">
                <a:tc>
                  <a:txBody>
                    <a:bodyPr/>
                    <a:lstStyle/>
                    <a:p>
                      <a:r>
                        <a:rPr lang="en-GB" dirty="0"/>
                        <a:t>Australia</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596397825"/>
                  </a:ext>
                </a:extLst>
              </a:tr>
              <a:tr h="272550">
                <a:tc>
                  <a:txBody>
                    <a:bodyPr/>
                    <a:lstStyle/>
                    <a:p>
                      <a:r>
                        <a:rPr lang="en-GB" dirty="0"/>
                        <a:t>Australia-Sydney</a:t>
                      </a:r>
                    </a:p>
                  </a:txBody>
                  <a:tcPr/>
                </a:tc>
                <a:tc>
                  <a:txBody>
                    <a:bodyPr/>
                    <a:lstStyle/>
                    <a:p>
                      <a:r>
                        <a:rPr lang="en-GB" b="1" dirty="0"/>
                        <a:t>.</a:t>
                      </a:r>
                    </a:p>
                  </a:txBody>
                  <a:tcPr/>
                </a:tc>
                <a:tc>
                  <a:txBody>
                    <a:bodyPr/>
                    <a:lstStyle/>
                    <a:p>
                      <a:r>
                        <a:rPr lang="en-GB" b="1" dirty="0"/>
                        <a:t>.</a:t>
                      </a:r>
                    </a:p>
                  </a:txBody>
                  <a:tcPr/>
                </a:tc>
                <a:tc>
                  <a:txBody>
                    <a:bodyPr/>
                    <a:lstStyle/>
                    <a:p>
                      <a:r>
                        <a:rPr lang="en-GB" b="1" dirty="0"/>
                        <a:t>.</a:t>
                      </a:r>
                    </a:p>
                  </a:txBody>
                  <a:tcPr/>
                </a:tc>
                <a:tc>
                  <a:txBody>
                    <a:bodyPr/>
                    <a:lstStyle/>
                    <a:p>
                      <a:endParaRPr lang="en-GB" b="1"/>
                    </a:p>
                  </a:txBody>
                  <a:tcPr/>
                </a:tc>
                <a:tc>
                  <a:txBody>
                    <a:bodyPr/>
                    <a:lstStyle/>
                    <a:p>
                      <a:endParaRPr lang="en-GB" b="1" dirty="0"/>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267694284"/>
                  </a:ext>
                </a:extLst>
              </a:tr>
              <a:tr h="272550">
                <a:tc>
                  <a:txBody>
                    <a:bodyPr/>
                    <a:lstStyle/>
                    <a:p>
                      <a:r>
                        <a:rPr lang="en-GB" dirty="0"/>
                        <a:t>Australia-animals</a:t>
                      </a:r>
                    </a:p>
                  </a:txBody>
                  <a:tcPr/>
                </a:tc>
                <a:tc>
                  <a:txBody>
                    <a:bodyPr/>
                    <a:lstStyle/>
                    <a:p>
                      <a:endParaRPr lang="en-GB" b="1" dirty="0"/>
                    </a:p>
                  </a:txBody>
                  <a:tcPr/>
                </a:tc>
                <a:tc>
                  <a:txBody>
                    <a:bodyPr/>
                    <a:lstStyle/>
                    <a:p>
                      <a:endParaRPr lang="en-GB" b="1"/>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3986440414"/>
                  </a:ext>
                </a:extLst>
              </a:tr>
              <a:tr h="290157">
                <a:tc>
                  <a:txBody>
                    <a:bodyPr/>
                    <a:lstStyle/>
                    <a:p>
                      <a:r>
                        <a:rPr lang="en-GB" dirty="0"/>
                        <a:t>Australia-Great Barrier Reef</a:t>
                      </a:r>
                    </a:p>
                  </a:txBody>
                  <a:tcPr/>
                </a:tc>
                <a:tc>
                  <a:txBody>
                    <a:bodyPr/>
                    <a:lstStyle/>
                    <a:p>
                      <a:endParaRPr lang="en-GB" b="1" dirty="0"/>
                    </a:p>
                  </a:txBody>
                  <a:tcPr/>
                </a:tc>
                <a:tc>
                  <a:txBody>
                    <a:bodyPr/>
                    <a:lstStyle/>
                    <a:p>
                      <a:endParaRPr lang="en-GB" b="1" dirty="0"/>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203193997"/>
                  </a:ext>
                </a:extLst>
              </a:tr>
              <a:tr h="184224">
                <a:tc>
                  <a:txBody>
                    <a:bodyPr/>
                    <a:lstStyle/>
                    <a:p>
                      <a:r>
                        <a:rPr lang="en-GB" dirty="0"/>
                        <a:t>Climate</a:t>
                      </a:r>
                    </a:p>
                  </a:txBody>
                  <a:tcPr/>
                </a:tc>
                <a:tc>
                  <a:txBody>
                    <a:bodyPr/>
                    <a:lstStyle/>
                    <a:p>
                      <a:r>
                        <a:rPr lang="en-GB" b="1" dirty="0"/>
                        <a:t>.</a:t>
                      </a:r>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170954169"/>
                  </a:ext>
                </a:extLst>
              </a:tr>
              <a:tr h="184224">
                <a:tc>
                  <a:txBody>
                    <a:bodyPr/>
                    <a:lstStyle/>
                    <a:p>
                      <a:r>
                        <a:rPr lang="en-GB" dirty="0"/>
                        <a:t>Weather and Extreme Weather</a:t>
                      </a:r>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r>
                        <a:rPr lang="en-GB" b="1" dirty="0"/>
                        <a:t>.</a:t>
                      </a:r>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274830183"/>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2931255770"/>
              </p:ext>
            </p:extLst>
          </p:nvPr>
        </p:nvGraphicFramePr>
        <p:xfrm>
          <a:off x="710810" y="1994848"/>
          <a:ext cx="9271780" cy="548640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1310535774"/>
                    </a:ext>
                  </a:extLst>
                </a:gridCol>
                <a:gridCol w="1874520">
                  <a:extLst>
                    <a:ext uri="{9D8B030D-6E8A-4147-A177-3AD203B41FA5}">
                      <a16:colId xmlns:a16="http://schemas.microsoft.com/office/drawing/2014/main" val="361245653"/>
                    </a:ext>
                  </a:extLst>
                </a:gridCol>
                <a:gridCol w="1874520">
                  <a:extLst>
                    <a:ext uri="{9D8B030D-6E8A-4147-A177-3AD203B41FA5}">
                      <a16:colId xmlns:a16="http://schemas.microsoft.com/office/drawing/2014/main" val="1021980398"/>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What is the flag of England called?</a:t>
                      </a:r>
                    </a:p>
                    <a:p>
                      <a:pPr marL="0" indent="0" algn="l">
                        <a:buFont typeface="Arial" panose="020B0604020202020204" pitchFamily="34" charset="0"/>
                        <a:buNone/>
                      </a:pPr>
                      <a:r>
                        <a:rPr lang="en-GB" dirty="0"/>
                        <a:t>• What is the national emblem of England?</a:t>
                      </a:r>
                    </a:p>
                    <a:p>
                      <a:pPr marL="0" indent="0" algn="l">
                        <a:buFont typeface="Arial" panose="020B0604020202020204" pitchFamily="34" charset="0"/>
                        <a:buNone/>
                      </a:pPr>
                      <a:r>
                        <a:rPr lang="en-GB" dirty="0"/>
                        <a:t>• Which country borders England to the</a:t>
                      </a:r>
                    </a:p>
                    <a:p>
                      <a:pPr marL="0" indent="0" algn="l">
                        <a:buFont typeface="Arial" panose="020B0604020202020204" pitchFamily="34" charset="0"/>
                        <a:buNone/>
                      </a:pPr>
                      <a:r>
                        <a:rPr lang="en-GB" dirty="0"/>
                        <a:t>north?</a:t>
                      </a:r>
                    </a:p>
                    <a:p>
                      <a:pPr marL="0" indent="0" algn="l">
                        <a:buFont typeface="Arial" panose="020B0604020202020204" pitchFamily="34" charset="0"/>
                        <a:buNone/>
                      </a:pPr>
                      <a:r>
                        <a:rPr lang="en-GB" dirty="0"/>
                        <a:t>• Which country borders England to the</a:t>
                      </a:r>
                    </a:p>
                    <a:p>
                      <a:pPr marL="0" indent="0" algn="l">
                        <a:buFont typeface="Arial" panose="020B0604020202020204" pitchFamily="34" charset="0"/>
                        <a:buNone/>
                      </a:pPr>
                      <a:r>
                        <a:rPr lang="en-GB" dirty="0"/>
                        <a:t>west?</a:t>
                      </a:r>
                    </a:p>
                    <a:p>
                      <a:pPr marL="0" indent="0" algn="l">
                        <a:buFont typeface="Arial" panose="020B0604020202020204" pitchFamily="34" charset="0"/>
                        <a:buNone/>
                      </a:pPr>
                      <a:r>
                        <a:rPr lang="en-GB" dirty="0"/>
                        <a:t>• Which body of water separates the Isle</a:t>
                      </a:r>
                    </a:p>
                    <a:p>
                      <a:pPr marL="0" indent="0" algn="l">
                        <a:buFont typeface="Arial" panose="020B0604020202020204" pitchFamily="34" charset="0"/>
                        <a:buNone/>
                      </a:pPr>
                      <a:r>
                        <a:rPr lang="en-GB" dirty="0"/>
                        <a:t>of Wight from the mainland?</a:t>
                      </a:r>
                    </a:p>
                    <a:p>
                      <a:pPr marL="0" indent="0" algn="l">
                        <a:buFont typeface="Arial" panose="020B0604020202020204" pitchFamily="34" charset="0"/>
                        <a:buNone/>
                      </a:pPr>
                      <a:r>
                        <a:rPr lang="en-GB" dirty="0"/>
                        <a:t>• What is the southernmost point in</a:t>
                      </a:r>
                    </a:p>
                    <a:p>
                      <a:pPr marL="0" indent="0" algn="l">
                        <a:buFont typeface="Arial" panose="020B0604020202020204" pitchFamily="34" charset="0"/>
                        <a:buNone/>
                      </a:pPr>
                      <a:r>
                        <a:rPr lang="en-GB" dirty="0"/>
                        <a:t>England? </a:t>
                      </a:r>
                    </a:p>
                  </a:txBody>
                  <a:tcPr/>
                </a:tc>
                <a:tc>
                  <a:txBody>
                    <a:bodyPr/>
                    <a:lstStyle/>
                    <a:p>
                      <a:pPr marL="0" indent="0" algn="l">
                        <a:buFont typeface="Arial" panose="020B0604020202020204" pitchFamily="34" charset="0"/>
                        <a:buNone/>
                      </a:pPr>
                      <a:r>
                        <a:rPr lang="en-GB" dirty="0"/>
                        <a:t>• What is the name of the range of hills</a:t>
                      </a:r>
                    </a:p>
                    <a:p>
                      <a:pPr marL="0" indent="0" algn="l">
                        <a:buFont typeface="Arial" panose="020B0604020202020204" pitchFamily="34" charset="0"/>
                        <a:buNone/>
                      </a:pPr>
                      <a:r>
                        <a:rPr lang="en-GB" dirty="0"/>
                        <a:t>that runs from north to south through</a:t>
                      </a:r>
                    </a:p>
                    <a:p>
                      <a:pPr marL="0" indent="0" algn="l">
                        <a:buFont typeface="Arial" panose="020B0604020202020204" pitchFamily="34" charset="0"/>
                        <a:buNone/>
                      </a:pPr>
                      <a:r>
                        <a:rPr lang="en-GB" dirty="0"/>
                        <a:t>England?</a:t>
                      </a:r>
                    </a:p>
                    <a:p>
                      <a:pPr marL="0" indent="0" algn="l">
                        <a:buFont typeface="Arial" panose="020B0604020202020204" pitchFamily="34" charset="0"/>
                        <a:buNone/>
                      </a:pPr>
                      <a:r>
                        <a:rPr lang="en-GB" dirty="0"/>
                        <a:t>• Name some of the mountains and lakes</a:t>
                      </a:r>
                    </a:p>
                    <a:p>
                      <a:pPr marL="0" indent="0" algn="l">
                        <a:buFont typeface="Arial" panose="020B0604020202020204" pitchFamily="34" charset="0"/>
                        <a:buNone/>
                      </a:pPr>
                      <a:r>
                        <a:rPr lang="en-GB" dirty="0"/>
                        <a:t>of the Lake District.</a:t>
                      </a:r>
                    </a:p>
                    <a:p>
                      <a:pPr marL="0" indent="0" algn="l">
                        <a:buFont typeface="Arial" panose="020B0604020202020204" pitchFamily="34" charset="0"/>
                        <a:buNone/>
                      </a:pPr>
                      <a:r>
                        <a:rPr lang="en-GB" dirty="0"/>
                        <a:t>• What is England’s highest peak?</a:t>
                      </a:r>
                    </a:p>
                  </a:txBody>
                  <a:tcPr/>
                </a:tc>
                <a:tc>
                  <a:txBody>
                    <a:bodyPr/>
                    <a:lstStyle/>
                    <a:p>
                      <a:pPr marL="0" indent="0" algn="l">
                        <a:buFont typeface="Arial" panose="020B0604020202020204" pitchFamily="34" charset="0"/>
                        <a:buNone/>
                      </a:pPr>
                      <a:r>
                        <a:rPr lang="en-GB" dirty="0"/>
                        <a:t>• Name England’s capital city.</a:t>
                      </a:r>
                    </a:p>
                    <a:p>
                      <a:pPr marL="0" indent="0" algn="l">
                        <a:buFont typeface="Arial" panose="020B0604020202020204" pitchFamily="34" charset="0"/>
                        <a:buNone/>
                      </a:pPr>
                      <a:r>
                        <a:rPr lang="en-GB" dirty="0"/>
                        <a:t>• What is most land in cities used for?</a:t>
                      </a:r>
                    </a:p>
                    <a:p>
                      <a:pPr marL="0" indent="0" algn="l">
                        <a:buFont typeface="Arial" panose="020B0604020202020204" pitchFamily="34" charset="0"/>
                        <a:buNone/>
                      </a:pPr>
                      <a:r>
                        <a:rPr lang="en-GB" dirty="0"/>
                        <a:t>• What is most land in the countryside</a:t>
                      </a:r>
                    </a:p>
                    <a:p>
                      <a:pPr marL="0" indent="0" algn="l">
                        <a:buFont typeface="Arial" panose="020B0604020202020204" pitchFamily="34" charset="0"/>
                        <a:buNone/>
                      </a:pPr>
                      <a:r>
                        <a:rPr lang="en-GB" dirty="0"/>
                        <a:t>used for?</a:t>
                      </a:r>
                    </a:p>
                  </a:txBody>
                  <a:tcPr/>
                </a:tc>
                <a:tc>
                  <a:txBody>
                    <a:bodyPr/>
                    <a:lstStyle/>
                    <a:p>
                      <a:pPr marL="0" indent="0" algn="l">
                        <a:buFont typeface="Arial" panose="020B0604020202020204" pitchFamily="34" charset="0"/>
                        <a:buNone/>
                      </a:pPr>
                      <a:r>
                        <a:rPr lang="en-GB" dirty="0"/>
                        <a:t>• Which word describes people who have</a:t>
                      </a:r>
                    </a:p>
                    <a:p>
                      <a:pPr marL="0" indent="0" algn="l">
                        <a:buFont typeface="Arial" panose="020B0604020202020204" pitchFamily="34" charset="0"/>
                        <a:buNone/>
                      </a:pPr>
                      <a:r>
                        <a:rPr lang="en-GB" dirty="0"/>
                        <a:t>moved to one country from another?</a:t>
                      </a:r>
                    </a:p>
                    <a:p>
                      <a:pPr marL="0" indent="0" algn="l">
                        <a:buFont typeface="Arial" panose="020B0604020202020204" pitchFamily="34" charset="0"/>
                        <a:buNone/>
                      </a:pPr>
                      <a:r>
                        <a:rPr lang="en-GB" dirty="0"/>
                        <a:t>• List some reasons why people may</a:t>
                      </a:r>
                    </a:p>
                    <a:p>
                      <a:pPr marL="0" indent="0" algn="l">
                        <a:buFont typeface="Arial" panose="020B0604020202020204" pitchFamily="34" charset="0"/>
                        <a:buNone/>
                      </a:pPr>
                      <a:r>
                        <a:rPr lang="en-GB" dirty="0"/>
                        <a:t>move from one country to another.</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 Compare England’s location with the location of other countries in the United Kingdom. • Identify the border counties of England.</a:t>
                      </a:r>
                    </a:p>
                    <a:p>
                      <a:pPr marL="0" indent="0" algn="l">
                        <a:buFont typeface="Arial" panose="020B0604020202020204" pitchFamily="34" charset="0"/>
                        <a:buNone/>
                      </a:pPr>
                      <a:r>
                        <a:rPr lang="en-GB" dirty="0">
                          <a:solidFill>
                            <a:srgbClr val="0070C0"/>
                          </a:solidFill>
                        </a:rPr>
                        <a:t>• Do you agree? England can be described as part of northern Europe.</a:t>
                      </a:r>
                    </a:p>
                  </a:txBody>
                  <a:tcPr/>
                </a:tc>
                <a:tc>
                  <a:txBody>
                    <a:bodyPr/>
                    <a:lstStyle/>
                    <a:p>
                      <a:pPr marL="0" indent="0" algn="l">
                        <a:buFont typeface="Arial" panose="020B0604020202020204" pitchFamily="34" charset="0"/>
                        <a:buNone/>
                      </a:pPr>
                      <a:r>
                        <a:rPr lang="en-GB" dirty="0"/>
                        <a:t>• Classify different physical features in</a:t>
                      </a:r>
                    </a:p>
                    <a:p>
                      <a:pPr marL="0" indent="0" algn="l">
                        <a:buFont typeface="Arial" panose="020B0604020202020204" pitchFamily="34" charset="0"/>
                        <a:buNone/>
                      </a:pPr>
                      <a:r>
                        <a:rPr lang="en-GB" dirty="0"/>
                        <a:t>England, giving examples. </a:t>
                      </a:r>
                    </a:p>
                    <a:p>
                      <a:pPr marL="0" indent="0" algn="l">
                        <a:buFont typeface="Arial" panose="020B0604020202020204" pitchFamily="34" charset="0"/>
                        <a:buNone/>
                      </a:pPr>
                      <a:r>
                        <a:rPr lang="en-GB" dirty="0"/>
                        <a:t>• </a:t>
                      </a:r>
                      <a:r>
                        <a:rPr lang="en-GB" dirty="0">
                          <a:solidFill>
                            <a:srgbClr val="0070C0"/>
                          </a:solidFill>
                        </a:rPr>
                        <a:t>Always, sometimes or never? Rural areas have rivers but cities have houses</a:t>
                      </a:r>
                    </a:p>
                    <a:p>
                      <a:pPr marL="0" indent="0" algn="l">
                        <a:buFont typeface="Arial" panose="020B0604020202020204" pitchFamily="34" charset="0"/>
                        <a:buNone/>
                      </a:pPr>
                      <a:endParaRPr lang="en-GB" dirty="0"/>
                    </a:p>
                  </a:txBody>
                  <a:tcPr/>
                </a:tc>
                <a:tc>
                  <a:txBody>
                    <a:bodyPr/>
                    <a:lstStyle/>
                    <a:p>
                      <a:pPr marL="0" indent="0" algn="l">
                        <a:buFont typeface="Arial" panose="020B0604020202020204" pitchFamily="34" charset="0"/>
                        <a:buNone/>
                      </a:pPr>
                      <a:r>
                        <a:rPr lang="en-GB" dirty="0"/>
                        <a:t>• Compare and contrast the populations</a:t>
                      </a:r>
                    </a:p>
                    <a:p>
                      <a:pPr marL="0" indent="0" algn="l">
                        <a:buFont typeface="Arial" panose="020B0604020202020204" pitchFamily="34" charset="0"/>
                        <a:buNone/>
                      </a:pPr>
                      <a:r>
                        <a:rPr lang="en-GB" dirty="0"/>
                        <a:t>of the countries of the United Kingdom.</a:t>
                      </a:r>
                    </a:p>
                    <a:p>
                      <a:pPr marL="0" indent="0" algn="l">
                        <a:buFont typeface="Arial" panose="020B0604020202020204" pitchFamily="34" charset="0"/>
                        <a:buNone/>
                      </a:pPr>
                      <a:r>
                        <a:rPr lang="en-GB" dirty="0"/>
                        <a:t>• Compare and contrast the human</a:t>
                      </a:r>
                    </a:p>
                    <a:p>
                      <a:pPr marL="0" indent="0" algn="l">
                        <a:buFont typeface="Arial" panose="020B0604020202020204" pitchFamily="34" charset="0"/>
                        <a:buNone/>
                      </a:pPr>
                      <a:r>
                        <a:rPr lang="en-GB" dirty="0"/>
                        <a:t>features of cities and rural areas.</a:t>
                      </a:r>
                    </a:p>
                    <a:p>
                      <a:pPr marL="0" indent="0" algn="l">
                        <a:buFont typeface="Arial" panose="020B0604020202020204" pitchFamily="34" charset="0"/>
                        <a:buNone/>
                      </a:pPr>
                      <a:r>
                        <a:rPr lang="en-GB" dirty="0"/>
                        <a:t>• </a:t>
                      </a:r>
                      <a:r>
                        <a:rPr lang="en-GB" dirty="0">
                          <a:solidFill>
                            <a:srgbClr val="0070C0"/>
                          </a:solidFill>
                        </a:rPr>
                        <a:t>Do you agree? All cities in England have a cathedral. </a:t>
                      </a:r>
                    </a:p>
                    <a:p>
                      <a:pPr marL="0" indent="0" algn="l">
                        <a:buFont typeface="Arial" panose="020B0604020202020204" pitchFamily="34" charset="0"/>
                        <a:buNone/>
                      </a:pPr>
                      <a:endParaRPr lang="en-GB" dirty="0"/>
                    </a:p>
                  </a:txBody>
                  <a:tcPr/>
                </a:tc>
                <a:tc>
                  <a:txBody>
                    <a:bodyPr/>
                    <a:lstStyle/>
                    <a:p>
                      <a:pPr marL="0" indent="0" algn="l">
                        <a:buFont typeface="Arial" panose="020B0604020202020204" pitchFamily="34" charset="0"/>
                        <a:buNone/>
                      </a:pPr>
                      <a:r>
                        <a:rPr lang="en-GB" dirty="0"/>
                        <a:t>• Point out areas of the world that have</a:t>
                      </a:r>
                    </a:p>
                    <a:p>
                      <a:pPr marL="0" indent="0" algn="l">
                        <a:buFont typeface="Arial" panose="020B0604020202020204" pitchFamily="34" charset="0"/>
                        <a:buNone/>
                      </a:pPr>
                      <a:r>
                        <a:rPr lang="en-GB" dirty="0"/>
                        <a:t>high numbers of people leaving as</a:t>
                      </a:r>
                    </a:p>
                    <a:p>
                      <a:pPr marL="0" indent="0" algn="l">
                        <a:buFont typeface="Arial" panose="020B0604020202020204" pitchFamily="34" charset="0"/>
                        <a:buNone/>
                      </a:pPr>
                      <a:r>
                        <a:rPr lang="en-GB" dirty="0"/>
                        <a:t>refugees.</a:t>
                      </a:r>
                    </a:p>
                    <a:p>
                      <a:pPr marL="0" indent="0" algn="l">
                        <a:buFont typeface="Arial" panose="020B0604020202020204" pitchFamily="34" charset="0"/>
                        <a:buNone/>
                      </a:pPr>
                      <a:r>
                        <a:rPr lang="en-GB" dirty="0">
                          <a:solidFill>
                            <a:srgbClr val="0070C0"/>
                          </a:solidFill>
                        </a:rPr>
                        <a:t>• Always, sometimes or never? People who leave their country of birth are called refugees.</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111510" y="995804"/>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36" name="Group 35">
            <a:extLst>
              <a:ext uri="{FF2B5EF4-FFF2-40B4-BE49-F238E27FC236}">
                <a16:creationId xmlns:a16="http://schemas.microsoft.com/office/drawing/2014/main" id="{CE85A720-B5D0-4270-A28D-95AC873D2BF3}"/>
              </a:ext>
            </a:extLst>
          </p:cNvPr>
          <p:cNvGrpSpPr/>
          <p:nvPr/>
        </p:nvGrpSpPr>
        <p:grpSpPr>
          <a:xfrm>
            <a:off x="5000758" y="1083130"/>
            <a:ext cx="691884" cy="911718"/>
            <a:chOff x="5868717" y="1299807"/>
            <a:chExt cx="762354" cy="1004577"/>
          </a:xfrm>
        </p:grpSpPr>
        <p:sp>
          <p:nvSpPr>
            <p:cNvPr id="37" name="Physical…">
              <a:extLst>
                <a:ext uri="{FF2B5EF4-FFF2-40B4-BE49-F238E27FC236}">
                  <a16:creationId xmlns:a16="http://schemas.microsoft.com/office/drawing/2014/main" id="{AE829B17-128F-4D24-AFB4-D04BB27CA362}"/>
                </a:ext>
              </a:extLst>
            </p:cNvPr>
            <p:cNvSpPr txBox="1"/>
            <p:nvPr/>
          </p:nvSpPr>
          <p:spPr>
            <a:xfrm>
              <a:off x="5986861" y="1947811"/>
              <a:ext cx="482190" cy="3565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p>
              <a:pPr>
                <a:defRPr sz="900">
                  <a:solidFill>
                    <a:srgbClr val="6197CC"/>
                  </a:solidFill>
                </a:defRPr>
              </a:pPr>
              <a:r>
                <a:rPr lang="en-GB" sz="817" dirty="0"/>
                <a:t>Physical </a:t>
              </a:r>
            </a:p>
            <a:p>
              <a:pPr>
                <a:defRPr sz="900">
                  <a:solidFill>
                    <a:srgbClr val="6197CC"/>
                  </a:solidFill>
                </a:defRPr>
              </a:pPr>
              <a:r>
                <a:rPr lang="en-GB" sz="817" dirty="0"/>
                <a:t>features</a:t>
              </a:r>
              <a:endParaRPr sz="817" dirty="0"/>
            </a:p>
          </p:txBody>
        </p:sp>
        <p:pic>
          <p:nvPicPr>
            <p:cNvPr id="38" name="Picture 37">
              <a:extLst>
                <a:ext uri="{FF2B5EF4-FFF2-40B4-BE49-F238E27FC236}">
                  <a16:creationId xmlns:a16="http://schemas.microsoft.com/office/drawing/2014/main" id="{E6FEED9D-B665-4D04-AB44-8531C9CC5011}"/>
                </a:ext>
              </a:extLst>
            </p:cNvPr>
            <p:cNvPicPr>
              <a:picLocks noChangeAspect="1"/>
            </p:cNvPicPr>
            <p:nvPr/>
          </p:nvPicPr>
          <p:blipFill>
            <a:blip r:embed="rId2"/>
            <a:stretch>
              <a:fillRect/>
            </a:stretch>
          </p:blipFill>
          <p:spPr>
            <a:xfrm>
              <a:off x="5868717" y="1299807"/>
              <a:ext cx="762354" cy="648002"/>
            </a:xfrm>
            <a:prstGeom prst="rect">
              <a:avLst/>
            </a:prstGeom>
          </p:spPr>
        </p:pic>
      </p:grpSp>
      <p:sp>
        <p:nvSpPr>
          <p:cNvPr id="40" name="Human…">
            <a:extLst>
              <a:ext uri="{FF2B5EF4-FFF2-40B4-BE49-F238E27FC236}">
                <a16:creationId xmlns:a16="http://schemas.microsoft.com/office/drawing/2014/main" id="{D4AAAFAE-7FF1-4ECE-985D-2E4B0F2D18A7}"/>
              </a:ext>
            </a:extLst>
          </p:cNvPr>
          <p:cNvSpPr txBox="1"/>
          <p:nvPr/>
        </p:nvSpPr>
        <p:spPr>
          <a:xfrm>
            <a:off x="6763000" y="1596642"/>
            <a:ext cx="737224" cy="4493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a:defRPr sz="900">
                <a:solidFill>
                  <a:srgbClr val="6197CC"/>
                </a:solidFill>
              </a:defRPr>
            </a:pPr>
            <a:r>
              <a:rPr lang="en-GB" sz="817" dirty="0"/>
              <a:t>Human features	</a:t>
            </a:r>
          </a:p>
        </p:txBody>
      </p:sp>
      <p:pic>
        <p:nvPicPr>
          <p:cNvPr id="41" name="Picture 40">
            <a:extLst>
              <a:ext uri="{FF2B5EF4-FFF2-40B4-BE49-F238E27FC236}">
                <a16:creationId xmlns:a16="http://schemas.microsoft.com/office/drawing/2014/main" id="{DDDAAAD6-39FD-4FC2-967A-21DCD05541D8}"/>
              </a:ext>
            </a:extLst>
          </p:cNvPr>
          <p:cNvPicPr>
            <a:picLocks noChangeAspect="1"/>
          </p:cNvPicPr>
          <p:nvPr/>
        </p:nvPicPr>
        <p:blipFill>
          <a:blip r:embed="rId3"/>
          <a:stretch>
            <a:fillRect/>
          </a:stretch>
        </p:blipFill>
        <p:spPr>
          <a:xfrm>
            <a:off x="6763000" y="945389"/>
            <a:ext cx="663880" cy="710741"/>
          </a:xfrm>
          <a:prstGeom prst="rect">
            <a:avLst/>
          </a:prstGeom>
        </p:spPr>
      </p:pic>
      <p:grpSp>
        <p:nvGrpSpPr>
          <p:cNvPr id="42" name="Group 41">
            <a:extLst>
              <a:ext uri="{FF2B5EF4-FFF2-40B4-BE49-F238E27FC236}">
                <a16:creationId xmlns:a16="http://schemas.microsoft.com/office/drawing/2014/main" id="{BEB907C1-203E-43E3-91F9-7FCF84E0988D}"/>
              </a:ext>
            </a:extLst>
          </p:cNvPr>
          <p:cNvGrpSpPr/>
          <p:nvPr/>
        </p:nvGrpSpPr>
        <p:grpSpPr>
          <a:xfrm>
            <a:off x="8569405" y="1004883"/>
            <a:ext cx="660207" cy="848641"/>
            <a:chOff x="7436738" y="1239369"/>
            <a:chExt cx="727450" cy="935076"/>
          </a:xfrm>
        </p:grpSpPr>
        <p:sp>
          <p:nvSpPr>
            <p:cNvPr id="43" name="Diversity">
              <a:extLst>
                <a:ext uri="{FF2B5EF4-FFF2-40B4-BE49-F238E27FC236}">
                  <a16:creationId xmlns:a16="http://schemas.microsoft.com/office/drawing/2014/main" id="{8DE2E35E-3939-4922-A42A-0C8C20489CCA}"/>
                </a:ext>
              </a:extLst>
            </p:cNvPr>
            <p:cNvSpPr txBox="1"/>
            <p:nvPr/>
          </p:nvSpPr>
          <p:spPr>
            <a:xfrm>
              <a:off x="7540262" y="1956417"/>
              <a:ext cx="492788" cy="2180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defRPr sz="900">
                  <a:solidFill>
                    <a:srgbClr val="6197CC"/>
                  </a:solidFill>
                </a:defRPr>
              </a:lvl1pPr>
            </a:lstStyle>
            <a:p>
              <a:r>
                <a:rPr lang="en-GB" sz="817" dirty="0"/>
                <a:t>Diversity</a:t>
              </a:r>
              <a:endParaRPr sz="817" dirty="0"/>
            </a:p>
          </p:txBody>
        </p:sp>
        <p:pic>
          <p:nvPicPr>
            <p:cNvPr id="44" name="Picture 43">
              <a:extLst>
                <a:ext uri="{FF2B5EF4-FFF2-40B4-BE49-F238E27FC236}">
                  <a16:creationId xmlns:a16="http://schemas.microsoft.com/office/drawing/2014/main" id="{936B22D8-FB92-404E-8479-A5B50595531B}"/>
                </a:ext>
              </a:extLst>
            </p:cNvPr>
            <p:cNvPicPr>
              <a:picLocks noChangeAspect="1"/>
            </p:cNvPicPr>
            <p:nvPr/>
          </p:nvPicPr>
          <p:blipFill>
            <a:blip r:embed="rId4"/>
            <a:stretch>
              <a:fillRect/>
            </a:stretch>
          </p:blipFill>
          <p:spPr>
            <a:xfrm>
              <a:off x="7436738" y="1239369"/>
              <a:ext cx="727450" cy="723015"/>
            </a:xfrm>
            <a:prstGeom prst="rect">
              <a:avLst/>
            </a:prstGeom>
          </p:spPr>
        </p:pic>
      </p:grpSp>
      <p:sp>
        <p:nvSpPr>
          <p:cNvPr id="21" name="TextBox 20">
            <a:extLst>
              <a:ext uri="{FF2B5EF4-FFF2-40B4-BE49-F238E27FC236}">
                <a16:creationId xmlns:a16="http://schemas.microsoft.com/office/drawing/2014/main" id="{943C9B1B-856F-4D30-8075-837A666426C7}"/>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The United Kingdom: England</a:t>
            </a:r>
          </a:p>
        </p:txBody>
      </p:sp>
    </p:spTree>
    <p:extLst>
      <p:ext uri="{BB962C8B-B14F-4D97-AF65-F5344CB8AC3E}">
        <p14:creationId xmlns:p14="http://schemas.microsoft.com/office/powerpoint/2010/main" val="307995916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E40AF-4A01-4ED1-95AE-089F51947F73}"/>
              </a:ext>
            </a:extLst>
          </p:cNvPr>
          <p:cNvPicPr>
            <a:picLocks noChangeAspect="1"/>
          </p:cNvPicPr>
          <p:nvPr/>
        </p:nvPicPr>
        <p:blipFill>
          <a:blip r:embed="rId2"/>
          <a:stretch>
            <a:fillRect/>
          </a:stretch>
        </p:blipFill>
        <p:spPr>
          <a:xfrm>
            <a:off x="441325" y="1092200"/>
            <a:ext cx="9810750" cy="5372100"/>
          </a:xfrm>
          <a:prstGeom prst="rect">
            <a:avLst/>
          </a:prstGeom>
        </p:spPr>
      </p:pic>
    </p:spTree>
    <p:extLst>
      <p:ext uri="{BB962C8B-B14F-4D97-AF65-F5344CB8AC3E}">
        <p14:creationId xmlns:p14="http://schemas.microsoft.com/office/powerpoint/2010/main" val="15994345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02838-B7D6-4635-B130-C4806A4347F6}"/>
              </a:ext>
            </a:extLst>
          </p:cNvPr>
          <p:cNvPicPr>
            <a:picLocks noChangeAspect="1"/>
          </p:cNvPicPr>
          <p:nvPr/>
        </p:nvPicPr>
        <p:blipFill>
          <a:blip r:embed="rId2"/>
          <a:stretch>
            <a:fillRect/>
          </a:stretch>
        </p:blipFill>
        <p:spPr>
          <a:xfrm>
            <a:off x="479425" y="506412"/>
            <a:ext cx="9734550" cy="6543675"/>
          </a:xfrm>
          <a:prstGeom prst="rect">
            <a:avLst/>
          </a:prstGeom>
        </p:spPr>
      </p:pic>
    </p:spTree>
    <p:extLst>
      <p:ext uri="{BB962C8B-B14F-4D97-AF65-F5344CB8AC3E}">
        <p14:creationId xmlns:p14="http://schemas.microsoft.com/office/powerpoint/2010/main" val="76432574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328730914"/>
              </p:ext>
            </p:extLst>
          </p:nvPr>
        </p:nvGraphicFramePr>
        <p:xfrm>
          <a:off x="710810" y="1994848"/>
          <a:ext cx="9271780" cy="493776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1310535774"/>
                    </a:ext>
                  </a:extLst>
                </a:gridCol>
                <a:gridCol w="1874520">
                  <a:extLst>
                    <a:ext uri="{9D8B030D-6E8A-4147-A177-3AD203B41FA5}">
                      <a16:colId xmlns:a16="http://schemas.microsoft.com/office/drawing/2014/main" val="361245653"/>
                    </a:ext>
                  </a:extLst>
                </a:gridCol>
                <a:gridCol w="1874520">
                  <a:extLst>
                    <a:ext uri="{9D8B030D-6E8A-4147-A177-3AD203B41FA5}">
                      <a16:colId xmlns:a16="http://schemas.microsoft.com/office/drawing/2014/main" val="1021980398"/>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Where is Scotland?</a:t>
                      </a:r>
                    </a:p>
                    <a:p>
                      <a:pPr marL="0" indent="0" algn="l">
                        <a:buFont typeface="Arial" panose="020B0604020202020204" pitchFamily="34" charset="0"/>
                        <a:buNone/>
                      </a:pPr>
                      <a:r>
                        <a:rPr lang="en-GB" dirty="0"/>
                        <a:t>• What is the most northerly part of</a:t>
                      </a:r>
                    </a:p>
                    <a:p>
                      <a:pPr marL="0" indent="0" algn="l">
                        <a:buFont typeface="Arial" panose="020B0604020202020204" pitchFamily="34" charset="0"/>
                        <a:buNone/>
                      </a:pPr>
                      <a:r>
                        <a:rPr lang="en-GB" dirty="0"/>
                        <a:t>Scotland?</a:t>
                      </a:r>
                    </a:p>
                    <a:p>
                      <a:pPr marL="0" indent="0" algn="l">
                        <a:buFont typeface="Arial" panose="020B0604020202020204" pitchFamily="34" charset="0"/>
                        <a:buNone/>
                      </a:pPr>
                      <a:r>
                        <a:rPr lang="en-GB" dirty="0"/>
                        <a:t>• What is the flag of Scotland called?</a:t>
                      </a:r>
                    </a:p>
                    <a:p>
                      <a:pPr marL="0" indent="0" algn="l">
                        <a:buFont typeface="Arial" panose="020B0604020202020204" pitchFamily="34" charset="0"/>
                        <a:buNone/>
                      </a:pPr>
                      <a:r>
                        <a:rPr lang="en-GB" dirty="0"/>
                        <a:t>• What is Scotland’s emblem?</a:t>
                      </a:r>
                    </a:p>
                  </a:txBody>
                  <a:tcPr/>
                </a:tc>
                <a:tc>
                  <a:txBody>
                    <a:bodyPr/>
                    <a:lstStyle/>
                    <a:p>
                      <a:pPr marL="0" indent="0" algn="l">
                        <a:buFont typeface="Arial" panose="020B0604020202020204" pitchFamily="34" charset="0"/>
                        <a:buNone/>
                      </a:pPr>
                      <a:r>
                        <a:rPr lang="en-GB" dirty="0"/>
                        <a:t>• What is Scotland’s highest peak?</a:t>
                      </a:r>
                    </a:p>
                    <a:p>
                      <a:pPr marL="0" indent="0" algn="l">
                        <a:buFont typeface="Arial" panose="020B0604020202020204" pitchFamily="34" charset="0"/>
                        <a:buNone/>
                      </a:pPr>
                      <a:r>
                        <a:rPr lang="en-GB" dirty="0"/>
                        <a:t>• What is the Scottish word for lake?</a:t>
                      </a:r>
                    </a:p>
                    <a:p>
                      <a:pPr marL="0" indent="0" algn="l">
                        <a:buFont typeface="Arial" panose="020B0604020202020204" pitchFamily="34" charset="0"/>
                        <a:buNone/>
                      </a:pPr>
                      <a:r>
                        <a:rPr lang="en-GB" dirty="0"/>
                        <a:t>• Locate and mark on a map Loch Ness.</a:t>
                      </a:r>
                    </a:p>
                    <a:p>
                      <a:pPr marL="0" indent="0" algn="l">
                        <a:buFont typeface="Arial" panose="020B0604020202020204" pitchFamily="34" charset="0"/>
                        <a:buNone/>
                      </a:pPr>
                      <a:r>
                        <a:rPr lang="en-GB" dirty="0"/>
                        <a:t>• What does the word ‘remote’ mean?</a:t>
                      </a:r>
                    </a:p>
                    <a:p>
                      <a:pPr marL="0" indent="0" algn="l">
                        <a:buFont typeface="Arial" panose="020B0604020202020204" pitchFamily="34" charset="0"/>
                        <a:buNone/>
                      </a:pPr>
                      <a:r>
                        <a:rPr lang="en-GB" dirty="0"/>
                        <a:t>• Locate and mark on a map the Shetland</a:t>
                      </a:r>
                    </a:p>
                    <a:p>
                      <a:pPr marL="0" indent="0" algn="l">
                        <a:buFont typeface="Arial" panose="020B0604020202020204" pitchFamily="34" charset="0"/>
                        <a:buNone/>
                      </a:pPr>
                      <a:r>
                        <a:rPr lang="en-GB" dirty="0"/>
                        <a:t>archipelago.</a:t>
                      </a:r>
                    </a:p>
                    <a:p>
                      <a:pPr marL="0" indent="0" algn="l">
                        <a:buFont typeface="Arial" panose="020B0604020202020204" pitchFamily="34" charset="0"/>
                        <a:buNone/>
                      </a:pPr>
                      <a:r>
                        <a:rPr lang="en-GB" dirty="0"/>
                        <a:t>• What is an archipelago?</a:t>
                      </a:r>
                    </a:p>
                    <a:p>
                      <a:pPr marL="0" indent="0" algn="l">
                        <a:buFont typeface="Arial" panose="020B0604020202020204" pitchFamily="34" charset="0"/>
                        <a:buNone/>
                      </a:pPr>
                      <a:r>
                        <a:rPr lang="en-GB" dirty="0"/>
                        <a:t>• What is a </a:t>
                      </a:r>
                      <a:r>
                        <a:rPr lang="en-GB" dirty="0" err="1"/>
                        <a:t>munro</a:t>
                      </a:r>
                      <a:r>
                        <a:rPr lang="en-GB" dirty="0"/>
                        <a:t>?</a:t>
                      </a:r>
                    </a:p>
                  </a:txBody>
                  <a:tcPr/>
                </a:tc>
                <a:tc>
                  <a:txBody>
                    <a:bodyPr/>
                    <a:lstStyle/>
                    <a:p>
                      <a:pPr marL="0" indent="0" algn="l">
                        <a:buFont typeface="Arial" panose="020B0604020202020204" pitchFamily="34" charset="0"/>
                        <a:buNone/>
                      </a:pPr>
                      <a:r>
                        <a:rPr lang="en-GB" dirty="0"/>
                        <a:t>• What are the cities of Scotland called?</a:t>
                      </a:r>
                    </a:p>
                    <a:p>
                      <a:pPr marL="0" indent="0" algn="l">
                        <a:buFont typeface="Arial" panose="020B0604020202020204" pitchFamily="34" charset="0"/>
                        <a:buNone/>
                      </a:pPr>
                      <a:r>
                        <a:rPr lang="en-GB" dirty="0"/>
                        <a:t>• What is the capital city of Scotland?</a:t>
                      </a:r>
                    </a:p>
                    <a:p>
                      <a:pPr marL="0" indent="0" algn="l">
                        <a:buFont typeface="Arial" panose="020B0604020202020204" pitchFamily="34" charset="0"/>
                        <a:buNone/>
                      </a:pPr>
                      <a:r>
                        <a:rPr lang="en-GB" dirty="0"/>
                        <a:t>• Which areas of Scotland would be</a:t>
                      </a:r>
                    </a:p>
                    <a:p>
                      <a:pPr marL="0" indent="0" algn="l">
                        <a:buFont typeface="Arial" panose="020B0604020202020204" pitchFamily="34" charset="0"/>
                        <a:buNone/>
                      </a:pPr>
                      <a:r>
                        <a:rPr lang="en-GB" dirty="0"/>
                        <a:t>described as remote?</a:t>
                      </a:r>
                    </a:p>
                    <a:p>
                      <a:pPr marL="0" indent="0" algn="l">
                        <a:buFont typeface="Arial" panose="020B0604020202020204" pitchFamily="34" charset="0"/>
                        <a:buNone/>
                      </a:pPr>
                      <a:r>
                        <a:rPr lang="en-GB" dirty="0"/>
                        <a:t>• What does the word ‘inhabitants’ mean?</a:t>
                      </a:r>
                    </a:p>
                  </a:txBody>
                  <a:tcPr/>
                </a:tc>
                <a:tc>
                  <a:txBody>
                    <a:bodyPr/>
                    <a:lstStyle/>
                    <a:p>
                      <a:pPr marL="0" indent="0" algn="l">
                        <a:buFont typeface="Arial" panose="020B0604020202020204" pitchFamily="34" charset="0"/>
                        <a:buNone/>
                      </a:pPr>
                      <a:r>
                        <a:rPr lang="en-GB" dirty="0"/>
                        <a:t>Describe some differences between the Scottish lowlands and the highlands.</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 Compare and contrast the locations of</a:t>
                      </a:r>
                    </a:p>
                    <a:p>
                      <a:pPr marL="0" indent="0" algn="l">
                        <a:buFont typeface="Arial" panose="020B0604020202020204" pitchFamily="34" charset="0"/>
                        <a:buNone/>
                      </a:pPr>
                      <a:r>
                        <a:rPr lang="en-GB" dirty="0"/>
                        <a:t>England and Scotland.</a:t>
                      </a:r>
                    </a:p>
                    <a:p>
                      <a:pPr marL="0" indent="0" algn="l">
                        <a:buFont typeface="Arial" panose="020B0604020202020204" pitchFamily="34" charset="0"/>
                        <a:buNone/>
                      </a:pPr>
                      <a:r>
                        <a:rPr lang="en-GB" dirty="0"/>
                        <a:t>• </a:t>
                      </a:r>
                      <a:r>
                        <a:rPr lang="en-GB" dirty="0">
                          <a:solidFill>
                            <a:srgbClr val="0070C0"/>
                          </a:solidFill>
                        </a:rPr>
                        <a:t>Explain the concepts of ‘mainland’ and ‘islands’. • Investigate how long it would take to travel by boat from mainland Scotland to Shetland.</a:t>
                      </a:r>
                    </a:p>
                  </a:txBody>
                  <a:tcPr/>
                </a:tc>
                <a:tc>
                  <a:txBody>
                    <a:bodyPr/>
                    <a:lstStyle/>
                    <a:p>
                      <a:pPr marL="0" indent="0" algn="l">
                        <a:buFont typeface="Arial" panose="020B0604020202020204" pitchFamily="34" charset="0"/>
                        <a:buNone/>
                      </a:pPr>
                      <a:r>
                        <a:rPr lang="en-GB" dirty="0"/>
                        <a:t>• Compare and contrast the physical</a:t>
                      </a:r>
                    </a:p>
                    <a:p>
                      <a:pPr marL="0" indent="0" algn="l">
                        <a:buFont typeface="Arial" panose="020B0604020202020204" pitchFamily="34" charset="0"/>
                        <a:buNone/>
                      </a:pPr>
                      <a:r>
                        <a:rPr lang="en-GB" dirty="0"/>
                        <a:t>features of the Scottish island of</a:t>
                      </a:r>
                    </a:p>
                    <a:p>
                      <a:pPr marL="0" indent="0" algn="l">
                        <a:buFont typeface="Arial" panose="020B0604020202020204" pitchFamily="34" charset="0"/>
                        <a:buNone/>
                      </a:pPr>
                      <a:r>
                        <a:rPr lang="en-GB" dirty="0"/>
                        <a:t>Shetland with those of the English</a:t>
                      </a:r>
                    </a:p>
                    <a:p>
                      <a:pPr marL="0" indent="0" algn="l">
                        <a:buFont typeface="Arial" panose="020B0604020202020204" pitchFamily="34" charset="0"/>
                        <a:buNone/>
                      </a:pPr>
                      <a:r>
                        <a:rPr lang="en-GB" dirty="0"/>
                        <a:t>Isle of Wight</a:t>
                      </a:r>
                    </a:p>
                    <a:p>
                      <a:pPr marL="0" indent="0" algn="l">
                        <a:buFont typeface="Arial" panose="020B0604020202020204" pitchFamily="34" charset="0"/>
                        <a:buNone/>
                      </a:pPr>
                      <a:r>
                        <a:rPr lang="en-GB" dirty="0">
                          <a:solidFill>
                            <a:srgbClr val="0070C0"/>
                          </a:solidFill>
                        </a:rPr>
                        <a:t>• Interpret winter weather information for the highlands of Scotland. Draw some conclusions.</a:t>
                      </a:r>
                    </a:p>
                  </a:txBody>
                  <a:tcPr/>
                </a:tc>
                <a:tc>
                  <a:txBody>
                    <a:bodyPr/>
                    <a:lstStyle/>
                    <a:p>
                      <a:pPr marL="0" indent="0" algn="l">
                        <a:buFont typeface="Arial" panose="020B0604020202020204" pitchFamily="34" charset="0"/>
                        <a:buNone/>
                      </a:pPr>
                      <a:r>
                        <a:rPr lang="en-GB" dirty="0"/>
                        <a:t>• Compare and contrast the human</a:t>
                      </a:r>
                    </a:p>
                    <a:p>
                      <a:pPr marL="0" indent="0" algn="l">
                        <a:buFont typeface="Arial" panose="020B0604020202020204" pitchFamily="34" charset="0"/>
                        <a:buNone/>
                      </a:pPr>
                      <a:r>
                        <a:rPr lang="en-GB" dirty="0"/>
                        <a:t>features of the Scottish island of</a:t>
                      </a:r>
                    </a:p>
                    <a:p>
                      <a:pPr marL="0" indent="0" algn="l">
                        <a:buFont typeface="Arial" panose="020B0604020202020204" pitchFamily="34" charset="0"/>
                        <a:buNone/>
                      </a:pPr>
                      <a:r>
                        <a:rPr lang="en-GB" dirty="0"/>
                        <a:t>Shetland with those of the English</a:t>
                      </a:r>
                    </a:p>
                    <a:p>
                      <a:pPr marL="0" indent="0" algn="l">
                        <a:buFont typeface="Arial" panose="020B0604020202020204" pitchFamily="34" charset="0"/>
                        <a:buNone/>
                      </a:pPr>
                      <a:r>
                        <a:rPr lang="en-GB" dirty="0"/>
                        <a:t>Isle of Wight.</a:t>
                      </a:r>
                    </a:p>
                    <a:p>
                      <a:pPr marL="0" indent="0" algn="l">
                        <a:buFont typeface="Arial" panose="020B0604020202020204" pitchFamily="34" charset="0"/>
                        <a:buNone/>
                      </a:pPr>
                      <a:r>
                        <a:rPr lang="en-GB" dirty="0">
                          <a:solidFill>
                            <a:srgbClr val="0070C0"/>
                          </a:solidFill>
                        </a:rPr>
                        <a:t>• Suggest reasons why Aviemore has developed as a tourist resort.</a:t>
                      </a:r>
                    </a:p>
                    <a:p>
                      <a:pPr marL="0" indent="0" algn="l">
                        <a:buFont typeface="Arial" panose="020B0604020202020204" pitchFamily="34" charset="0"/>
                        <a:buNone/>
                      </a:pPr>
                      <a:endParaRPr lang="en-GB" dirty="0"/>
                    </a:p>
                  </a:txBody>
                  <a:tcPr/>
                </a:tc>
                <a:tc>
                  <a:txBody>
                    <a:bodyPr/>
                    <a:lstStyle/>
                    <a:p>
                      <a:pPr marL="0" indent="0" algn="l">
                        <a:buFont typeface="Arial" panose="020B0604020202020204" pitchFamily="34" charset="0"/>
                        <a:buNone/>
                      </a:pPr>
                      <a:r>
                        <a:rPr lang="en-GB" dirty="0"/>
                        <a:t>• Explain why populations differ in the</a:t>
                      </a:r>
                    </a:p>
                    <a:p>
                      <a:pPr marL="0" indent="0" algn="l">
                        <a:buFont typeface="Arial" panose="020B0604020202020204" pitchFamily="34" charset="0"/>
                        <a:buNone/>
                      </a:pPr>
                      <a:r>
                        <a:rPr lang="en-GB" dirty="0"/>
                        <a:t>lowlands and the highlands and islands.</a:t>
                      </a:r>
                    </a:p>
                    <a:p>
                      <a:pPr marL="0" indent="0" algn="l">
                        <a:buFont typeface="Arial" panose="020B0604020202020204" pitchFamily="34" charset="0"/>
                        <a:buNone/>
                      </a:pPr>
                      <a:r>
                        <a:rPr lang="en-GB" dirty="0"/>
                        <a:t>•</a:t>
                      </a:r>
                      <a:r>
                        <a:rPr lang="en-GB" dirty="0">
                          <a:solidFill>
                            <a:srgbClr val="0070C0"/>
                          </a:solidFill>
                        </a:rPr>
                        <a:t> Suggest reasons why there are different ways of making a living in the lowlands and in the highlands and islands of Scotland.</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111510" y="995804"/>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grpSp>
        <p:nvGrpSpPr>
          <p:cNvPr id="36" name="Group 35">
            <a:extLst>
              <a:ext uri="{FF2B5EF4-FFF2-40B4-BE49-F238E27FC236}">
                <a16:creationId xmlns:a16="http://schemas.microsoft.com/office/drawing/2014/main" id="{CE85A720-B5D0-4270-A28D-95AC873D2BF3}"/>
              </a:ext>
            </a:extLst>
          </p:cNvPr>
          <p:cNvGrpSpPr/>
          <p:nvPr/>
        </p:nvGrpSpPr>
        <p:grpSpPr>
          <a:xfrm>
            <a:off x="5000758" y="1083130"/>
            <a:ext cx="691884" cy="911718"/>
            <a:chOff x="5868717" y="1299807"/>
            <a:chExt cx="762354" cy="1004577"/>
          </a:xfrm>
        </p:grpSpPr>
        <p:sp>
          <p:nvSpPr>
            <p:cNvPr id="37" name="Physical…">
              <a:extLst>
                <a:ext uri="{FF2B5EF4-FFF2-40B4-BE49-F238E27FC236}">
                  <a16:creationId xmlns:a16="http://schemas.microsoft.com/office/drawing/2014/main" id="{AE829B17-128F-4D24-AFB4-D04BB27CA362}"/>
                </a:ext>
              </a:extLst>
            </p:cNvPr>
            <p:cNvSpPr txBox="1"/>
            <p:nvPr/>
          </p:nvSpPr>
          <p:spPr>
            <a:xfrm>
              <a:off x="5986861" y="1947811"/>
              <a:ext cx="482190" cy="3565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p>
              <a:pPr>
                <a:defRPr sz="900">
                  <a:solidFill>
                    <a:srgbClr val="6197CC"/>
                  </a:solidFill>
                </a:defRPr>
              </a:pPr>
              <a:r>
                <a:rPr lang="en-GB" sz="817" dirty="0"/>
                <a:t>Physical </a:t>
              </a:r>
            </a:p>
            <a:p>
              <a:pPr>
                <a:defRPr sz="900">
                  <a:solidFill>
                    <a:srgbClr val="6197CC"/>
                  </a:solidFill>
                </a:defRPr>
              </a:pPr>
              <a:r>
                <a:rPr lang="en-GB" sz="817" dirty="0"/>
                <a:t>features</a:t>
              </a:r>
              <a:endParaRPr sz="817" dirty="0"/>
            </a:p>
          </p:txBody>
        </p:sp>
        <p:pic>
          <p:nvPicPr>
            <p:cNvPr id="38" name="Picture 37">
              <a:extLst>
                <a:ext uri="{FF2B5EF4-FFF2-40B4-BE49-F238E27FC236}">
                  <a16:creationId xmlns:a16="http://schemas.microsoft.com/office/drawing/2014/main" id="{E6FEED9D-B665-4D04-AB44-8531C9CC5011}"/>
                </a:ext>
              </a:extLst>
            </p:cNvPr>
            <p:cNvPicPr>
              <a:picLocks noChangeAspect="1"/>
            </p:cNvPicPr>
            <p:nvPr/>
          </p:nvPicPr>
          <p:blipFill>
            <a:blip r:embed="rId2"/>
            <a:stretch>
              <a:fillRect/>
            </a:stretch>
          </p:blipFill>
          <p:spPr>
            <a:xfrm>
              <a:off x="5868717" y="1299807"/>
              <a:ext cx="762354" cy="648002"/>
            </a:xfrm>
            <a:prstGeom prst="rect">
              <a:avLst/>
            </a:prstGeom>
          </p:spPr>
        </p:pic>
      </p:grpSp>
      <p:sp>
        <p:nvSpPr>
          <p:cNvPr id="40" name="Human…">
            <a:extLst>
              <a:ext uri="{FF2B5EF4-FFF2-40B4-BE49-F238E27FC236}">
                <a16:creationId xmlns:a16="http://schemas.microsoft.com/office/drawing/2014/main" id="{D4AAAFAE-7FF1-4ECE-985D-2E4B0F2D18A7}"/>
              </a:ext>
            </a:extLst>
          </p:cNvPr>
          <p:cNvSpPr txBox="1"/>
          <p:nvPr/>
        </p:nvSpPr>
        <p:spPr>
          <a:xfrm>
            <a:off x="6763000" y="1596642"/>
            <a:ext cx="737224" cy="4493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a:defRPr sz="900">
                <a:solidFill>
                  <a:srgbClr val="6197CC"/>
                </a:solidFill>
              </a:defRPr>
            </a:pPr>
            <a:r>
              <a:rPr lang="en-GB" sz="817" dirty="0"/>
              <a:t>Human features	</a:t>
            </a:r>
          </a:p>
        </p:txBody>
      </p:sp>
      <p:pic>
        <p:nvPicPr>
          <p:cNvPr id="41" name="Picture 40">
            <a:extLst>
              <a:ext uri="{FF2B5EF4-FFF2-40B4-BE49-F238E27FC236}">
                <a16:creationId xmlns:a16="http://schemas.microsoft.com/office/drawing/2014/main" id="{DDDAAAD6-39FD-4FC2-967A-21DCD05541D8}"/>
              </a:ext>
            </a:extLst>
          </p:cNvPr>
          <p:cNvPicPr>
            <a:picLocks noChangeAspect="1"/>
          </p:cNvPicPr>
          <p:nvPr/>
        </p:nvPicPr>
        <p:blipFill>
          <a:blip r:embed="rId3"/>
          <a:stretch>
            <a:fillRect/>
          </a:stretch>
        </p:blipFill>
        <p:spPr>
          <a:xfrm>
            <a:off x="6763000" y="945389"/>
            <a:ext cx="663880" cy="710741"/>
          </a:xfrm>
          <a:prstGeom prst="rect">
            <a:avLst/>
          </a:prstGeom>
        </p:spPr>
      </p:pic>
      <p:grpSp>
        <p:nvGrpSpPr>
          <p:cNvPr id="42" name="Group 41">
            <a:extLst>
              <a:ext uri="{FF2B5EF4-FFF2-40B4-BE49-F238E27FC236}">
                <a16:creationId xmlns:a16="http://schemas.microsoft.com/office/drawing/2014/main" id="{BEB907C1-203E-43E3-91F9-7FCF84E0988D}"/>
              </a:ext>
            </a:extLst>
          </p:cNvPr>
          <p:cNvGrpSpPr/>
          <p:nvPr/>
        </p:nvGrpSpPr>
        <p:grpSpPr>
          <a:xfrm>
            <a:off x="8569405" y="1004883"/>
            <a:ext cx="660207" cy="848641"/>
            <a:chOff x="7436738" y="1239369"/>
            <a:chExt cx="727450" cy="935076"/>
          </a:xfrm>
        </p:grpSpPr>
        <p:sp>
          <p:nvSpPr>
            <p:cNvPr id="43" name="Diversity">
              <a:extLst>
                <a:ext uri="{FF2B5EF4-FFF2-40B4-BE49-F238E27FC236}">
                  <a16:creationId xmlns:a16="http://schemas.microsoft.com/office/drawing/2014/main" id="{8DE2E35E-3939-4922-A42A-0C8C20489CCA}"/>
                </a:ext>
              </a:extLst>
            </p:cNvPr>
            <p:cNvSpPr txBox="1"/>
            <p:nvPr/>
          </p:nvSpPr>
          <p:spPr>
            <a:xfrm>
              <a:off x="7540262" y="1956417"/>
              <a:ext cx="492788" cy="2180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defRPr sz="900">
                  <a:solidFill>
                    <a:srgbClr val="6197CC"/>
                  </a:solidFill>
                </a:defRPr>
              </a:lvl1pPr>
            </a:lstStyle>
            <a:p>
              <a:r>
                <a:rPr lang="en-GB" sz="817" dirty="0"/>
                <a:t>Diversity</a:t>
              </a:r>
              <a:endParaRPr sz="817" dirty="0"/>
            </a:p>
          </p:txBody>
        </p:sp>
        <p:pic>
          <p:nvPicPr>
            <p:cNvPr id="44" name="Picture 43">
              <a:extLst>
                <a:ext uri="{FF2B5EF4-FFF2-40B4-BE49-F238E27FC236}">
                  <a16:creationId xmlns:a16="http://schemas.microsoft.com/office/drawing/2014/main" id="{936B22D8-FB92-404E-8479-A5B50595531B}"/>
                </a:ext>
              </a:extLst>
            </p:cNvPr>
            <p:cNvPicPr>
              <a:picLocks noChangeAspect="1"/>
            </p:cNvPicPr>
            <p:nvPr/>
          </p:nvPicPr>
          <p:blipFill>
            <a:blip r:embed="rId4"/>
            <a:stretch>
              <a:fillRect/>
            </a:stretch>
          </p:blipFill>
          <p:spPr>
            <a:xfrm>
              <a:off x="7436738" y="1239369"/>
              <a:ext cx="727450" cy="723015"/>
            </a:xfrm>
            <a:prstGeom prst="rect">
              <a:avLst/>
            </a:prstGeom>
          </p:spPr>
        </p:pic>
      </p:grpSp>
      <p:sp>
        <p:nvSpPr>
          <p:cNvPr id="22" name="TextBox 21">
            <a:extLst>
              <a:ext uri="{FF2B5EF4-FFF2-40B4-BE49-F238E27FC236}">
                <a16:creationId xmlns:a16="http://schemas.microsoft.com/office/drawing/2014/main" id="{E061BD0F-7C34-409E-AFE4-C0BBDE7839F5}"/>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The United Kingdom: Scotland</a:t>
            </a:r>
          </a:p>
        </p:txBody>
      </p:sp>
    </p:spTree>
    <p:extLst>
      <p:ext uri="{BB962C8B-B14F-4D97-AF65-F5344CB8AC3E}">
        <p14:creationId xmlns:p14="http://schemas.microsoft.com/office/powerpoint/2010/main" val="399467741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FAA72-CA22-4DD2-85BD-6EBC53A933E7}"/>
              </a:ext>
            </a:extLst>
          </p:cNvPr>
          <p:cNvPicPr>
            <a:picLocks noChangeAspect="1"/>
          </p:cNvPicPr>
          <p:nvPr/>
        </p:nvPicPr>
        <p:blipFill>
          <a:blip r:embed="rId2"/>
          <a:stretch>
            <a:fillRect/>
          </a:stretch>
        </p:blipFill>
        <p:spPr>
          <a:xfrm>
            <a:off x="355600" y="566610"/>
            <a:ext cx="9982200" cy="5362575"/>
          </a:xfrm>
          <a:prstGeom prst="rect">
            <a:avLst/>
          </a:prstGeom>
        </p:spPr>
      </p:pic>
    </p:spTree>
    <p:extLst>
      <p:ext uri="{BB962C8B-B14F-4D97-AF65-F5344CB8AC3E}">
        <p14:creationId xmlns:p14="http://schemas.microsoft.com/office/powerpoint/2010/main" val="142633665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5C6A90-8D97-42AF-808E-493248E0C4B6}"/>
              </a:ext>
            </a:extLst>
          </p:cNvPr>
          <p:cNvPicPr>
            <a:picLocks noChangeAspect="1"/>
          </p:cNvPicPr>
          <p:nvPr/>
        </p:nvPicPr>
        <p:blipFill>
          <a:blip r:embed="rId2"/>
          <a:stretch>
            <a:fillRect/>
          </a:stretch>
        </p:blipFill>
        <p:spPr>
          <a:xfrm>
            <a:off x="317500" y="696912"/>
            <a:ext cx="10058400" cy="6162675"/>
          </a:xfrm>
          <a:prstGeom prst="rect">
            <a:avLst/>
          </a:prstGeom>
        </p:spPr>
      </p:pic>
    </p:spTree>
    <p:extLst>
      <p:ext uri="{BB962C8B-B14F-4D97-AF65-F5344CB8AC3E}">
        <p14:creationId xmlns:p14="http://schemas.microsoft.com/office/powerpoint/2010/main" val="386475676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686581460"/>
              </p:ext>
            </p:extLst>
          </p:nvPr>
        </p:nvGraphicFramePr>
        <p:xfrm>
          <a:off x="710810" y="1994848"/>
          <a:ext cx="9271780" cy="4716347"/>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1310535774"/>
                    </a:ext>
                  </a:extLst>
                </a:gridCol>
                <a:gridCol w="1874520">
                  <a:extLst>
                    <a:ext uri="{9D8B030D-6E8A-4147-A177-3AD203B41FA5}">
                      <a16:colId xmlns:a16="http://schemas.microsoft.com/office/drawing/2014/main" val="361245653"/>
                    </a:ext>
                  </a:extLst>
                </a:gridCol>
                <a:gridCol w="1874520">
                  <a:extLst>
                    <a:ext uri="{9D8B030D-6E8A-4147-A177-3AD203B41FA5}">
                      <a16:colId xmlns:a16="http://schemas.microsoft.com/office/drawing/2014/main" val="1021980398"/>
                    </a:ext>
                  </a:extLst>
                </a:gridCol>
              </a:tblGrid>
              <a:tr h="1319336">
                <a:tc>
                  <a:txBody>
                    <a:bodyPr/>
                    <a:lstStyle/>
                    <a:p>
                      <a:r>
                        <a:rPr lang="en-GB" dirty="0"/>
                        <a:t>Year 1</a:t>
                      </a:r>
                    </a:p>
                  </a:txBody>
                  <a:tcPr/>
                </a:tc>
                <a:tc>
                  <a:txBody>
                    <a:bodyPr/>
                    <a:lstStyle/>
                    <a:p>
                      <a:pPr algn="l"/>
                      <a:r>
                        <a:rPr lang="en-GB" dirty="0"/>
                        <a:t>• Where is Wales?</a:t>
                      </a:r>
                    </a:p>
                    <a:p>
                      <a:pPr algn="l"/>
                      <a:r>
                        <a:rPr lang="en-GB" dirty="0"/>
                        <a:t>• What is the flag of Wales called?</a:t>
                      </a:r>
                    </a:p>
                    <a:p>
                      <a:pPr algn="l"/>
                      <a:r>
                        <a:rPr lang="en-GB" dirty="0"/>
                        <a:t>• What is the national emblem of Wales?</a:t>
                      </a:r>
                    </a:p>
                  </a:txBody>
                  <a:tcPr/>
                </a:tc>
                <a:tc>
                  <a:txBody>
                    <a:bodyPr/>
                    <a:lstStyle/>
                    <a:p>
                      <a:pPr algn="l"/>
                      <a:r>
                        <a:rPr lang="en-GB" dirty="0"/>
                        <a:t> What is the highest peak in Wales?</a:t>
                      </a:r>
                    </a:p>
                    <a:p>
                      <a:pPr algn="l"/>
                      <a:r>
                        <a:rPr lang="en-GB" dirty="0"/>
                        <a:t>• Name the national parks of Wales.</a:t>
                      </a:r>
                    </a:p>
                    <a:p>
                      <a:pPr algn="l"/>
                      <a:r>
                        <a:rPr lang="en-GB" dirty="0"/>
                        <a:t>• What is special about the national park</a:t>
                      </a:r>
                    </a:p>
                    <a:p>
                      <a:pPr algn="l"/>
                      <a:r>
                        <a:rPr lang="en-GB" dirty="0"/>
                        <a:t>called the Pembrokeshire Coast?</a:t>
                      </a:r>
                    </a:p>
                  </a:txBody>
                  <a:tcPr/>
                </a:tc>
                <a:tc>
                  <a:txBody>
                    <a:bodyPr/>
                    <a:lstStyle/>
                    <a:p>
                      <a:pPr algn="l"/>
                      <a:r>
                        <a:rPr lang="en-GB" dirty="0"/>
                        <a:t>• What are the cities of Wales called?</a:t>
                      </a:r>
                    </a:p>
                    <a:p>
                      <a:pPr algn="l"/>
                      <a:r>
                        <a:rPr lang="en-GB" dirty="0"/>
                        <a:t>• Locate and mark on a map the cities of</a:t>
                      </a:r>
                    </a:p>
                    <a:p>
                      <a:pPr algn="l"/>
                      <a:r>
                        <a:rPr lang="en-GB" dirty="0"/>
                        <a:t>Wales.</a:t>
                      </a:r>
                    </a:p>
                    <a:p>
                      <a:pPr algn="l"/>
                      <a:r>
                        <a:rPr lang="en-GB" dirty="0"/>
                        <a:t>• What is the largest city in Wales? Where</a:t>
                      </a:r>
                    </a:p>
                    <a:p>
                      <a:pPr algn="l"/>
                      <a:r>
                        <a:rPr lang="en-GB" dirty="0"/>
                        <a:t>is it?</a:t>
                      </a:r>
                    </a:p>
                    <a:p>
                      <a:pPr algn="l"/>
                      <a:r>
                        <a:rPr lang="en-GB" dirty="0"/>
                        <a:t>• How would you describe most of Wales</a:t>
                      </a:r>
                    </a:p>
                    <a:p>
                      <a:pPr algn="l"/>
                      <a:r>
                        <a:rPr lang="en-GB" dirty="0"/>
                        <a:t>– rural or urban?</a:t>
                      </a:r>
                    </a:p>
                    <a:p>
                      <a:pPr algn="l"/>
                      <a:r>
                        <a:rPr lang="en-GB" dirty="0"/>
                        <a:t>• Name some tourist activities in Wales.</a:t>
                      </a:r>
                    </a:p>
                  </a:txBody>
                  <a:tcPr/>
                </a:tc>
                <a:tc>
                  <a:txBody>
                    <a:bodyPr/>
                    <a:lstStyle/>
                    <a:p>
                      <a:pPr marL="0" indent="0" algn="l">
                        <a:buFont typeface="Arial" panose="020B0604020202020204" pitchFamily="34" charset="0"/>
                        <a:buNone/>
                      </a:pPr>
                      <a:r>
                        <a:rPr lang="en-GB" dirty="0"/>
                        <a:t>• In the past how did Wales make most of</a:t>
                      </a:r>
                    </a:p>
                    <a:p>
                      <a:pPr marL="0" indent="0" algn="l">
                        <a:buFont typeface="Arial" panose="020B0604020202020204" pitchFamily="34" charset="0"/>
                        <a:buNone/>
                      </a:pPr>
                      <a:r>
                        <a:rPr lang="en-GB" dirty="0"/>
                        <a:t>its money?</a:t>
                      </a:r>
                    </a:p>
                    <a:p>
                      <a:pPr marL="0" indent="0" algn="l">
                        <a:buFont typeface="Arial" panose="020B0604020202020204" pitchFamily="34" charset="0"/>
                        <a:buNone/>
                      </a:pPr>
                      <a:r>
                        <a:rPr lang="en-GB" dirty="0"/>
                        <a:t>• How has this changed over time?</a:t>
                      </a:r>
                    </a:p>
                    <a:p>
                      <a:pPr marL="0" indent="0" algn="l">
                        <a:buFont typeface="Arial" panose="020B0604020202020204" pitchFamily="34" charset="0"/>
                        <a:buNone/>
                      </a:pPr>
                      <a:r>
                        <a:rPr lang="en-GB" dirty="0"/>
                        <a:t>• What is the name for the government</a:t>
                      </a:r>
                    </a:p>
                    <a:p>
                      <a:pPr marL="0" indent="0" algn="l">
                        <a:buFont typeface="Arial" panose="020B0604020202020204" pitchFamily="34" charset="0"/>
                        <a:buNone/>
                      </a:pPr>
                      <a:r>
                        <a:rPr lang="en-GB" dirty="0"/>
                        <a:t>that deals with Welsh matters?</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algn="l"/>
                      <a:r>
                        <a:rPr lang="en-GB" dirty="0"/>
                        <a:t>• Compare and contrast the locations of Wales and Scotland.</a:t>
                      </a:r>
                    </a:p>
                    <a:p>
                      <a:pPr algn="l"/>
                      <a:r>
                        <a:rPr lang="en-GB" dirty="0">
                          <a:solidFill>
                            <a:srgbClr val="0070C0"/>
                          </a:solidFill>
                        </a:rPr>
                        <a:t>• Investigate why the weather in Wales is unlike that in the north of Scotland.</a:t>
                      </a:r>
                    </a:p>
                  </a:txBody>
                  <a:tcPr/>
                </a:tc>
                <a:tc>
                  <a:txBody>
                    <a:bodyPr/>
                    <a:lstStyle/>
                    <a:p>
                      <a:pPr algn="l"/>
                      <a:r>
                        <a:rPr lang="en-GB" dirty="0"/>
                        <a:t>• Compare and contrast the physical</a:t>
                      </a:r>
                    </a:p>
                    <a:p>
                      <a:pPr algn="l"/>
                      <a:r>
                        <a:rPr lang="en-GB" dirty="0"/>
                        <a:t>features of Wales and Scotland.</a:t>
                      </a:r>
                    </a:p>
                    <a:p>
                      <a:pPr algn="l"/>
                      <a:r>
                        <a:rPr lang="en-GB" dirty="0">
                          <a:solidFill>
                            <a:srgbClr val="0070C0"/>
                          </a:solidFill>
                        </a:rPr>
                        <a:t>• Investigate why national parks attract visitors.</a:t>
                      </a:r>
                    </a:p>
                  </a:txBody>
                  <a:tcPr/>
                </a:tc>
                <a:tc>
                  <a:txBody>
                    <a:bodyPr/>
                    <a:lstStyle/>
                    <a:p>
                      <a:pPr algn="l"/>
                      <a:r>
                        <a:rPr lang="en-GB" dirty="0"/>
                        <a:t>• Compare and contrast the human features of Wales and Scotland.</a:t>
                      </a:r>
                    </a:p>
                    <a:p>
                      <a:pPr algn="l"/>
                      <a:r>
                        <a:rPr lang="en-GB" dirty="0">
                          <a:solidFill>
                            <a:srgbClr val="0070C0"/>
                          </a:solidFill>
                        </a:rPr>
                        <a:t>• Investigate the major transport routes through Wales. </a:t>
                      </a:r>
                    </a:p>
                    <a:p>
                      <a:pPr algn="l"/>
                      <a:r>
                        <a:rPr lang="en-GB" dirty="0">
                          <a:solidFill>
                            <a:srgbClr val="0070C0"/>
                          </a:solidFill>
                        </a:rPr>
                        <a:t>• Suggest reasons why some areas in Wales are difficult to connect with transport links.</a:t>
                      </a:r>
                    </a:p>
                  </a:txBody>
                  <a:tcPr/>
                </a:tc>
                <a:tc>
                  <a:txBody>
                    <a:bodyPr/>
                    <a:lstStyle/>
                    <a:p>
                      <a:pPr marL="0" indent="0" algn="l">
                        <a:buFont typeface="Arial" panose="020B0604020202020204" pitchFamily="34" charset="0"/>
                        <a:buNone/>
                      </a:pPr>
                      <a:r>
                        <a:rPr lang="en-GB" dirty="0"/>
                        <a:t>• Explain the reasons why mining is no</a:t>
                      </a:r>
                    </a:p>
                    <a:p>
                      <a:pPr marL="0" indent="0" algn="l">
                        <a:buFont typeface="Arial" panose="020B0604020202020204" pitchFamily="34" charset="0"/>
                        <a:buNone/>
                      </a:pPr>
                      <a:r>
                        <a:rPr lang="en-GB" dirty="0"/>
                        <a:t>longer one of the main industries in</a:t>
                      </a:r>
                    </a:p>
                    <a:p>
                      <a:pPr marL="0" indent="0" algn="l">
                        <a:buFont typeface="Arial" panose="020B0604020202020204" pitchFamily="34" charset="0"/>
                        <a:buNone/>
                      </a:pPr>
                      <a:r>
                        <a:rPr lang="en-GB" dirty="0"/>
                        <a:t>Wales.</a:t>
                      </a:r>
                    </a:p>
                    <a:p>
                      <a:pPr marL="0" indent="0" algn="l">
                        <a:buFont typeface="Arial" panose="020B0604020202020204" pitchFamily="34" charset="0"/>
                        <a:buNone/>
                      </a:pPr>
                      <a:r>
                        <a:rPr lang="en-GB" dirty="0">
                          <a:solidFill>
                            <a:srgbClr val="0070C0"/>
                          </a:solidFill>
                        </a:rPr>
                        <a:t>• Discover how land is used in rural areas of North Wales.</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111510" y="995804"/>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36" name="Group 35">
            <a:extLst>
              <a:ext uri="{FF2B5EF4-FFF2-40B4-BE49-F238E27FC236}">
                <a16:creationId xmlns:a16="http://schemas.microsoft.com/office/drawing/2014/main" id="{CE85A720-B5D0-4270-A28D-95AC873D2BF3}"/>
              </a:ext>
            </a:extLst>
          </p:cNvPr>
          <p:cNvGrpSpPr/>
          <p:nvPr/>
        </p:nvGrpSpPr>
        <p:grpSpPr>
          <a:xfrm>
            <a:off x="5000758" y="1083130"/>
            <a:ext cx="691884" cy="911718"/>
            <a:chOff x="5868717" y="1299807"/>
            <a:chExt cx="762354" cy="1004577"/>
          </a:xfrm>
        </p:grpSpPr>
        <p:sp>
          <p:nvSpPr>
            <p:cNvPr id="37" name="Physical…">
              <a:extLst>
                <a:ext uri="{FF2B5EF4-FFF2-40B4-BE49-F238E27FC236}">
                  <a16:creationId xmlns:a16="http://schemas.microsoft.com/office/drawing/2014/main" id="{AE829B17-128F-4D24-AFB4-D04BB27CA362}"/>
                </a:ext>
              </a:extLst>
            </p:cNvPr>
            <p:cNvSpPr txBox="1"/>
            <p:nvPr/>
          </p:nvSpPr>
          <p:spPr>
            <a:xfrm>
              <a:off x="5986861" y="1947811"/>
              <a:ext cx="482190" cy="3565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features</a:t>
              </a:r>
              <a:endParaRPr kumimoji="0" sz="817" b="1" i="0" u="none" strike="noStrike" kern="0" cap="none" spc="0" normalizeH="0" baseline="0" noProof="0" dirty="0">
                <a:ln>
                  <a:noFill/>
                </a:ln>
                <a:solidFill>
                  <a:srgbClr val="6197CC"/>
                </a:solidFill>
                <a:effectLst/>
                <a:uLnTx/>
                <a:uFillTx/>
                <a:latin typeface="Helvetica Neue"/>
                <a:sym typeface="Helvetica Neue"/>
              </a:endParaRPr>
            </a:p>
          </p:txBody>
        </p:sp>
        <p:pic>
          <p:nvPicPr>
            <p:cNvPr id="38" name="Picture 37">
              <a:extLst>
                <a:ext uri="{FF2B5EF4-FFF2-40B4-BE49-F238E27FC236}">
                  <a16:creationId xmlns:a16="http://schemas.microsoft.com/office/drawing/2014/main" id="{E6FEED9D-B665-4D04-AB44-8531C9CC5011}"/>
                </a:ext>
              </a:extLst>
            </p:cNvPr>
            <p:cNvPicPr>
              <a:picLocks noChangeAspect="1"/>
            </p:cNvPicPr>
            <p:nvPr/>
          </p:nvPicPr>
          <p:blipFill>
            <a:blip r:embed="rId2"/>
            <a:stretch>
              <a:fillRect/>
            </a:stretch>
          </p:blipFill>
          <p:spPr>
            <a:xfrm>
              <a:off x="5868717" y="1299807"/>
              <a:ext cx="762354" cy="648002"/>
            </a:xfrm>
            <a:prstGeom prst="rect">
              <a:avLst/>
            </a:prstGeom>
          </p:spPr>
        </p:pic>
      </p:grpSp>
      <p:sp>
        <p:nvSpPr>
          <p:cNvPr id="40" name="Human…">
            <a:extLst>
              <a:ext uri="{FF2B5EF4-FFF2-40B4-BE49-F238E27FC236}">
                <a16:creationId xmlns:a16="http://schemas.microsoft.com/office/drawing/2014/main" id="{D4AAAFAE-7FF1-4ECE-985D-2E4B0F2D18A7}"/>
              </a:ext>
            </a:extLst>
          </p:cNvPr>
          <p:cNvSpPr txBox="1"/>
          <p:nvPr/>
        </p:nvSpPr>
        <p:spPr>
          <a:xfrm>
            <a:off x="6763000" y="1596642"/>
            <a:ext cx="737224" cy="4493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Human features	</a:t>
            </a:r>
          </a:p>
        </p:txBody>
      </p:sp>
      <p:pic>
        <p:nvPicPr>
          <p:cNvPr id="41" name="Picture 40">
            <a:extLst>
              <a:ext uri="{FF2B5EF4-FFF2-40B4-BE49-F238E27FC236}">
                <a16:creationId xmlns:a16="http://schemas.microsoft.com/office/drawing/2014/main" id="{DDDAAAD6-39FD-4FC2-967A-21DCD05541D8}"/>
              </a:ext>
            </a:extLst>
          </p:cNvPr>
          <p:cNvPicPr>
            <a:picLocks noChangeAspect="1"/>
          </p:cNvPicPr>
          <p:nvPr/>
        </p:nvPicPr>
        <p:blipFill>
          <a:blip r:embed="rId3"/>
          <a:stretch>
            <a:fillRect/>
          </a:stretch>
        </p:blipFill>
        <p:spPr>
          <a:xfrm>
            <a:off x="6763000" y="945389"/>
            <a:ext cx="663880" cy="710741"/>
          </a:xfrm>
          <a:prstGeom prst="rect">
            <a:avLst/>
          </a:prstGeom>
        </p:spPr>
      </p:pic>
      <p:grpSp>
        <p:nvGrpSpPr>
          <p:cNvPr id="21" name="Group 20">
            <a:extLst>
              <a:ext uri="{FF2B5EF4-FFF2-40B4-BE49-F238E27FC236}">
                <a16:creationId xmlns:a16="http://schemas.microsoft.com/office/drawing/2014/main" id="{09B1D715-DF79-4E49-948E-78B89BF433A9}"/>
              </a:ext>
            </a:extLst>
          </p:cNvPr>
          <p:cNvGrpSpPr/>
          <p:nvPr/>
        </p:nvGrpSpPr>
        <p:grpSpPr>
          <a:xfrm>
            <a:off x="8787240" y="848407"/>
            <a:ext cx="772318" cy="1143174"/>
            <a:chOff x="8849000" y="1161164"/>
            <a:chExt cx="807292" cy="1143174"/>
          </a:xfrm>
        </p:grpSpPr>
        <p:sp>
          <p:nvSpPr>
            <p:cNvPr id="22" name="Human…">
              <a:extLst>
                <a:ext uri="{FF2B5EF4-FFF2-40B4-BE49-F238E27FC236}">
                  <a16:creationId xmlns:a16="http://schemas.microsoft.com/office/drawing/2014/main" id="{777E632B-8CDB-413B-842B-660E6B816A2E}"/>
                </a:ext>
              </a:extLst>
            </p:cNvPr>
            <p:cNvSpPr txBox="1"/>
            <p:nvPr/>
          </p:nvSpPr>
          <p:spPr>
            <a:xfrm>
              <a:off x="8927571" y="1947858"/>
              <a:ext cx="650150"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pPr>
                <a:defRPr sz="900">
                  <a:solidFill>
                    <a:srgbClr val="6197CC"/>
                  </a:solidFill>
                </a:defRPr>
              </a:pPr>
              <a:r>
                <a:rPr lang="en-GB" dirty="0"/>
                <a:t>Human </a:t>
              </a:r>
            </a:p>
            <a:p>
              <a:pPr>
                <a:defRPr sz="900">
                  <a:solidFill>
                    <a:srgbClr val="6197CC"/>
                  </a:solidFill>
                </a:defRPr>
              </a:pPr>
              <a:r>
                <a:rPr lang="en-GB" dirty="0"/>
                <a:t>processes</a:t>
              </a:r>
              <a:endParaRPr dirty="0"/>
            </a:p>
          </p:txBody>
        </p:sp>
        <p:pic>
          <p:nvPicPr>
            <p:cNvPr id="23" name="Picture 22">
              <a:extLst>
                <a:ext uri="{FF2B5EF4-FFF2-40B4-BE49-F238E27FC236}">
                  <a16:creationId xmlns:a16="http://schemas.microsoft.com/office/drawing/2014/main" id="{F4A92335-0294-495F-A509-806D4601D578}"/>
                </a:ext>
              </a:extLst>
            </p:cNvPr>
            <p:cNvPicPr>
              <a:picLocks noChangeAspect="1"/>
            </p:cNvPicPr>
            <p:nvPr/>
          </p:nvPicPr>
          <p:blipFill>
            <a:blip r:embed="rId4"/>
            <a:stretch>
              <a:fillRect/>
            </a:stretch>
          </p:blipFill>
          <p:spPr>
            <a:xfrm>
              <a:off x="8849000" y="1161164"/>
              <a:ext cx="807292" cy="762442"/>
            </a:xfrm>
            <a:prstGeom prst="rect">
              <a:avLst/>
            </a:prstGeom>
          </p:spPr>
        </p:pic>
      </p:grpSp>
      <p:sp>
        <p:nvSpPr>
          <p:cNvPr id="24" name="TextBox 23">
            <a:extLst>
              <a:ext uri="{FF2B5EF4-FFF2-40B4-BE49-F238E27FC236}">
                <a16:creationId xmlns:a16="http://schemas.microsoft.com/office/drawing/2014/main" id="{3B706B50-DF36-44EC-8CFA-F1390FDA3D98}"/>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The United Kingdom: Wales</a:t>
            </a:r>
          </a:p>
        </p:txBody>
      </p:sp>
    </p:spTree>
    <p:extLst>
      <p:ext uri="{BB962C8B-B14F-4D97-AF65-F5344CB8AC3E}">
        <p14:creationId xmlns:p14="http://schemas.microsoft.com/office/powerpoint/2010/main" val="68873625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E0C83-E904-42E4-8B3B-4AE5BD3EE470}"/>
              </a:ext>
            </a:extLst>
          </p:cNvPr>
          <p:cNvPicPr>
            <a:picLocks noChangeAspect="1"/>
          </p:cNvPicPr>
          <p:nvPr/>
        </p:nvPicPr>
        <p:blipFill>
          <a:blip r:embed="rId2"/>
          <a:stretch>
            <a:fillRect/>
          </a:stretch>
        </p:blipFill>
        <p:spPr>
          <a:xfrm>
            <a:off x="227012" y="949325"/>
            <a:ext cx="10239375" cy="5657850"/>
          </a:xfrm>
          <a:prstGeom prst="rect">
            <a:avLst/>
          </a:prstGeom>
        </p:spPr>
      </p:pic>
    </p:spTree>
    <p:extLst>
      <p:ext uri="{BB962C8B-B14F-4D97-AF65-F5344CB8AC3E}">
        <p14:creationId xmlns:p14="http://schemas.microsoft.com/office/powerpoint/2010/main" val="79350709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D47EB1-BA0A-433F-8F68-90B5FD6C57C4}"/>
              </a:ext>
            </a:extLst>
          </p:cNvPr>
          <p:cNvPicPr>
            <a:picLocks noChangeAspect="1"/>
          </p:cNvPicPr>
          <p:nvPr/>
        </p:nvPicPr>
        <p:blipFill>
          <a:blip r:embed="rId2"/>
          <a:stretch>
            <a:fillRect/>
          </a:stretch>
        </p:blipFill>
        <p:spPr>
          <a:xfrm>
            <a:off x="512762" y="596900"/>
            <a:ext cx="9667875" cy="6362700"/>
          </a:xfrm>
          <a:prstGeom prst="rect">
            <a:avLst/>
          </a:prstGeom>
        </p:spPr>
      </p:pic>
    </p:spTree>
    <p:extLst>
      <p:ext uri="{BB962C8B-B14F-4D97-AF65-F5344CB8AC3E}">
        <p14:creationId xmlns:p14="http://schemas.microsoft.com/office/powerpoint/2010/main" val="408156034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2604496140"/>
              </p:ext>
            </p:extLst>
          </p:nvPr>
        </p:nvGraphicFramePr>
        <p:xfrm>
          <a:off x="710810" y="2031950"/>
          <a:ext cx="9271780" cy="457200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1310535774"/>
                    </a:ext>
                  </a:extLst>
                </a:gridCol>
                <a:gridCol w="1874520">
                  <a:extLst>
                    <a:ext uri="{9D8B030D-6E8A-4147-A177-3AD203B41FA5}">
                      <a16:colId xmlns:a16="http://schemas.microsoft.com/office/drawing/2014/main" val="361245653"/>
                    </a:ext>
                  </a:extLst>
                </a:gridCol>
                <a:gridCol w="1874520">
                  <a:extLst>
                    <a:ext uri="{9D8B030D-6E8A-4147-A177-3AD203B41FA5}">
                      <a16:colId xmlns:a16="http://schemas.microsoft.com/office/drawing/2014/main" val="1021980398"/>
                    </a:ext>
                  </a:extLst>
                </a:gridCol>
              </a:tblGrid>
              <a:tr h="1319336">
                <a:tc>
                  <a:txBody>
                    <a:bodyPr/>
                    <a:lstStyle/>
                    <a:p>
                      <a:r>
                        <a:rPr lang="en-GB" dirty="0"/>
                        <a:t>Year 1</a:t>
                      </a:r>
                    </a:p>
                  </a:txBody>
                  <a:tcPr/>
                </a:tc>
                <a:tc>
                  <a:txBody>
                    <a:bodyPr/>
                    <a:lstStyle/>
                    <a:p>
                      <a:pPr algn="l"/>
                      <a:r>
                        <a:rPr lang="en-GB" dirty="0"/>
                        <a:t>• Describe the location of Northern</a:t>
                      </a:r>
                    </a:p>
                    <a:p>
                      <a:pPr algn="l"/>
                      <a:r>
                        <a:rPr lang="en-GB" dirty="0"/>
                        <a:t>Ireland.</a:t>
                      </a:r>
                    </a:p>
                    <a:p>
                      <a:pPr algn="l"/>
                      <a:r>
                        <a:rPr lang="en-GB" dirty="0"/>
                        <a:t>• What is the capital city of Northern</a:t>
                      </a:r>
                    </a:p>
                    <a:p>
                      <a:pPr algn="l"/>
                      <a:r>
                        <a:rPr lang="en-GB" dirty="0"/>
                        <a:t>Ireland?</a:t>
                      </a:r>
                    </a:p>
                    <a:p>
                      <a:pPr algn="l"/>
                      <a:r>
                        <a:rPr lang="en-GB" dirty="0"/>
                        <a:t>• Is Northern Ireland part of Great Britain?</a:t>
                      </a:r>
                    </a:p>
                  </a:txBody>
                  <a:tcPr/>
                </a:tc>
                <a:tc>
                  <a:txBody>
                    <a:bodyPr/>
                    <a:lstStyle/>
                    <a:p>
                      <a:pPr algn="l"/>
                      <a:r>
                        <a:rPr lang="en-GB" dirty="0"/>
                        <a:t>• Name, locate and mark on a map the</a:t>
                      </a:r>
                    </a:p>
                    <a:p>
                      <a:pPr algn="l"/>
                      <a:r>
                        <a:rPr lang="en-GB" dirty="0"/>
                        <a:t>walkway of volcanic stones created from</a:t>
                      </a:r>
                    </a:p>
                    <a:p>
                      <a:pPr algn="l"/>
                      <a:r>
                        <a:rPr lang="en-GB" dirty="0"/>
                        <a:t>ancient volcanic activity.</a:t>
                      </a:r>
                    </a:p>
                    <a:p>
                      <a:pPr algn="l"/>
                      <a:r>
                        <a:rPr lang="en-GB" dirty="0"/>
                        <a:t>• What are the largest rivers in Northern</a:t>
                      </a:r>
                    </a:p>
                    <a:p>
                      <a:pPr algn="l"/>
                      <a:r>
                        <a:rPr lang="en-GB" dirty="0"/>
                        <a:t>Ireland?</a:t>
                      </a:r>
                    </a:p>
                    <a:p>
                      <a:pPr algn="l"/>
                      <a:r>
                        <a:rPr lang="en-GB" dirty="0"/>
                        <a:t>• What is special about Lough (lake)</a:t>
                      </a:r>
                    </a:p>
                    <a:p>
                      <a:pPr algn="l"/>
                      <a:r>
                        <a:rPr lang="en-GB" dirty="0"/>
                        <a:t>Neagh?</a:t>
                      </a:r>
                    </a:p>
                  </a:txBody>
                  <a:tcPr/>
                </a:tc>
                <a:tc>
                  <a:txBody>
                    <a:bodyPr/>
                    <a:lstStyle/>
                    <a:p>
                      <a:pPr algn="l"/>
                      <a:r>
                        <a:rPr lang="en-GB" dirty="0"/>
                        <a:t>• Name and locate the cities of Northern</a:t>
                      </a:r>
                    </a:p>
                    <a:p>
                      <a:pPr algn="l"/>
                      <a:r>
                        <a:rPr lang="en-GB" dirty="0"/>
                        <a:t>Ireland.</a:t>
                      </a:r>
                    </a:p>
                    <a:p>
                      <a:pPr algn="l"/>
                      <a:r>
                        <a:rPr lang="en-GB" dirty="0"/>
                        <a:t>• How would you describe most of the</a:t>
                      </a:r>
                    </a:p>
                    <a:p>
                      <a:pPr algn="l"/>
                      <a:r>
                        <a:rPr lang="en-GB" dirty="0"/>
                        <a:t>land in Northern Ireland – rural or urban?</a:t>
                      </a:r>
                    </a:p>
                  </a:txBody>
                  <a:tcPr/>
                </a:tc>
                <a:tc>
                  <a:txBody>
                    <a:bodyPr/>
                    <a:lstStyle/>
                    <a:p>
                      <a:pPr marL="0" indent="0" algn="l">
                        <a:buFont typeface="Arial" panose="020B0604020202020204" pitchFamily="34" charset="0"/>
                        <a:buNone/>
                      </a:pPr>
                      <a:r>
                        <a:rPr lang="en-GB" dirty="0"/>
                        <a:t>• What were the Troubles in</a:t>
                      </a:r>
                    </a:p>
                    <a:p>
                      <a:pPr marL="0" indent="0" algn="l">
                        <a:buFont typeface="Arial" panose="020B0604020202020204" pitchFamily="34" charset="0"/>
                        <a:buNone/>
                      </a:pPr>
                      <a:r>
                        <a:rPr lang="en-GB" dirty="0"/>
                        <a:t>Northern Ireland?</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algn="l"/>
                      <a:r>
                        <a:rPr lang="en-GB" dirty="0"/>
                        <a:t>• Compare and contrast the locations of</a:t>
                      </a:r>
                    </a:p>
                    <a:p>
                      <a:pPr algn="l"/>
                      <a:r>
                        <a:rPr lang="en-GB" dirty="0"/>
                        <a:t>Northern Ireland and Wales.</a:t>
                      </a:r>
                    </a:p>
                    <a:p>
                      <a:pPr algn="l"/>
                      <a:r>
                        <a:rPr lang="en-GB" dirty="0"/>
                        <a:t>• </a:t>
                      </a:r>
                      <a:r>
                        <a:rPr lang="en-GB" dirty="0">
                          <a:solidFill>
                            <a:srgbClr val="0070C0"/>
                          </a:solidFill>
                        </a:rPr>
                        <a:t>Recommend a way to travel from Northern Ireland to Scotland. </a:t>
                      </a:r>
                    </a:p>
                  </a:txBody>
                  <a:tcPr/>
                </a:tc>
                <a:tc>
                  <a:txBody>
                    <a:bodyPr/>
                    <a:lstStyle/>
                    <a:p>
                      <a:pPr algn="l"/>
                      <a:r>
                        <a:rPr lang="en-GB" dirty="0"/>
                        <a:t>• Organise information about the rivers of Northern Ireland. • Where (identify patterns) are most of Northern Ireland’s mountains?</a:t>
                      </a:r>
                    </a:p>
                    <a:p>
                      <a:pPr algn="l"/>
                      <a:r>
                        <a:rPr lang="en-GB" dirty="0">
                          <a:solidFill>
                            <a:srgbClr val="0070C0"/>
                          </a:solidFill>
                        </a:rPr>
                        <a:t>• Investigate the formation of the Giant’s Causeway.</a:t>
                      </a:r>
                    </a:p>
                  </a:txBody>
                  <a:tcPr/>
                </a:tc>
                <a:tc>
                  <a:txBody>
                    <a:bodyPr/>
                    <a:lstStyle/>
                    <a:p>
                      <a:pPr algn="l"/>
                      <a:r>
                        <a:rPr lang="en-GB" dirty="0"/>
                        <a:t>• Compare and contrast the human features of Northern Ireland and Wales. • Categorise tourist activities in Northern Ireland.</a:t>
                      </a:r>
                    </a:p>
                    <a:p>
                      <a:pPr algn="l"/>
                      <a:r>
                        <a:rPr lang="en-GB" dirty="0"/>
                        <a:t>• </a:t>
                      </a:r>
                      <a:r>
                        <a:rPr lang="en-GB" dirty="0">
                          <a:solidFill>
                            <a:srgbClr val="0070C0"/>
                          </a:solidFill>
                        </a:rPr>
                        <a:t>Investigate the routes of main roads in Northern Ireland.</a:t>
                      </a:r>
                    </a:p>
                  </a:txBody>
                  <a:tcPr/>
                </a:tc>
                <a:tc>
                  <a:txBody>
                    <a:bodyPr/>
                    <a:lstStyle/>
                    <a:p>
                      <a:pPr algn="l"/>
                      <a:r>
                        <a:rPr lang="en-GB" dirty="0"/>
                        <a:t>• Explain why some people wanted</a:t>
                      </a:r>
                    </a:p>
                    <a:p>
                      <a:pPr algn="l"/>
                      <a:r>
                        <a:rPr lang="en-GB" dirty="0"/>
                        <a:t>Northern Ireland to be part of the</a:t>
                      </a:r>
                    </a:p>
                    <a:p>
                      <a:pPr algn="l"/>
                      <a:r>
                        <a:rPr lang="en-GB" dirty="0"/>
                        <a:t>Republic of Ireland and others wanted to</a:t>
                      </a:r>
                    </a:p>
                    <a:p>
                      <a:pPr algn="l"/>
                      <a:r>
                        <a:rPr lang="en-GB" dirty="0"/>
                        <a:t>remain part of the Union with Great</a:t>
                      </a:r>
                    </a:p>
                    <a:p>
                      <a:pPr algn="l"/>
                      <a:r>
                        <a:rPr lang="en-GB" dirty="0"/>
                        <a:t>Britain.</a:t>
                      </a:r>
                    </a:p>
                    <a:p>
                      <a:pPr algn="l"/>
                      <a:r>
                        <a:rPr lang="en-GB" dirty="0">
                          <a:solidFill>
                            <a:srgbClr val="0070C0"/>
                          </a:solidFill>
                        </a:rPr>
                        <a:t>• Investigate the Good Friday agreement that brought peace to Northern Ireland. </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111510" y="995804"/>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36" name="Group 35">
            <a:extLst>
              <a:ext uri="{FF2B5EF4-FFF2-40B4-BE49-F238E27FC236}">
                <a16:creationId xmlns:a16="http://schemas.microsoft.com/office/drawing/2014/main" id="{CE85A720-B5D0-4270-A28D-95AC873D2BF3}"/>
              </a:ext>
            </a:extLst>
          </p:cNvPr>
          <p:cNvGrpSpPr/>
          <p:nvPr/>
        </p:nvGrpSpPr>
        <p:grpSpPr>
          <a:xfrm>
            <a:off x="5000758" y="1083130"/>
            <a:ext cx="691884" cy="911718"/>
            <a:chOff x="5868717" y="1299807"/>
            <a:chExt cx="762354" cy="1004577"/>
          </a:xfrm>
        </p:grpSpPr>
        <p:sp>
          <p:nvSpPr>
            <p:cNvPr id="37" name="Physical…">
              <a:extLst>
                <a:ext uri="{FF2B5EF4-FFF2-40B4-BE49-F238E27FC236}">
                  <a16:creationId xmlns:a16="http://schemas.microsoft.com/office/drawing/2014/main" id="{AE829B17-128F-4D24-AFB4-D04BB27CA362}"/>
                </a:ext>
              </a:extLst>
            </p:cNvPr>
            <p:cNvSpPr txBox="1"/>
            <p:nvPr/>
          </p:nvSpPr>
          <p:spPr>
            <a:xfrm>
              <a:off x="5986861" y="1947811"/>
              <a:ext cx="482190" cy="3565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features</a:t>
              </a:r>
              <a:endParaRPr kumimoji="0" sz="817" b="1" i="0" u="none" strike="noStrike" kern="0" cap="none" spc="0" normalizeH="0" baseline="0" noProof="0" dirty="0">
                <a:ln>
                  <a:noFill/>
                </a:ln>
                <a:solidFill>
                  <a:srgbClr val="6197CC"/>
                </a:solidFill>
                <a:effectLst/>
                <a:uLnTx/>
                <a:uFillTx/>
                <a:latin typeface="Helvetica Neue"/>
                <a:sym typeface="Helvetica Neue"/>
              </a:endParaRPr>
            </a:p>
          </p:txBody>
        </p:sp>
        <p:pic>
          <p:nvPicPr>
            <p:cNvPr id="38" name="Picture 37">
              <a:extLst>
                <a:ext uri="{FF2B5EF4-FFF2-40B4-BE49-F238E27FC236}">
                  <a16:creationId xmlns:a16="http://schemas.microsoft.com/office/drawing/2014/main" id="{E6FEED9D-B665-4D04-AB44-8531C9CC5011}"/>
                </a:ext>
              </a:extLst>
            </p:cNvPr>
            <p:cNvPicPr>
              <a:picLocks noChangeAspect="1"/>
            </p:cNvPicPr>
            <p:nvPr/>
          </p:nvPicPr>
          <p:blipFill>
            <a:blip r:embed="rId2"/>
            <a:stretch>
              <a:fillRect/>
            </a:stretch>
          </p:blipFill>
          <p:spPr>
            <a:xfrm>
              <a:off x="5868717" y="1299807"/>
              <a:ext cx="762354" cy="648002"/>
            </a:xfrm>
            <a:prstGeom prst="rect">
              <a:avLst/>
            </a:prstGeom>
          </p:spPr>
        </p:pic>
      </p:grpSp>
      <p:sp>
        <p:nvSpPr>
          <p:cNvPr id="40" name="Human…">
            <a:extLst>
              <a:ext uri="{FF2B5EF4-FFF2-40B4-BE49-F238E27FC236}">
                <a16:creationId xmlns:a16="http://schemas.microsoft.com/office/drawing/2014/main" id="{D4AAAFAE-7FF1-4ECE-985D-2E4B0F2D18A7}"/>
              </a:ext>
            </a:extLst>
          </p:cNvPr>
          <p:cNvSpPr txBox="1"/>
          <p:nvPr/>
        </p:nvSpPr>
        <p:spPr>
          <a:xfrm>
            <a:off x="6763000" y="1596642"/>
            <a:ext cx="737224" cy="4493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Human features	</a:t>
            </a:r>
          </a:p>
        </p:txBody>
      </p:sp>
      <p:pic>
        <p:nvPicPr>
          <p:cNvPr id="41" name="Picture 40">
            <a:extLst>
              <a:ext uri="{FF2B5EF4-FFF2-40B4-BE49-F238E27FC236}">
                <a16:creationId xmlns:a16="http://schemas.microsoft.com/office/drawing/2014/main" id="{DDDAAAD6-39FD-4FC2-967A-21DCD05541D8}"/>
              </a:ext>
            </a:extLst>
          </p:cNvPr>
          <p:cNvPicPr>
            <a:picLocks noChangeAspect="1"/>
          </p:cNvPicPr>
          <p:nvPr/>
        </p:nvPicPr>
        <p:blipFill>
          <a:blip r:embed="rId3"/>
          <a:stretch>
            <a:fillRect/>
          </a:stretch>
        </p:blipFill>
        <p:spPr>
          <a:xfrm>
            <a:off x="6763000" y="945389"/>
            <a:ext cx="663880" cy="710741"/>
          </a:xfrm>
          <a:prstGeom prst="rect">
            <a:avLst/>
          </a:prstGeom>
        </p:spPr>
      </p:pic>
      <p:grpSp>
        <p:nvGrpSpPr>
          <p:cNvPr id="18" name="Group 17">
            <a:extLst>
              <a:ext uri="{FF2B5EF4-FFF2-40B4-BE49-F238E27FC236}">
                <a16:creationId xmlns:a16="http://schemas.microsoft.com/office/drawing/2014/main" id="{1FF3E7E5-DFB7-42B3-8380-9DE76453947C}"/>
              </a:ext>
            </a:extLst>
          </p:cNvPr>
          <p:cNvGrpSpPr/>
          <p:nvPr/>
        </p:nvGrpSpPr>
        <p:grpSpPr>
          <a:xfrm>
            <a:off x="8569405" y="1004883"/>
            <a:ext cx="660207" cy="848641"/>
            <a:chOff x="7436738" y="1239369"/>
            <a:chExt cx="727450" cy="935076"/>
          </a:xfrm>
        </p:grpSpPr>
        <p:sp>
          <p:nvSpPr>
            <p:cNvPr id="19" name="Diversity">
              <a:extLst>
                <a:ext uri="{FF2B5EF4-FFF2-40B4-BE49-F238E27FC236}">
                  <a16:creationId xmlns:a16="http://schemas.microsoft.com/office/drawing/2014/main" id="{7AEE89CD-6FE7-44AD-ABBC-8238C16D6B8D}"/>
                </a:ext>
              </a:extLst>
            </p:cNvPr>
            <p:cNvSpPr txBox="1"/>
            <p:nvPr/>
          </p:nvSpPr>
          <p:spPr>
            <a:xfrm>
              <a:off x="7540262" y="1956417"/>
              <a:ext cx="492788" cy="2180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defRPr sz="900">
                  <a:solidFill>
                    <a:srgbClr val="6197CC"/>
                  </a:solidFill>
                </a:defRPr>
              </a:lvl1pPr>
            </a:lstStyle>
            <a:p>
              <a:r>
                <a:rPr lang="en-GB" sz="817" dirty="0"/>
                <a:t>Diversity</a:t>
              </a:r>
              <a:endParaRPr sz="817" dirty="0"/>
            </a:p>
          </p:txBody>
        </p:sp>
        <p:pic>
          <p:nvPicPr>
            <p:cNvPr id="20" name="Picture 19">
              <a:extLst>
                <a:ext uri="{FF2B5EF4-FFF2-40B4-BE49-F238E27FC236}">
                  <a16:creationId xmlns:a16="http://schemas.microsoft.com/office/drawing/2014/main" id="{BA651C1D-2BAF-4C58-A83C-0F7E3B0A158C}"/>
                </a:ext>
              </a:extLst>
            </p:cNvPr>
            <p:cNvPicPr>
              <a:picLocks noChangeAspect="1"/>
            </p:cNvPicPr>
            <p:nvPr/>
          </p:nvPicPr>
          <p:blipFill>
            <a:blip r:embed="rId4"/>
            <a:stretch>
              <a:fillRect/>
            </a:stretch>
          </p:blipFill>
          <p:spPr>
            <a:xfrm>
              <a:off x="7436738" y="1239369"/>
              <a:ext cx="727450" cy="723015"/>
            </a:xfrm>
            <a:prstGeom prst="rect">
              <a:avLst/>
            </a:prstGeom>
          </p:spPr>
        </p:pic>
      </p:grpSp>
      <p:sp>
        <p:nvSpPr>
          <p:cNvPr id="21" name="TextBox 20">
            <a:extLst>
              <a:ext uri="{FF2B5EF4-FFF2-40B4-BE49-F238E27FC236}">
                <a16:creationId xmlns:a16="http://schemas.microsoft.com/office/drawing/2014/main" id="{3573A3EB-3653-4E08-B37A-E5AA8D33C15D}"/>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The United Kingdom: Northern Ireland</a:t>
            </a:r>
          </a:p>
        </p:txBody>
      </p:sp>
    </p:spTree>
    <p:extLst>
      <p:ext uri="{BB962C8B-B14F-4D97-AF65-F5344CB8AC3E}">
        <p14:creationId xmlns:p14="http://schemas.microsoft.com/office/powerpoint/2010/main" val="10761436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45253-0416-4817-A141-AC65FCBAC877}"/>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74B1AE01-14F6-48E6-B3BF-BB8624101D26}"/>
              </a:ext>
            </a:extLst>
          </p:cNvPr>
          <p:cNvSpPr>
            <a:spLocks noGrp="1"/>
          </p:cNvSpPr>
          <p:nvPr>
            <p:ph type="body" sz="quarter" idx="1"/>
          </p:nvPr>
        </p:nvSpPr>
        <p:spPr/>
        <p:txBody>
          <a:bodyPr/>
          <a:lstStyle/>
          <a:p>
            <a:endParaRPr lang="en-GB"/>
          </a:p>
        </p:txBody>
      </p:sp>
      <p:pic>
        <p:nvPicPr>
          <p:cNvPr id="5" name="Picture 4">
            <a:extLst>
              <a:ext uri="{FF2B5EF4-FFF2-40B4-BE49-F238E27FC236}">
                <a16:creationId xmlns:a16="http://schemas.microsoft.com/office/drawing/2014/main" id="{F5BA23ED-60F3-43C7-9B98-E169F62DFF87}"/>
              </a:ext>
            </a:extLst>
          </p:cNvPr>
          <p:cNvPicPr>
            <a:picLocks noChangeAspect="1"/>
          </p:cNvPicPr>
          <p:nvPr/>
        </p:nvPicPr>
        <p:blipFill>
          <a:blip r:embed="rId2"/>
          <a:stretch>
            <a:fillRect/>
          </a:stretch>
        </p:blipFill>
        <p:spPr>
          <a:xfrm>
            <a:off x="217487" y="449055"/>
            <a:ext cx="10258425" cy="6305550"/>
          </a:xfrm>
          <a:prstGeom prst="rect">
            <a:avLst/>
          </a:prstGeom>
        </p:spPr>
      </p:pic>
    </p:spTree>
    <p:extLst>
      <p:ext uri="{BB962C8B-B14F-4D97-AF65-F5344CB8AC3E}">
        <p14:creationId xmlns:p14="http://schemas.microsoft.com/office/powerpoint/2010/main" val="13877915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D13BB2-3A8E-41FC-8137-9C7362C4B2FB}"/>
              </a:ext>
            </a:extLst>
          </p:cNvPr>
          <p:cNvPicPr>
            <a:picLocks noChangeAspect="1"/>
          </p:cNvPicPr>
          <p:nvPr/>
        </p:nvPicPr>
        <p:blipFill>
          <a:blip r:embed="rId2"/>
          <a:stretch>
            <a:fillRect/>
          </a:stretch>
        </p:blipFill>
        <p:spPr>
          <a:xfrm>
            <a:off x="246062" y="1087437"/>
            <a:ext cx="10201275" cy="5381625"/>
          </a:xfrm>
          <a:prstGeom prst="rect">
            <a:avLst/>
          </a:prstGeom>
        </p:spPr>
      </p:pic>
    </p:spTree>
    <p:extLst>
      <p:ext uri="{BB962C8B-B14F-4D97-AF65-F5344CB8AC3E}">
        <p14:creationId xmlns:p14="http://schemas.microsoft.com/office/powerpoint/2010/main" val="257378739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6E4FB-E9A9-4A04-889C-6BD6C18F8495}"/>
              </a:ext>
            </a:extLst>
          </p:cNvPr>
          <p:cNvPicPr>
            <a:picLocks noChangeAspect="1"/>
          </p:cNvPicPr>
          <p:nvPr/>
        </p:nvPicPr>
        <p:blipFill>
          <a:blip r:embed="rId2"/>
          <a:stretch>
            <a:fillRect/>
          </a:stretch>
        </p:blipFill>
        <p:spPr>
          <a:xfrm>
            <a:off x="436562" y="630237"/>
            <a:ext cx="9820275" cy="6296025"/>
          </a:xfrm>
          <a:prstGeom prst="rect">
            <a:avLst/>
          </a:prstGeom>
        </p:spPr>
      </p:pic>
    </p:spTree>
    <p:extLst>
      <p:ext uri="{BB962C8B-B14F-4D97-AF65-F5344CB8AC3E}">
        <p14:creationId xmlns:p14="http://schemas.microsoft.com/office/powerpoint/2010/main" val="38951211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2711914168"/>
              </p:ext>
            </p:extLst>
          </p:nvPr>
        </p:nvGraphicFramePr>
        <p:xfrm>
          <a:off x="710810" y="1994848"/>
          <a:ext cx="9271780" cy="3801947"/>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1626115142"/>
                    </a:ext>
                  </a:extLst>
                </a:gridCol>
                <a:gridCol w="1874520">
                  <a:extLst>
                    <a:ext uri="{9D8B030D-6E8A-4147-A177-3AD203B41FA5}">
                      <a16:colId xmlns:a16="http://schemas.microsoft.com/office/drawing/2014/main" val="3056524502"/>
                    </a:ext>
                  </a:extLst>
                </a:gridCol>
                <a:gridCol w="1874520">
                  <a:extLst>
                    <a:ext uri="{9D8B030D-6E8A-4147-A177-3AD203B41FA5}">
                      <a16:colId xmlns:a16="http://schemas.microsoft.com/office/drawing/2014/main" val="59868431"/>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Where is London?</a:t>
                      </a:r>
                    </a:p>
                  </a:txBody>
                  <a:tcPr/>
                </a:tc>
                <a:tc>
                  <a:txBody>
                    <a:bodyPr/>
                    <a:lstStyle/>
                    <a:p>
                      <a:pPr marL="0" indent="0" algn="l">
                        <a:buFont typeface="Arial" panose="020B0604020202020204" pitchFamily="34" charset="0"/>
                        <a:buNone/>
                      </a:pPr>
                      <a:r>
                        <a:rPr lang="en-GB" dirty="0"/>
                        <a:t>• Which river runs through London? </a:t>
                      </a:r>
                    </a:p>
                    <a:p>
                      <a:pPr marL="0" indent="0" algn="l">
                        <a:buFont typeface="Arial" panose="020B0604020202020204" pitchFamily="34" charset="0"/>
                        <a:buNone/>
                      </a:pPr>
                      <a:r>
                        <a:rPr lang="en-GB" dirty="0"/>
                        <a:t>• Why was the river important when London was first built?</a:t>
                      </a:r>
                    </a:p>
                  </a:txBody>
                  <a:tcPr/>
                </a:tc>
                <a:tc>
                  <a:txBody>
                    <a:bodyPr/>
                    <a:lstStyle/>
                    <a:p>
                      <a:pPr marL="0" indent="0" algn="l">
                        <a:buFont typeface="Arial" panose="020B0604020202020204" pitchFamily="34" charset="0"/>
                        <a:buNone/>
                      </a:pPr>
                      <a:r>
                        <a:rPr lang="en-GB" dirty="0"/>
                        <a:t>• What is special about the city of London</a:t>
                      </a:r>
                    </a:p>
                    <a:p>
                      <a:pPr marL="0" indent="0" algn="l">
                        <a:buFont typeface="Arial" panose="020B0604020202020204" pitchFamily="34" charset="0"/>
                        <a:buNone/>
                      </a:pPr>
                      <a:r>
                        <a:rPr lang="en-GB" dirty="0"/>
                        <a:t>to the United Kingdom?</a:t>
                      </a:r>
                    </a:p>
                    <a:p>
                      <a:pPr marL="0" indent="0" algn="l">
                        <a:buFont typeface="Arial" panose="020B0604020202020204" pitchFamily="34" charset="0"/>
                        <a:buNone/>
                      </a:pPr>
                      <a:r>
                        <a:rPr lang="en-GB" dirty="0"/>
                        <a:t>• Name some famous landmarks in</a:t>
                      </a:r>
                    </a:p>
                    <a:p>
                      <a:pPr marL="0" indent="0" algn="l">
                        <a:buFont typeface="Arial" panose="020B0604020202020204" pitchFamily="34" charset="0"/>
                        <a:buNone/>
                      </a:pPr>
                      <a:r>
                        <a:rPr lang="en-GB" dirty="0"/>
                        <a:t>London.</a:t>
                      </a:r>
                    </a:p>
                    <a:p>
                      <a:pPr marL="0" indent="0" algn="l">
                        <a:buFont typeface="Arial" panose="020B0604020202020204" pitchFamily="34" charset="0"/>
                        <a:buNone/>
                      </a:pPr>
                      <a:r>
                        <a:rPr lang="en-GB" dirty="0"/>
                        <a:t>• Describe the population of London.</a:t>
                      </a:r>
                    </a:p>
                  </a:txBody>
                  <a:tcPr/>
                </a:tc>
                <a:tc>
                  <a:txBody>
                    <a:bodyPr/>
                    <a:lstStyle/>
                    <a:p>
                      <a:pPr marL="0" indent="0" algn="l">
                        <a:buFont typeface="Arial" panose="020B0604020202020204" pitchFamily="34" charset="0"/>
                        <a:buNone/>
                      </a:pPr>
                      <a:r>
                        <a:rPr lang="en-GB" dirty="0"/>
                        <a:t>• Describe two ways in which London</a:t>
                      </a:r>
                    </a:p>
                    <a:p>
                      <a:pPr marL="0" indent="0" algn="l">
                        <a:buFont typeface="Arial" panose="020B0604020202020204" pitchFamily="34" charset="0"/>
                        <a:buNone/>
                      </a:pPr>
                      <a:r>
                        <a:rPr lang="en-GB" dirty="0"/>
                        <a:t>is diverse.</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 Compare the location of London with that of Edinburgh</a:t>
                      </a:r>
                    </a:p>
                    <a:p>
                      <a:pPr marL="0" indent="0" algn="l">
                        <a:buFont typeface="Arial" panose="020B0604020202020204" pitchFamily="34" charset="0"/>
                        <a:buNone/>
                      </a:pPr>
                      <a:r>
                        <a:rPr lang="en-GB" dirty="0">
                          <a:solidFill>
                            <a:srgbClr val="0070C0"/>
                          </a:solidFill>
                        </a:rPr>
                        <a:t>True or false? London is England’s southernmost city. </a:t>
                      </a:r>
                    </a:p>
                  </a:txBody>
                  <a:tcPr/>
                </a:tc>
                <a:tc>
                  <a:txBody>
                    <a:bodyPr/>
                    <a:lstStyle/>
                    <a:p>
                      <a:pPr marL="0" indent="0" algn="l">
                        <a:buFont typeface="Arial" panose="020B0604020202020204" pitchFamily="34" charset="0"/>
                        <a:buNone/>
                      </a:pPr>
                      <a:r>
                        <a:rPr lang="en-GB" dirty="0"/>
                        <a:t>• Show on a map:</a:t>
                      </a:r>
                    </a:p>
                    <a:p>
                      <a:pPr marL="0" indent="0" algn="l">
                        <a:buFont typeface="Arial" panose="020B0604020202020204" pitchFamily="34" charset="0"/>
                        <a:buNone/>
                      </a:pPr>
                      <a:r>
                        <a:rPr lang="en-GB" dirty="0"/>
                        <a:t>• the River Thames</a:t>
                      </a:r>
                    </a:p>
                    <a:p>
                      <a:pPr marL="0" indent="0" algn="l">
                        <a:buFont typeface="Arial" panose="020B0604020202020204" pitchFamily="34" charset="0"/>
                        <a:buNone/>
                      </a:pPr>
                      <a:r>
                        <a:rPr lang="en-GB" dirty="0"/>
                        <a:t>• Tower Hill</a:t>
                      </a:r>
                    </a:p>
                    <a:p>
                      <a:pPr marL="0" indent="0" algn="l">
                        <a:buFont typeface="Arial" panose="020B0604020202020204" pitchFamily="34" charset="0"/>
                        <a:buNone/>
                      </a:pPr>
                      <a:r>
                        <a:rPr lang="en-GB" dirty="0"/>
                        <a:t>• Hampstead Heath</a:t>
                      </a:r>
                    </a:p>
                    <a:p>
                      <a:pPr marL="0" indent="0" algn="l">
                        <a:buFont typeface="Arial" panose="020B0604020202020204" pitchFamily="34" charset="0"/>
                        <a:buNone/>
                      </a:pPr>
                      <a:r>
                        <a:rPr lang="en-GB" dirty="0"/>
                        <a:t>• Highgate Hill</a:t>
                      </a:r>
                    </a:p>
                    <a:p>
                      <a:pPr marL="0" indent="0" algn="l">
                        <a:buFont typeface="Arial" panose="020B0604020202020204" pitchFamily="34" charset="0"/>
                        <a:buNone/>
                      </a:pPr>
                      <a:r>
                        <a:rPr lang="en-GB" dirty="0"/>
                        <a:t>• Parliament Hill</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 Do you agree? London can easily flood because it is so flat</a:t>
                      </a:r>
                      <a:r>
                        <a:rPr lang="en-GB" dirty="0"/>
                        <a:t>.</a:t>
                      </a:r>
                    </a:p>
                  </a:txBody>
                  <a:tcPr/>
                </a:tc>
                <a:tc>
                  <a:txBody>
                    <a:bodyPr/>
                    <a:lstStyle/>
                    <a:p>
                      <a:pPr marL="0" indent="0" algn="l">
                        <a:buFont typeface="Arial" panose="020B0604020202020204" pitchFamily="34" charset="0"/>
                        <a:buNone/>
                      </a:pPr>
                      <a:r>
                        <a:rPr lang="en-GB" dirty="0"/>
                        <a:t>• Point out some important landmarks on</a:t>
                      </a:r>
                    </a:p>
                    <a:p>
                      <a:pPr marL="0" indent="0" algn="l">
                        <a:buFont typeface="Arial" panose="020B0604020202020204" pitchFamily="34" charset="0"/>
                        <a:buNone/>
                      </a:pPr>
                      <a:r>
                        <a:rPr lang="en-GB" dirty="0"/>
                        <a:t>a map of London.</a:t>
                      </a:r>
                    </a:p>
                    <a:p>
                      <a:pPr marL="0" indent="0" algn="l">
                        <a:buFont typeface="Arial" panose="020B0604020202020204" pitchFamily="34" charset="0"/>
                        <a:buNone/>
                      </a:pPr>
                      <a:r>
                        <a:rPr lang="en-GB" dirty="0">
                          <a:solidFill>
                            <a:srgbClr val="0070C0"/>
                          </a:solidFill>
                        </a:rPr>
                        <a:t>• Always, sometimes or never?</a:t>
                      </a:r>
                    </a:p>
                    <a:p>
                      <a:pPr marL="0" indent="0" algn="l">
                        <a:buFont typeface="Arial" panose="020B0604020202020204" pitchFamily="34" charset="0"/>
                        <a:buNone/>
                      </a:pPr>
                      <a:r>
                        <a:rPr lang="en-GB" dirty="0">
                          <a:solidFill>
                            <a:srgbClr val="0070C0"/>
                          </a:solidFill>
                        </a:rPr>
                        <a:t>New buildings in London are</a:t>
                      </a:r>
                    </a:p>
                    <a:p>
                      <a:pPr marL="0" indent="0" algn="l">
                        <a:buFont typeface="Arial" panose="020B0604020202020204" pitchFamily="34" charset="0"/>
                        <a:buNone/>
                      </a:pPr>
                      <a:r>
                        <a:rPr lang="en-GB" dirty="0">
                          <a:solidFill>
                            <a:srgbClr val="0070C0"/>
                          </a:solidFill>
                        </a:rPr>
                        <a:t>skyscrapers.</a:t>
                      </a:r>
                    </a:p>
                  </a:txBody>
                  <a:tcPr/>
                </a:tc>
                <a:tc>
                  <a:txBody>
                    <a:bodyPr/>
                    <a:lstStyle/>
                    <a:p>
                      <a:pPr marL="0" indent="0" algn="l">
                        <a:buFont typeface="Arial" panose="020B0604020202020204" pitchFamily="34" charset="0"/>
                        <a:buNone/>
                      </a:pPr>
                      <a:r>
                        <a:rPr lang="en-GB" dirty="0"/>
                        <a:t>• Compare and contrast the type of</a:t>
                      </a:r>
                    </a:p>
                    <a:p>
                      <a:pPr marL="0" indent="0" algn="l">
                        <a:buFont typeface="Arial" panose="020B0604020202020204" pitchFamily="34" charset="0"/>
                        <a:buNone/>
                      </a:pPr>
                      <a:r>
                        <a:rPr lang="en-GB" dirty="0"/>
                        <a:t>businesses found in Canary Wharf with</a:t>
                      </a:r>
                    </a:p>
                    <a:p>
                      <a:pPr marL="0" indent="0" algn="l">
                        <a:buFont typeface="Arial" panose="020B0604020202020204" pitchFamily="34" charset="0"/>
                        <a:buNone/>
                      </a:pPr>
                      <a:r>
                        <a:rPr lang="en-GB" dirty="0"/>
                        <a:t>those found in Tower Hamlets.</a:t>
                      </a:r>
                    </a:p>
                    <a:p>
                      <a:pPr marL="0" indent="0" algn="l">
                        <a:buFont typeface="Arial" panose="020B0604020202020204" pitchFamily="34" charset="0"/>
                        <a:buNone/>
                      </a:pPr>
                      <a:r>
                        <a:rPr lang="en-GB" dirty="0">
                          <a:solidFill>
                            <a:srgbClr val="0070C0"/>
                          </a:solidFill>
                        </a:rPr>
                        <a:t>• Do you agree? London has a diverse</a:t>
                      </a:r>
                    </a:p>
                    <a:p>
                      <a:pPr marL="0" indent="0" algn="l">
                        <a:buFont typeface="Arial" panose="020B0604020202020204" pitchFamily="34" charset="0"/>
                        <a:buNone/>
                      </a:pPr>
                      <a:r>
                        <a:rPr lang="en-GB" dirty="0">
                          <a:solidFill>
                            <a:srgbClr val="0070C0"/>
                          </a:solidFill>
                        </a:rPr>
                        <a:t>mix of foods available to buy from all</a:t>
                      </a:r>
                    </a:p>
                    <a:p>
                      <a:pPr marL="0" indent="0" algn="l">
                        <a:buFont typeface="Arial" panose="020B0604020202020204" pitchFamily="34" charset="0"/>
                        <a:buNone/>
                      </a:pPr>
                      <a:r>
                        <a:rPr lang="en-GB" dirty="0">
                          <a:solidFill>
                            <a:srgbClr val="0070C0"/>
                          </a:solidFill>
                        </a:rPr>
                        <a:t>over the world.</a:t>
                      </a:r>
                    </a:p>
                  </a:txBody>
                  <a:tcPr/>
                </a:tc>
                <a:extLst>
                  <a:ext uri="{0D108BD9-81ED-4DB2-BD59-A6C34878D82A}">
                    <a16:rowId xmlns:a16="http://schemas.microsoft.com/office/drawing/2014/main" val="623738280"/>
                  </a:ext>
                </a:extLst>
              </a:tr>
            </a:tbl>
          </a:graphicData>
        </a:graphic>
      </p:graphicFrame>
      <p:grpSp>
        <p:nvGrpSpPr>
          <p:cNvPr id="13" name="Group 12">
            <a:extLst>
              <a:ext uri="{FF2B5EF4-FFF2-40B4-BE49-F238E27FC236}">
                <a16:creationId xmlns:a16="http://schemas.microsoft.com/office/drawing/2014/main" id="{E4356D5C-1C97-4637-8CC9-EC723C100F00}"/>
              </a:ext>
            </a:extLst>
          </p:cNvPr>
          <p:cNvGrpSpPr/>
          <p:nvPr/>
        </p:nvGrpSpPr>
        <p:grpSpPr>
          <a:xfrm>
            <a:off x="3111510" y="995804"/>
            <a:ext cx="712954" cy="857720"/>
            <a:chOff x="5192602" y="1299856"/>
            <a:chExt cx="712954" cy="857720"/>
          </a:xfrm>
        </p:grpSpPr>
        <p:sp>
          <p:nvSpPr>
            <p:cNvPr id="14" name="Location">
              <a:extLst>
                <a:ext uri="{FF2B5EF4-FFF2-40B4-BE49-F238E27FC236}">
                  <a16:creationId xmlns:a16="http://schemas.microsoft.com/office/drawing/2014/main" id="{8BE14DF6-3ECA-417E-A7AB-67FE90DB7E97}"/>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15" name="Group 14">
              <a:extLst>
                <a:ext uri="{FF2B5EF4-FFF2-40B4-BE49-F238E27FC236}">
                  <a16:creationId xmlns:a16="http://schemas.microsoft.com/office/drawing/2014/main" id="{1386CA1D-409A-4508-A80F-418B78E922F7}"/>
                </a:ext>
              </a:extLst>
            </p:cNvPr>
            <p:cNvGrpSpPr/>
            <p:nvPr/>
          </p:nvGrpSpPr>
          <p:grpSpPr>
            <a:xfrm>
              <a:off x="5192602" y="1299856"/>
              <a:ext cx="712954" cy="648002"/>
              <a:chOff x="0" y="0"/>
              <a:chExt cx="1393991" cy="1331996"/>
            </a:xfrm>
          </p:grpSpPr>
          <p:sp>
            <p:nvSpPr>
              <p:cNvPr id="16" name="Shape 600">
                <a:extLst>
                  <a:ext uri="{FF2B5EF4-FFF2-40B4-BE49-F238E27FC236}">
                    <a16:creationId xmlns:a16="http://schemas.microsoft.com/office/drawing/2014/main" id="{B7FC6630-5419-472F-A337-C3F8F9BB5E6E}"/>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7" name="Shape 602">
                <a:extLst>
                  <a:ext uri="{FF2B5EF4-FFF2-40B4-BE49-F238E27FC236}">
                    <a16:creationId xmlns:a16="http://schemas.microsoft.com/office/drawing/2014/main" id="{E96154EF-B20B-4E38-8951-725C3D424652}"/>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8" name="Shape 603">
                <a:extLst>
                  <a:ext uri="{FF2B5EF4-FFF2-40B4-BE49-F238E27FC236}">
                    <a16:creationId xmlns:a16="http://schemas.microsoft.com/office/drawing/2014/main" id="{33F2F89A-5652-466E-83F1-6A557D909B7A}"/>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9" name="Shape 604">
                <a:extLst>
                  <a:ext uri="{FF2B5EF4-FFF2-40B4-BE49-F238E27FC236}">
                    <a16:creationId xmlns:a16="http://schemas.microsoft.com/office/drawing/2014/main" id="{CE5EDC16-1AA1-4EA5-984A-659D1FF77A6E}"/>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20" name="Shape 605">
                <a:extLst>
                  <a:ext uri="{FF2B5EF4-FFF2-40B4-BE49-F238E27FC236}">
                    <a16:creationId xmlns:a16="http://schemas.microsoft.com/office/drawing/2014/main" id="{DBF1E645-6B81-4F63-948B-62F392BE35E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21" name="Shape 606">
                <a:extLst>
                  <a:ext uri="{FF2B5EF4-FFF2-40B4-BE49-F238E27FC236}">
                    <a16:creationId xmlns:a16="http://schemas.microsoft.com/office/drawing/2014/main" id="{C261D4D0-C2B6-4EB3-9268-46CE8CFBA488}"/>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22" name="Shape 607">
                <a:extLst>
                  <a:ext uri="{FF2B5EF4-FFF2-40B4-BE49-F238E27FC236}">
                    <a16:creationId xmlns:a16="http://schemas.microsoft.com/office/drawing/2014/main" id="{6CB512B3-4DE1-4A8C-B864-D7DC2A1BD71C}"/>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23" name="Group 22">
            <a:extLst>
              <a:ext uri="{FF2B5EF4-FFF2-40B4-BE49-F238E27FC236}">
                <a16:creationId xmlns:a16="http://schemas.microsoft.com/office/drawing/2014/main" id="{9FE641EF-274A-4455-892C-83FB6920FCDF}"/>
              </a:ext>
            </a:extLst>
          </p:cNvPr>
          <p:cNvGrpSpPr/>
          <p:nvPr/>
        </p:nvGrpSpPr>
        <p:grpSpPr>
          <a:xfrm>
            <a:off x="5000758" y="1083130"/>
            <a:ext cx="691884" cy="911718"/>
            <a:chOff x="5868717" y="1299807"/>
            <a:chExt cx="762354" cy="1004577"/>
          </a:xfrm>
        </p:grpSpPr>
        <p:sp>
          <p:nvSpPr>
            <p:cNvPr id="24" name="Physical…">
              <a:extLst>
                <a:ext uri="{FF2B5EF4-FFF2-40B4-BE49-F238E27FC236}">
                  <a16:creationId xmlns:a16="http://schemas.microsoft.com/office/drawing/2014/main" id="{38BCFC2F-3F01-45B7-BA96-D91714A364C8}"/>
                </a:ext>
              </a:extLst>
            </p:cNvPr>
            <p:cNvSpPr txBox="1"/>
            <p:nvPr/>
          </p:nvSpPr>
          <p:spPr>
            <a:xfrm>
              <a:off x="5986861" y="1947811"/>
              <a:ext cx="482190" cy="3565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features</a:t>
              </a:r>
              <a:endParaRPr kumimoji="0" sz="817" b="1" i="0" u="none" strike="noStrike" kern="0" cap="none" spc="0" normalizeH="0" baseline="0" noProof="0" dirty="0">
                <a:ln>
                  <a:noFill/>
                </a:ln>
                <a:solidFill>
                  <a:srgbClr val="6197CC"/>
                </a:solidFill>
                <a:effectLst/>
                <a:uLnTx/>
                <a:uFillTx/>
                <a:latin typeface="Helvetica Neue"/>
                <a:sym typeface="Helvetica Neue"/>
              </a:endParaRPr>
            </a:p>
          </p:txBody>
        </p:sp>
        <p:pic>
          <p:nvPicPr>
            <p:cNvPr id="25" name="Picture 24">
              <a:extLst>
                <a:ext uri="{FF2B5EF4-FFF2-40B4-BE49-F238E27FC236}">
                  <a16:creationId xmlns:a16="http://schemas.microsoft.com/office/drawing/2014/main" id="{F431B0B4-6D9B-4BD6-8448-35DE3EF8A320}"/>
                </a:ext>
              </a:extLst>
            </p:cNvPr>
            <p:cNvPicPr>
              <a:picLocks noChangeAspect="1"/>
            </p:cNvPicPr>
            <p:nvPr/>
          </p:nvPicPr>
          <p:blipFill>
            <a:blip r:embed="rId2"/>
            <a:stretch>
              <a:fillRect/>
            </a:stretch>
          </p:blipFill>
          <p:spPr>
            <a:xfrm>
              <a:off x="5868717" y="1299807"/>
              <a:ext cx="762354" cy="648002"/>
            </a:xfrm>
            <a:prstGeom prst="rect">
              <a:avLst/>
            </a:prstGeom>
          </p:spPr>
        </p:pic>
      </p:grpSp>
      <p:grpSp>
        <p:nvGrpSpPr>
          <p:cNvPr id="27" name="Group 26">
            <a:extLst>
              <a:ext uri="{FF2B5EF4-FFF2-40B4-BE49-F238E27FC236}">
                <a16:creationId xmlns:a16="http://schemas.microsoft.com/office/drawing/2014/main" id="{5B04A9FB-DD67-4501-A190-6677D2FCD0E3}"/>
              </a:ext>
            </a:extLst>
          </p:cNvPr>
          <p:cNvGrpSpPr/>
          <p:nvPr/>
        </p:nvGrpSpPr>
        <p:grpSpPr>
          <a:xfrm>
            <a:off x="8569405" y="1004883"/>
            <a:ext cx="660207" cy="848641"/>
            <a:chOff x="7436738" y="1239369"/>
            <a:chExt cx="727450" cy="935076"/>
          </a:xfrm>
        </p:grpSpPr>
        <p:sp>
          <p:nvSpPr>
            <p:cNvPr id="28" name="Diversity">
              <a:extLst>
                <a:ext uri="{FF2B5EF4-FFF2-40B4-BE49-F238E27FC236}">
                  <a16:creationId xmlns:a16="http://schemas.microsoft.com/office/drawing/2014/main" id="{07AB71B8-EA25-4707-ABDF-E4B7B20B0ED7}"/>
                </a:ext>
              </a:extLst>
            </p:cNvPr>
            <p:cNvSpPr txBox="1"/>
            <p:nvPr/>
          </p:nvSpPr>
          <p:spPr>
            <a:xfrm>
              <a:off x="7540262" y="1956417"/>
              <a:ext cx="492788" cy="2180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defRPr sz="900">
                  <a:solidFill>
                    <a:srgbClr val="6197CC"/>
                  </a:solidFill>
                </a:defRPr>
              </a:lvl1pPr>
            </a:lstStyle>
            <a:p>
              <a:r>
                <a:rPr lang="en-GB" sz="817" dirty="0"/>
                <a:t>Diversity</a:t>
              </a:r>
              <a:endParaRPr sz="817" dirty="0"/>
            </a:p>
          </p:txBody>
        </p:sp>
        <p:pic>
          <p:nvPicPr>
            <p:cNvPr id="29" name="Picture 28">
              <a:extLst>
                <a:ext uri="{FF2B5EF4-FFF2-40B4-BE49-F238E27FC236}">
                  <a16:creationId xmlns:a16="http://schemas.microsoft.com/office/drawing/2014/main" id="{AC9F0174-BB7A-4836-A955-DC834291A100}"/>
                </a:ext>
              </a:extLst>
            </p:cNvPr>
            <p:cNvPicPr>
              <a:picLocks noChangeAspect="1"/>
            </p:cNvPicPr>
            <p:nvPr/>
          </p:nvPicPr>
          <p:blipFill>
            <a:blip r:embed="rId3"/>
            <a:stretch>
              <a:fillRect/>
            </a:stretch>
          </p:blipFill>
          <p:spPr>
            <a:xfrm>
              <a:off x="7436738" y="1239369"/>
              <a:ext cx="727450" cy="723015"/>
            </a:xfrm>
            <a:prstGeom prst="rect">
              <a:avLst/>
            </a:prstGeom>
          </p:spPr>
        </p:pic>
      </p:grpSp>
      <p:sp>
        <p:nvSpPr>
          <p:cNvPr id="30" name="Human…">
            <a:extLst>
              <a:ext uri="{FF2B5EF4-FFF2-40B4-BE49-F238E27FC236}">
                <a16:creationId xmlns:a16="http://schemas.microsoft.com/office/drawing/2014/main" id="{1241117A-3761-4B7A-A51D-68195DCCEF69}"/>
              </a:ext>
            </a:extLst>
          </p:cNvPr>
          <p:cNvSpPr txBox="1"/>
          <p:nvPr/>
        </p:nvSpPr>
        <p:spPr>
          <a:xfrm>
            <a:off x="6763000" y="1596642"/>
            <a:ext cx="737224" cy="4493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Human features	</a:t>
            </a:r>
          </a:p>
        </p:txBody>
      </p:sp>
      <p:pic>
        <p:nvPicPr>
          <p:cNvPr id="31" name="Picture 30">
            <a:extLst>
              <a:ext uri="{FF2B5EF4-FFF2-40B4-BE49-F238E27FC236}">
                <a16:creationId xmlns:a16="http://schemas.microsoft.com/office/drawing/2014/main" id="{26256B93-A78F-4B28-8B1D-A01A25A45FB6}"/>
              </a:ext>
            </a:extLst>
          </p:cNvPr>
          <p:cNvPicPr>
            <a:picLocks noChangeAspect="1"/>
          </p:cNvPicPr>
          <p:nvPr/>
        </p:nvPicPr>
        <p:blipFill>
          <a:blip r:embed="rId4"/>
          <a:stretch>
            <a:fillRect/>
          </a:stretch>
        </p:blipFill>
        <p:spPr>
          <a:xfrm>
            <a:off x="6763000" y="945389"/>
            <a:ext cx="663880" cy="710741"/>
          </a:xfrm>
          <a:prstGeom prst="rect">
            <a:avLst/>
          </a:prstGeom>
        </p:spPr>
      </p:pic>
      <p:sp>
        <p:nvSpPr>
          <p:cNvPr id="26" name="TextBox 25">
            <a:extLst>
              <a:ext uri="{FF2B5EF4-FFF2-40B4-BE49-F238E27FC236}">
                <a16:creationId xmlns:a16="http://schemas.microsoft.com/office/drawing/2014/main" id="{07B00483-A24E-48E0-A856-6439A5A9CD8C}"/>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Englan</a:t>
            </a:r>
            <a:r>
              <a:rPr lang="en-GB" dirty="0"/>
              <a:t>d: London</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08796302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0BAFF-AC44-4A68-A631-CEA7BB0FE1DC}"/>
              </a:ext>
            </a:extLst>
          </p:cNvPr>
          <p:cNvPicPr>
            <a:picLocks noChangeAspect="1"/>
          </p:cNvPicPr>
          <p:nvPr/>
        </p:nvPicPr>
        <p:blipFill>
          <a:blip r:embed="rId2"/>
          <a:stretch>
            <a:fillRect/>
          </a:stretch>
        </p:blipFill>
        <p:spPr>
          <a:xfrm>
            <a:off x="374650" y="992187"/>
            <a:ext cx="9944100" cy="5572125"/>
          </a:xfrm>
          <a:prstGeom prst="rect">
            <a:avLst/>
          </a:prstGeom>
        </p:spPr>
      </p:pic>
    </p:spTree>
    <p:extLst>
      <p:ext uri="{BB962C8B-B14F-4D97-AF65-F5344CB8AC3E}">
        <p14:creationId xmlns:p14="http://schemas.microsoft.com/office/powerpoint/2010/main" val="291323947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2DA1C0-0126-4552-A191-53E10441E717}"/>
              </a:ext>
            </a:extLst>
          </p:cNvPr>
          <p:cNvPicPr>
            <a:picLocks noChangeAspect="1"/>
          </p:cNvPicPr>
          <p:nvPr/>
        </p:nvPicPr>
        <p:blipFill>
          <a:blip r:embed="rId2"/>
          <a:stretch>
            <a:fillRect/>
          </a:stretch>
        </p:blipFill>
        <p:spPr>
          <a:xfrm>
            <a:off x="431800" y="673100"/>
            <a:ext cx="9829800" cy="6210300"/>
          </a:xfrm>
          <a:prstGeom prst="rect">
            <a:avLst/>
          </a:prstGeom>
        </p:spPr>
      </p:pic>
    </p:spTree>
    <p:extLst>
      <p:ext uri="{BB962C8B-B14F-4D97-AF65-F5344CB8AC3E}">
        <p14:creationId xmlns:p14="http://schemas.microsoft.com/office/powerpoint/2010/main" val="137837947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4207799799"/>
              </p:ext>
            </p:extLst>
          </p:nvPr>
        </p:nvGraphicFramePr>
        <p:xfrm>
          <a:off x="710810" y="1994848"/>
          <a:ext cx="9271780" cy="493776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838933711"/>
                    </a:ext>
                  </a:extLst>
                </a:gridCol>
                <a:gridCol w="1874520">
                  <a:extLst>
                    <a:ext uri="{9D8B030D-6E8A-4147-A177-3AD203B41FA5}">
                      <a16:colId xmlns:a16="http://schemas.microsoft.com/office/drawing/2014/main" val="1089181049"/>
                    </a:ext>
                  </a:extLst>
                </a:gridCol>
                <a:gridCol w="1874520">
                  <a:extLst>
                    <a:ext uri="{9D8B030D-6E8A-4147-A177-3AD203B41FA5}">
                      <a16:colId xmlns:a16="http://schemas.microsoft.com/office/drawing/2014/main" val="239126401"/>
                    </a:ext>
                  </a:extLst>
                </a:gridCol>
              </a:tblGrid>
              <a:tr h="1514086">
                <a:tc>
                  <a:txBody>
                    <a:bodyPr/>
                    <a:lstStyle/>
                    <a:p>
                      <a:r>
                        <a:rPr lang="en-GB" dirty="0"/>
                        <a:t>Year 1</a:t>
                      </a:r>
                    </a:p>
                  </a:txBody>
                  <a:tcPr/>
                </a:tc>
                <a:tc>
                  <a:txBody>
                    <a:bodyPr/>
                    <a:lstStyle/>
                    <a:p>
                      <a:pPr marL="0" indent="0" algn="l">
                        <a:buFont typeface="Arial" panose="020B0604020202020204" pitchFamily="34" charset="0"/>
                        <a:buNone/>
                      </a:pPr>
                      <a:r>
                        <a:rPr lang="en-GB" dirty="0"/>
                        <a:t>• Where is Edinburgh?</a:t>
                      </a:r>
                    </a:p>
                    <a:p>
                      <a:pPr marL="0" indent="0" algn="l">
                        <a:buFont typeface="Arial" panose="020B0604020202020204" pitchFamily="34" charset="0"/>
                        <a:buNone/>
                      </a:pPr>
                      <a:r>
                        <a:rPr lang="en-GB" dirty="0"/>
                        <a:t>• Which is the nearest sea to Edinburgh?</a:t>
                      </a:r>
                    </a:p>
                    <a:p>
                      <a:pPr marL="0" indent="0" algn="l">
                        <a:buFont typeface="Arial" panose="020B0604020202020204" pitchFamily="34" charset="0"/>
                        <a:buNone/>
                      </a:pPr>
                      <a:r>
                        <a:rPr lang="en-GB" dirty="0"/>
                        <a:t>• What is the Gaelic name for Edinburgh?</a:t>
                      </a:r>
                    </a:p>
                  </a:txBody>
                  <a:tcPr/>
                </a:tc>
                <a:tc>
                  <a:txBody>
                    <a:bodyPr/>
                    <a:lstStyle/>
                    <a:p>
                      <a:pPr marL="0" indent="0" algn="l">
                        <a:buFont typeface="Arial" panose="020B0604020202020204" pitchFamily="34" charset="0"/>
                        <a:buNone/>
                      </a:pPr>
                      <a:r>
                        <a:rPr lang="en-GB" dirty="0"/>
                        <a:t>• Locate and label on a map three of</a:t>
                      </a:r>
                    </a:p>
                    <a:p>
                      <a:pPr marL="0" indent="0" algn="l">
                        <a:buFont typeface="Arial" panose="020B0604020202020204" pitchFamily="34" charset="0"/>
                        <a:buNone/>
                      </a:pPr>
                      <a:r>
                        <a:rPr lang="en-GB" dirty="0"/>
                        <a:t>Edinburgh’s famous hills.</a:t>
                      </a:r>
                    </a:p>
                    <a:p>
                      <a:pPr marL="0" indent="0" algn="l">
                        <a:buFont typeface="Arial" panose="020B0604020202020204" pitchFamily="34" charset="0"/>
                        <a:buNone/>
                      </a:pPr>
                      <a:r>
                        <a:rPr lang="en-GB" dirty="0"/>
                        <a:t>• Locate and label on a map the body of</a:t>
                      </a:r>
                    </a:p>
                    <a:p>
                      <a:pPr marL="0" indent="0" algn="l">
                        <a:buFont typeface="Arial" panose="020B0604020202020204" pitchFamily="34" charset="0"/>
                        <a:buNone/>
                      </a:pPr>
                      <a:r>
                        <a:rPr lang="en-GB" dirty="0"/>
                        <a:t>water to the north of Edinburgh city</a:t>
                      </a:r>
                    </a:p>
                    <a:p>
                      <a:pPr marL="0" indent="0" algn="l">
                        <a:buFont typeface="Arial" panose="020B0604020202020204" pitchFamily="34" charset="0"/>
                        <a:buNone/>
                      </a:pPr>
                      <a:r>
                        <a:rPr lang="en-GB" dirty="0"/>
                        <a:t>centre.</a:t>
                      </a:r>
                    </a:p>
                  </a:txBody>
                  <a:tcPr/>
                </a:tc>
                <a:tc>
                  <a:txBody>
                    <a:bodyPr/>
                    <a:lstStyle/>
                    <a:p>
                      <a:pPr marL="0" indent="0" algn="l">
                        <a:buFont typeface="Arial" panose="020B0604020202020204" pitchFamily="34" charset="0"/>
                        <a:buNone/>
                      </a:pPr>
                      <a:r>
                        <a:rPr lang="en-GB" dirty="0"/>
                        <a:t>What are the two parts to Edinburgh</a:t>
                      </a:r>
                    </a:p>
                    <a:p>
                      <a:pPr marL="0" indent="0" algn="l">
                        <a:buFont typeface="Arial" panose="020B0604020202020204" pitchFamily="34" charset="0"/>
                        <a:buNone/>
                      </a:pPr>
                      <a:r>
                        <a:rPr lang="en-GB" dirty="0"/>
                        <a:t>called?</a:t>
                      </a:r>
                    </a:p>
                    <a:p>
                      <a:pPr marL="0" indent="0" algn="l">
                        <a:buFont typeface="Arial" panose="020B0604020202020204" pitchFamily="34" charset="0"/>
                        <a:buNone/>
                      </a:pPr>
                      <a:r>
                        <a:rPr lang="en-GB" dirty="0"/>
                        <a:t>• What is the name of the stadium in</a:t>
                      </a:r>
                    </a:p>
                    <a:p>
                      <a:pPr marL="0" indent="0" algn="l">
                        <a:buFont typeface="Arial" panose="020B0604020202020204" pitchFamily="34" charset="0"/>
                        <a:buNone/>
                      </a:pPr>
                      <a:r>
                        <a:rPr lang="en-GB" dirty="0"/>
                        <a:t>Edinburgh where rugby is played?</a:t>
                      </a:r>
                    </a:p>
                    <a:p>
                      <a:pPr marL="0" indent="0" algn="l">
                        <a:buFont typeface="Arial" panose="020B0604020202020204" pitchFamily="34" charset="0"/>
                        <a:buNone/>
                      </a:pPr>
                      <a:r>
                        <a:rPr lang="en-GB" dirty="0"/>
                        <a:t>• Where would you find Edinburgh’s</a:t>
                      </a:r>
                    </a:p>
                    <a:p>
                      <a:pPr marL="0" indent="0" algn="l">
                        <a:buFont typeface="Arial" panose="020B0604020202020204" pitchFamily="34" charset="0"/>
                        <a:buNone/>
                      </a:pPr>
                      <a:r>
                        <a:rPr lang="en-GB" dirty="0"/>
                        <a:t>historic buildings?</a:t>
                      </a:r>
                    </a:p>
                    <a:p>
                      <a:pPr marL="0" indent="0" algn="l">
                        <a:buFont typeface="Arial" panose="020B0604020202020204" pitchFamily="34" charset="0"/>
                        <a:buNone/>
                      </a:pPr>
                      <a:r>
                        <a:rPr lang="en-GB" dirty="0"/>
                        <a:t>• Where is Edinburgh’s port?</a:t>
                      </a:r>
                    </a:p>
                  </a:txBody>
                  <a:tcPr/>
                </a:tc>
                <a:tc>
                  <a:txBody>
                    <a:bodyPr/>
                    <a:lstStyle/>
                    <a:p>
                      <a:pPr marL="0" indent="0" algn="l">
                        <a:buFont typeface="Arial" panose="020B0604020202020204" pitchFamily="34" charset="0"/>
                        <a:buNone/>
                      </a:pPr>
                      <a:r>
                        <a:rPr lang="en-GB" dirty="0"/>
                        <a:t>• What is one of the most important</a:t>
                      </a:r>
                    </a:p>
                    <a:p>
                      <a:pPr marL="0" indent="0" algn="l">
                        <a:buFont typeface="Arial" panose="020B0604020202020204" pitchFamily="34" charset="0"/>
                        <a:buNone/>
                      </a:pPr>
                      <a:r>
                        <a:rPr lang="en-GB" dirty="0"/>
                        <a:t>human activities in Edinburgh?</a:t>
                      </a:r>
                    </a:p>
                    <a:p>
                      <a:pPr marL="0" indent="0" algn="l">
                        <a:buFont typeface="Arial" panose="020B0604020202020204" pitchFamily="34" charset="0"/>
                        <a:buNone/>
                      </a:pPr>
                      <a:r>
                        <a:rPr lang="en-GB" dirty="0"/>
                        <a:t>• What happens at the Edinburgh</a:t>
                      </a:r>
                    </a:p>
                    <a:p>
                      <a:pPr marL="0" indent="0" algn="l">
                        <a:buFont typeface="Arial" panose="020B0604020202020204" pitchFamily="34" charset="0"/>
                        <a:buNone/>
                      </a:pPr>
                      <a:r>
                        <a:rPr lang="en-GB" dirty="0"/>
                        <a:t>Military Tattoo?</a:t>
                      </a:r>
                    </a:p>
                    <a:p>
                      <a:pPr marL="0" indent="0" algn="l">
                        <a:buFont typeface="Arial" panose="020B0604020202020204" pitchFamily="34" charset="0"/>
                        <a:buNone/>
                      </a:pPr>
                      <a:r>
                        <a:rPr lang="en-GB" dirty="0"/>
                        <a:t>• What happens at the Edinburgh</a:t>
                      </a:r>
                    </a:p>
                    <a:p>
                      <a:pPr marL="0" indent="0" algn="l">
                        <a:buFont typeface="Arial" panose="020B0604020202020204" pitchFamily="34" charset="0"/>
                        <a:buNone/>
                      </a:pPr>
                      <a:r>
                        <a:rPr lang="en-GB" dirty="0"/>
                        <a:t>International Festival?</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Compare and contrast the location of Edinburgh with that of London.</a:t>
                      </a:r>
                    </a:p>
                    <a:p>
                      <a:pPr marL="0" indent="0" algn="l">
                        <a:buFont typeface="Arial" panose="020B0604020202020204" pitchFamily="34" charset="0"/>
                        <a:buNone/>
                      </a:pPr>
                      <a:r>
                        <a:rPr lang="en-GB" dirty="0"/>
                        <a:t>• </a:t>
                      </a:r>
                      <a:r>
                        <a:rPr lang="en-GB" dirty="0">
                          <a:solidFill>
                            <a:srgbClr val="0070C0"/>
                          </a:solidFill>
                        </a:rPr>
                        <a:t>True or false? Edinburgh is in the</a:t>
                      </a:r>
                    </a:p>
                    <a:p>
                      <a:pPr marL="0" indent="0" algn="l">
                        <a:buFont typeface="Arial" panose="020B0604020202020204" pitchFamily="34" charset="0"/>
                        <a:buNone/>
                      </a:pPr>
                      <a:r>
                        <a:rPr lang="en-GB" dirty="0">
                          <a:solidFill>
                            <a:srgbClr val="0070C0"/>
                          </a:solidFill>
                        </a:rPr>
                        <a:t>lowlands of Scotland.</a:t>
                      </a:r>
                    </a:p>
                    <a:p>
                      <a:pPr marL="0" indent="0" algn="l">
                        <a:buFont typeface="Arial" panose="020B0604020202020204" pitchFamily="34" charset="0"/>
                        <a:buNone/>
                      </a:pPr>
                      <a:endParaRPr lang="en-GB" dirty="0">
                        <a:solidFill>
                          <a:srgbClr val="0070C0"/>
                        </a:solidFill>
                      </a:endParaRPr>
                    </a:p>
                  </a:txBody>
                  <a:tcPr/>
                </a:tc>
                <a:tc>
                  <a:txBody>
                    <a:bodyPr/>
                    <a:lstStyle/>
                    <a:p>
                      <a:pPr marL="0" indent="0" algn="l">
                        <a:buFont typeface="Arial" panose="020B0604020202020204" pitchFamily="34" charset="0"/>
                        <a:buNone/>
                      </a:pPr>
                      <a:r>
                        <a:rPr lang="en-GB" dirty="0">
                          <a:solidFill>
                            <a:schemeClr val="tx1"/>
                          </a:solidFill>
                        </a:rPr>
                        <a:t>• Explain why Edinburgh has hills</a:t>
                      </a:r>
                    </a:p>
                    <a:p>
                      <a:pPr marL="0" indent="0" algn="l">
                        <a:buFont typeface="Arial" panose="020B0604020202020204" pitchFamily="34" charset="0"/>
                        <a:buNone/>
                      </a:pPr>
                      <a:r>
                        <a:rPr lang="en-GB" dirty="0">
                          <a:solidFill>
                            <a:srgbClr val="0070C0"/>
                          </a:solidFill>
                        </a:rPr>
                        <a:t>Investigate and compile information</a:t>
                      </a:r>
                    </a:p>
                    <a:p>
                      <a:pPr marL="0" indent="0" algn="l">
                        <a:buFont typeface="Arial" panose="020B0604020202020204" pitchFamily="34" charset="0"/>
                        <a:buNone/>
                      </a:pPr>
                      <a:r>
                        <a:rPr lang="en-GB" dirty="0">
                          <a:solidFill>
                            <a:srgbClr val="0070C0"/>
                          </a:solidFill>
                        </a:rPr>
                        <a:t>about Arthur’s Seat. </a:t>
                      </a:r>
                    </a:p>
                    <a:p>
                      <a:pPr marL="0" indent="0" algn="l">
                        <a:buFont typeface="Arial" panose="020B0604020202020204" pitchFamily="34" charset="0"/>
                        <a:buNone/>
                      </a:pPr>
                      <a:endParaRPr lang="en-GB" dirty="0">
                        <a:solidFill>
                          <a:schemeClr val="tx1"/>
                        </a:solidFill>
                      </a:endParaRPr>
                    </a:p>
                  </a:txBody>
                  <a:tcPr/>
                </a:tc>
                <a:tc>
                  <a:txBody>
                    <a:bodyPr/>
                    <a:lstStyle/>
                    <a:p>
                      <a:pPr marL="0" indent="0" algn="l">
                        <a:buFont typeface="Arial" panose="020B0604020202020204" pitchFamily="34" charset="0"/>
                        <a:buNone/>
                      </a:pPr>
                      <a:r>
                        <a:rPr lang="en-GB" dirty="0">
                          <a:solidFill>
                            <a:schemeClr val="tx1"/>
                          </a:solidFill>
                        </a:rPr>
                        <a:t>Group buildings in Edinburgh in two</a:t>
                      </a:r>
                    </a:p>
                    <a:p>
                      <a:pPr marL="0" indent="0" algn="l">
                        <a:buFont typeface="Arial" panose="020B0604020202020204" pitchFamily="34" charset="0"/>
                        <a:buNone/>
                      </a:pPr>
                      <a:r>
                        <a:rPr lang="en-GB" dirty="0">
                          <a:solidFill>
                            <a:schemeClr val="tx1"/>
                          </a:solidFill>
                        </a:rPr>
                        <a:t>ways. (Teacher note: e.g. shops/offices,</a:t>
                      </a:r>
                    </a:p>
                    <a:p>
                      <a:pPr marL="0" indent="0" algn="l">
                        <a:buFont typeface="Arial" panose="020B0604020202020204" pitchFamily="34" charset="0"/>
                        <a:buNone/>
                      </a:pPr>
                      <a:r>
                        <a:rPr lang="en-GB" dirty="0">
                          <a:solidFill>
                            <a:schemeClr val="tx1"/>
                          </a:solidFill>
                        </a:rPr>
                        <a:t>leisure/retail.)</a:t>
                      </a:r>
                    </a:p>
                    <a:p>
                      <a:pPr marL="0" indent="0" algn="l">
                        <a:buFont typeface="Arial" panose="020B0604020202020204" pitchFamily="34" charset="0"/>
                        <a:buNone/>
                      </a:pPr>
                      <a:r>
                        <a:rPr lang="en-GB" dirty="0">
                          <a:solidFill>
                            <a:schemeClr val="tx1"/>
                          </a:solidFill>
                        </a:rPr>
                        <a:t>• Group Edinburgh’s transport in a variety</a:t>
                      </a:r>
                    </a:p>
                    <a:p>
                      <a:pPr marL="0" indent="0" algn="l">
                        <a:buFont typeface="Arial" panose="020B0604020202020204" pitchFamily="34" charset="0"/>
                        <a:buNone/>
                      </a:pPr>
                      <a:r>
                        <a:rPr lang="en-GB" dirty="0">
                          <a:solidFill>
                            <a:schemeClr val="tx1"/>
                          </a:solidFill>
                        </a:rPr>
                        <a:t>of ways. (Teacher note: e.g. trams,</a:t>
                      </a:r>
                    </a:p>
                    <a:p>
                      <a:pPr marL="0" indent="0" algn="l">
                        <a:buFont typeface="Arial" panose="020B0604020202020204" pitchFamily="34" charset="0"/>
                        <a:buNone/>
                      </a:pPr>
                      <a:r>
                        <a:rPr lang="en-GB" dirty="0">
                          <a:solidFill>
                            <a:schemeClr val="tx1"/>
                          </a:solidFill>
                        </a:rPr>
                        <a:t>buses, rail, sea.)</a:t>
                      </a:r>
                    </a:p>
                    <a:p>
                      <a:pPr marL="0" indent="0" algn="l">
                        <a:buFont typeface="Arial" panose="020B0604020202020204" pitchFamily="34" charset="0"/>
                        <a:buNone/>
                      </a:pPr>
                      <a:r>
                        <a:rPr lang="en-GB" dirty="0">
                          <a:solidFill>
                            <a:srgbClr val="0070C0"/>
                          </a:solidFill>
                        </a:rPr>
                        <a:t>• Investigate the Royal Yacht Britannia, which is docked at Leith</a:t>
                      </a:r>
                    </a:p>
                    <a:p>
                      <a:pPr marL="0" indent="0" algn="l">
                        <a:buFont typeface="Arial" panose="020B0604020202020204" pitchFamily="34" charset="0"/>
                        <a:buNone/>
                      </a:pPr>
                      <a:endParaRPr lang="en-GB" dirty="0">
                        <a:solidFill>
                          <a:schemeClr val="tx1"/>
                        </a:solidFill>
                      </a:endParaRPr>
                    </a:p>
                  </a:txBody>
                  <a:tcPr/>
                </a:tc>
                <a:tc>
                  <a:txBody>
                    <a:bodyPr/>
                    <a:lstStyle/>
                    <a:p>
                      <a:pPr marL="0" indent="0" algn="l">
                        <a:buFont typeface="Arial" panose="020B0604020202020204" pitchFamily="34" charset="0"/>
                        <a:buNone/>
                      </a:pPr>
                      <a:r>
                        <a:rPr lang="en-GB" dirty="0"/>
                        <a:t>• Point out on a map the areas where the Military Tattoo and the International Festival take place.</a:t>
                      </a:r>
                    </a:p>
                    <a:p>
                      <a:pPr marL="0" indent="0" algn="l">
                        <a:buFont typeface="Arial" panose="020B0604020202020204" pitchFamily="34" charset="0"/>
                        <a:buNone/>
                      </a:pPr>
                      <a:r>
                        <a:rPr lang="en-GB" dirty="0">
                          <a:solidFill>
                            <a:srgbClr val="0070C0"/>
                          </a:solidFill>
                        </a:rPr>
                        <a:t>• Do you agree? The population of</a:t>
                      </a:r>
                    </a:p>
                    <a:p>
                      <a:pPr marL="0" indent="0" algn="l">
                        <a:buFont typeface="Arial" panose="020B0604020202020204" pitchFamily="34" charset="0"/>
                        <a:buNone/>
                      </a:pPr>
                      <a:r>
                        <a:rPr lang="en-GB" dirty="0">
                          <a:solidFill>
                            <a:srgbClr val="0070C0"/>
                          </a:solidFill>
                        </a:rPr>
                        <a:t>Edinburgh increases in the summer</a:t>
                      </a:r>
                    </a:p>
                    <a:p>
                      <a:pPr marL="0" indent="0" algn="l">
                        <a:buFont typeface="Arial" panose="020B0604020202020204" pitchFamily="34" charset="0"/>
                        <a:buNone/>
                      </a:pPr>
                      <a:r>
                        <a:rPr lang="en-GB" dirty="0">
                          <a:solidFill>
                            <a:srgbClr val="0070C0"/>
                          </a:solidFill>
                        </a:rPr>
                        <a:t>months. </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061649" y="863809"/>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pic>
        <p:nvPicPr>
          <p:cNvPr id="14" name="Picture 13">
            <a:extLst>
              <a:ext uri="{FF2B5EF4-FFF2-40B4-BE49-F238E27FC236}">
                <a16:creationId xmlns:a16="http://schemas.microsoft.com/office/drawing/2014/main" id="{BFC6B659-B784-48DB-85F4-1C59B13E159B}"/>
              </a:ext>
            </a:extLst>
          </p:cNvPr>
          <p:cNvPicPr>
            <a:picLocks noChangeAspect="1"/>
          </p:cNvPicPr>
          <p:nvPr/>
        </p:nvPicPr>
        <p:blipFill>
          <a:blip r:embed="rId2"/>
          <a:stretch>
            <a:fillRect/>
          </a:stretch>
        </p:blipFill>
        <p:spPr>
          <a:xfrm>
            <a:off x="4821827" y="815683"/>
            <a:ext cx="762066" cy="1042506"/>
          </a:xfrm>
          <a:prstGeom prst="rect">
            <a:avLst/>
          </a:prstGeom>
        </p:spPr>
      </p:pic>
      <p:pic>
        <p:nvPicPr>
          <p:cNvPr id="15" name="Picture 14">
            <a:extLst>
              <a:ext uri="{FF2B5EF4-FFF2-40B4-BE49-F238E27FC236}">
                <a16:creationId xmlns:a16="http://schemas.microsoft.com/office/drawing/2014/main" id="{711AF9C4-D8FB-4D2F-8457-958FDED0C412}"/>
              </a:ext>
            </a:extLst>
          </p:cNvPr>
          <p:cNvPicPr>
            <a:picLocks noChangeAspect="1"/>
          </p:cNvPicPr>
          <p:nvPr/>
        </p:nvPicPr>
        <p:blipFill>
          <a:blip r:embed="rId3"/>
          <a:stretch>
            <a:fillRect/>
          </a:stretch>
        </p:blipFill>
        <p:spPr>
          <a:xfrm>
            <a:off x="6699197" y="708851"/>
            <a:ext cx="810838" cy="1158340"/>
          </a:xfrm>
          <a:prstGeom prst="rect">
            <a:avLst/>
          </a:prstGeom>
        </p:spPr>
      </p:pic>
      <p:grpSp>
        <p:nvGrpSpPr>
          <p:cNvPr id="16" name="Group 15">
            <a:extLst>
              <a:ext uri="{FF2B5EF4-FFF2-40B4-BE49-F238E27FC236}">
                <a16:creationId xmlns:a16="http://schemas.microsoft.com/office/drawing/2014/main" id="{427E4627-9338-47D7-B736-1DF19F64FF85}"/>
              </a:ext>
            </a:extLst>
          </p:cNvPr>
          <p:cNvGrpSpPr/>
          <p:nvPr/>
        </p:nvGrpSpPr>
        <p:grpSpPr>
          <a:xfrm>
            <a:off x="8770429" y="681561"/>
            <a:ext cx="807292" cy="1143174"/>
            <a:chOff x="8849000" y="1161164"/>
            <a:chExt cx="807292" cy="1143174"/>
          </a:xfrm>
        </p:grpSpPr>
        <p:sp>
          <p:nvSpPr>
            <p:cNvPr id="17" name="Human…">
              <a:extLst>
                <a:ext uri="{FF2B5EF4-FFF2-40B4-BE49-F238E27FC236}">
                  <a16:creationId xmlns:a16="http://schemas.microsoft.com/office/drawing/2014/main" id="{D6BA7421-57EE-4736-A22F-B18D1288110C}"/>
                </a:ext>
              </a:extLst>
            </p:cNvPr>
            <p:cNvSpPr txBox="1"/>
            <p:nvPr/>
          </p:nvSpPr>
          <p:spPr>
            <a:xfrm>
              <a:off x="8927571" y="1947858"/>
              <a:ext cx="650150"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pPr>
                <a:defRPr sz="900">
                  <a:solidFill>
                    <a:srgbClr val="6197CC"/>
                  </a:solidFill>
                </a:defRPr>
              </a:pPr>
              <a:r>
                <a:rPr lang="en-GB" dirty="0"/>
                <a:t>Human </a:t>
              </a:r>
            </a:p>
            <a:p>
              <a:pPr>
                <a:defRPr sz="900">
                  <a:solidFill>
                    <a:srgbClr val="6197CC"/>
                  </a:solidFill>
                </a:defRPr>
              </a:pPr>
              <a:r>
                <a:rPr lang="en-GB" dirty="0"/>
                <a:t>processes</a:t>
              </a:r>
              <a:endParaRPr dirty="0"/>
            </a:p>
          </p:txBody>
        </p:sp>
        <p:pic>
          <p:nvPicPr>
            <p:cNvPr id="18" name="Picture 17">
              <a:extLst>
                <a:ext uri="{FF2B5EF4-FFF2-40B4-BE49-F238E27FC236}">
                  <a16:creationId xmlns:a16="http://schemas.microsoft.com/office/drawing/2014/main" id="{61B0C172-FDD5-44D8-8DD7-21A5015F083D}"/>
                </a:ext>
              </a:extLst>
            </p:cNvPr>
            <p:cNvPicPr>
              <a:picLocks noChangeAspect="1"/>
            </p:cNvPicPr>
            <p:nvPr/>
          </p:nvPicPr>
          <p:blipFill>
            <a:blip r:embed="rId4"/>
            <a:stretch>
              <a:fillRect/>
            </a:stretch>
          </p:blipFill>
          <p:spPr>
            <a:xfrm>
              <a:off x="8849000" y="1161164"/>
              <a:ext cx="807292" cy="762442"/>
            </a:xfrm>
            <a:prstGeom prst="rect">
              <a:avLst/>
            </a:prstGeom>
          </p:spPr>
        </p:pic>
      </p:grpSp>
      <p:sp>
        <p:nvSpPr>
          <p:cNvPr id="19" name="TextBox 18">
            <a:extLst>
              <a:ext uri="{FF2B5EF4-FFF2-40B4-BE49-F238E27FC236}">
                <a16:creationId xmlns:a16="http://schemas.microsoft.com/office/drawing/2014/main" id="{6A4D2C15-F51D-4F7B-A37F-DE6B53EDF260}"/>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lang="en-GB" dirty="0"/>
              <a:t>Scotlan</a:t>
            </a: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d: Edinburgh</a:t>
            </a:r>
          </a:p>
        </p:txBody>
      </p:sp>
    </p:spTree>
    <p:extLst>
      <p:ext uri="{BB962C8B-B14F-4D97-AF65-F5344CB8AC3E}">
        <p14:creationId xmlns:p14="http://schemas.microsoft.com/office/powerpoint/2010/main" val="103669636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471CE8-DDA3-4C26-8C6D-A3014444B85D}"/>
              </a:ext>
            </a:extLst>
          </p:cNvPr>
          <p:cNvPicPr>
            <a:picLocks noChangeAspect="1"/>
          </p:cNvPicPr>
          <p:nvPr/>
        </p:nvPicPr>
        <p:blipFill>
          <a:blip r:embed="rId2"/>
          <a:stretch>
            <a:fillRect/>
          </a:stretch>
        </p:blipFill>
        <p:spPr>
          <a:xfrm>
            <a:off x="288925" y="1116012"/>
            <a:ext cx="10115550" cy="5324475"/>
          </a:xfrm>
          <a:prstGeom prst="rect">
            <a:avLst/>
          </a:prstGeom>
        </p:spPr>
      </p:pic>
    </p:spTree>
    <p:extLst>
      <p:ext uri="{BB962C8B-B14F-4D97-AF65-F5344CB8AC3E}">
        <p14:creationId xmlns:p14="http://schemas.microsoft.com/office/powerpoint/2010/main" val="146876569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03385-A6F3-41D8-BD3F-7EC819D4CF8C}"/>
              </a:ext>
            </a:extLst>
          </p:cNvPr>
          <p:cNvPicPr>
            <a:picLocks noChangeAspect="1"/>
          </p:cNvPicPr>
          <p:nvPr/>
        </p:nvPicPr>
        <p:blipFill>
          <a:blip r:embed="rId2"/>
          <a:stretch>
            <a:fillRect/>
          </a:stretch>
        </p:blipFill>
        <p:spPr>
          <a:xfrm>
            <a:off x="631825" y="668337"/>
            <a:ext cx="9429750" cy="6219825"/>
          </a:xfrm>
          <a:prstGeom prst="rect">
            <a:avLst/>
          </a:prstGeom>
        </p:spPr>
      </p:pic>
    </p:spTree>
    <p:extLst>
      <p:ext uri="{BB962C8B-B14F-4D97-AF65-F5344CB8AC3E}">
        <p14:creationId xmlns:p14="http://schemas.microsoft.com/office/powerpoint/2010/main" val="210738547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4079024511"/>
              </p:ext>
            </p:extLst>
          </p:nvPr>
        </p:nvGraphicFramePr>
        <p:xfrm>
          <a:off x="710810" y="1994848"/>
          <a:ext cx="9271780" cy="3984827"/>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838933711"/>
                    </a:ext>
                  </a:extLst>
                </a:gridCol>
                <a:gridCol w="1874520">
                  <a:extLst>
                    <a:ext uri="{9D8B030D-6E8A-4147-A177-3AD203B41FA5}">
                      <a16:colId xmlns:a16="http://schemas.microsoft.com/office/drawing/2014/main" val="1089181049"/>
                    </a:ext>
                  </a:extLst>
                </a:gridCol>
                <a:gridCol w="1874520">
                  <a:extLst>
                    <a:ext uri="{9D8B030D-6E8A-4147-A177-3AD203B41FA5}">
                      <a16:colId xmlns:a16="http://schemas.microsoft.com/office/drawing/2014/main" val="239126401"/>
                    </a:ext>
                  </a:extLst>
                </a:gridCol>
              </a:tblGrid>
              <a:tr h="1514086">
                <a:tc>
                  <a:txBody>
                    <a:bodyPr/>
                    <a:lstStyle/>
                    <a:p>
                      <a:r>
                        <a:rPr lang="en-GB" dirty="0"/>
                        <a:t>Year 1</a:t>
                      </a:r>
                    </a:p>
                  </a:txBody>
                  <a:tcPr/>
                </a:tc>
                <a:tc>
                  <a:txBody>
                    <a:bodyPr/>
                    <a:lstStyle/>
                    <a:p>
                      <a:pPr marL="0" indent="0" algn="l">
                        <a:buFont typeface="Arial" panose="020B0604020202020204" pitchFamily="34" charset="0"/>
                        <a:buNone/>
                      </a:pPr>
                      <a:r>
                        <a:rPr lang="en-GB" dirty="0"/>
                        <a:t>• Where is Cardiff?</a:t>
                      </a:r>
                    </a:p>
                    <a:p>
                      <a:pPr marL="0" indent="0" algn="l">
                        <a:buFont typeface="Arial" panose="020B0604020202020204" pitchFamily="34" charset="0"/>
                        <a:buNone/>
                      </a:pPr>
                      <a:r>
                        <a:rPr lang="en-GB" dirty="0"/>
                        <a:t>• Why is Cardiff an important city for</a:t>
                      </a:r>
                    </a:p>
                    <a:p>
                      <a:pPr marL="0" indent="0" algn="l">
                        <a:buFont typeface="Arial" panose="020B0604020202020204" pitchFamily="34" charset="0"/>
                        <a:buNone/>
                      </a:pPr>
                      <a:r>
                        <a:rPr lang="en-GB" dirty="0"/>
                        <a:t>Wales?</a:t>
                      </a:r>
                    </a:p>
                  </a:txBody>
                  <a:tcPr/>
                </a:tc>
                <a:tc>
                  <a:txBody>
                    <a:bodyPr/>
                    <a:lstStyle/>
                    <a:p>
                      <a:pPr marL="0" indent="0" algn="l">
                        <a:buFont typeface="Arial" panose="020B0604020202020204" pitchFamily="34" charset="0"/>
                        <a:buNone/>
                      </a:pPr>
                      <a:r>
                        <a:rPr lang="en-GB" dirty="0"/>
                        <a:t>• Locate and mark on a map the rivers</a:t>
                      </a:r>
                    </a:p>
                    <a:p>
                      <a:pPr marL="0" indent="0" algn="l">
                        <a:buFont typeface="Arial" panose="020B0604020202020204" pitchFamily="34" charset="0"/>
                        <a:buNone/>
                      </a:pPr>
                      <a:r>
                        <a:rPr lang="en-GB" dirty="0"/>
                        <a:t>that run through Cardiff.</a:t>
                      </a:r>
                    </a:p>
                    <a:p>
                      <a:pPr marL="0" indent="0" algn="l">
                        <a:buFont typeface="Arial" panose="020B0604020202020204" pitchFamily="34" charset="0"/>
                        <a:buNone/>
                      </a:pPr>
                      <a:r>
                        <a:rPr lang="en-GB" dirty="0"/>
                        <a:t>• Which body of water do they flow into?</a:t>
                      </a:r>
                    </a:p>
                    <a:p>
                      <a:pPr marL="0" indent="0" algn="l">
                        <a:buFont typeface="Arial" panose="020B0604020202020204" pitchFamily="34" charset="0"/>
                        <a:buNone/>
                      </a:pPr>
                      <a:r>
                        <a:rPr lang="en-GB" dirty="0"/>
                        <a:t>• What is the area to the west of Cardiff</a:t>
                      </a:r>
                    </a:p>
                    <a:p>
                      <a:pPr marL="0" indent="0" algn="l">
                        <a:buFont typeface="Arial" panose="020B0604020202020204" pitchFamily="34" charset="0"/>
                        <a:buNone/>
                      </a:pPr>
                      <a:r>
                        <a:rPr lang="en-GB" dirty="0"/>
                        <a:t>(known as the Garden of Cardiff)?</a:t>
                      </a:r>
                    </a:p>
                  </a:txBody>
                  <a:tcPr/>
                </a:tc>
                <a:tc>
                  <a:txBody>
                    <a:bodyPr/>
                    <a:lstStyle/>
                    <a:p>
                      <a:pPr marL="0" indent="0" algn="l">
                        <a:buFont typeface="Arial" panose="020B0604020202020204" pitchFamily="34" charset="0"/>
                        <a:buNone/>
                      </a:pPr>
                      <a:r>
                        <a:rPr lang="en-GB" dirty="0"/>
                        <a:t>• What is important about the railway</a:t>
                      </a:r>
                    </a:p>
                    <a:p>
                      <a:pPr marL="0" indent="0" algn="l">
                        <a:buFont typeface="Arial" panose="020B0604020202020204" pitchFamily="34" charset="0"/>
                        <a:buNone/>
                      </a:pPr>
                      <a:r>
                        <a:rPr lang="en-GB" dirty="0"/>
                        <a:t>station in Cardiff?</a:t>
                      </a:r>
                    </a:p>
                    <a:p>
                      <a:pPr marL="0" indent="0" algn="l">
                        <a:buFont typeface="Arial" panose="020B0604020202020204" pitchFamily="34" charset="0"/>
                        <a:buNone/>
                      </a:pPr>
                      <a:r>
                        <a:rPr lang="en-GB" dirty="0"/>
                        <a:t>• What is the Taff Trail?</a:t>
                      </a:r>
                    </a:p>
                    <a:p>
                      <a:pPr marL="0" indent="0" algn="l">
                        <a:buFont typeface="Arial" panose="020B0604020202020204" pitchFamily="34" charset="0"/>
                        <a:buNone/>
                      </a:pPr>
                      <a:r>
                        <a:rPr lang="en-GB" dirty="0"/>
                        <a:t>• What are some of Cardiff’s important</a:t>
                      </a:r>
                    </a:p>
                    <a:p>
                      <a:pPr marL="0" indent="0" algn="l">
                        <a:buFont typeface="Arial" panose="020B0604020202020204" pitchFamily="34" charset="0"/>
                        <a:buNone/>
                      </a:pPr>
                      <a:r>
                        <a:rPr lang="en-GB" dirty="0"/>
                        <a:t>tourist attractions?</a:t>
                      </a:r>
                    </a:p>
                  </a:txBody>
                  <a:tcPr/>
                </a:tc>
                <a:tc>
                  <a:txBody>
                    <a:bodyPr/>
                    <a:lstStyle/>
                    <a:p>
                      <a:pPr marL="0" indent="0" algn="l">
                        <a:buFont typeface="Arial" panose="020B0604020202020204" pitchFamily="34" charset="0"/>
                        <a:buNone/>
                      </a:pPr>
                      <a:r>
                        <a:rPr lang="en-GB" dirty="0"/>
                        <a:t> • How has Cardiff’s industry changed</a:t>
                      </a:r>
                    </a:p>
                    <a:p>
                      <a:pPr marL="0" indent="0" algn="l">
                        <a:buFont typeface="Arial" panose="020B0604020202020204" pitchFamily="34" charset="0"/>
                        <a:buNone/>
                      </a:pPr>
                      <a:r>
                        <a:rPr lang="en-GB" dirty="0"/>
                        <a:t>over the years?</a:t>
                      </a:r>
                    </a:p>
                    <a:p>
                      <a:pPr marL="0" indent="0" algn="l">
                        <a:buFont typeface="Arial" panose="020B0604020202020204" pitchFamily="34" charset="0"/>
                        <a:buNone/>
                      </a:pPr>
                      <a:r>
                        <a:rPr lang="en-GB" dirty="0"/>
                        <a:t>• What are some of the tourist attractions</a:t>
                      </a:r>
                    </a:p>
                    <a:p>
                      <a:pPr marL="0" indent="0" algn="l">
                        <a:buFont typeface="Arial" panose="020B0604020202020204" pitchFamily="34" charset="0"/>
                        <a:buNone/>
                      </a:pPr>
                      <a:r>
                        <a:rPr lang="en-GB" dirty="0"/>
                        <a:t>in Cardiff?</a:t>
                      </a:r>
                    </a:p>
                    <a:p>
                      <a:pPr marL="0" indent="0" algn="l">
                        <a:buFont typeface="Arial" panose="020B0604020202020204" pitchFamily="34" charset="0"/>
                        <a:buNone/>
                      </a:pPr>
                      <a:r>
                        <a:rPr lang="en-GB" dirty="0"/>
                        <a:t>• Which television programmes are</a:t>
                      </a:r>
                    </a:p>
                    <a:p>
                      <a:pPr marL="0" indent="0" algn="l">
                        <a:buFont typeface="Arial" panose="020B0604020202020204" pitchFamily="34" charset="0"/>
                        <a:buNone/>
                      </a:pPr>
                      <a:r>
                        <a:rPr lang="en-GB" dirty="0"/>
                        <a:t>recorded in Cardiff?</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solidFill>
                            <a:schemeClr val="tx1"/>
                          </a:solidFill>
                        </a:rPr>
                        <a:t>• Compare and contrast the location of</a:t>
                      </a:r>
                    </a:p>
                    <a:p>
                      <a:pPr marL="0" indent="0" algn="l">
                        <a:buFont typeface="Arial" panose="020B0604020202020204" pitchFamily="34" charset="0"/>
                        <a:buNone/>
                      </a:pPr>
                      <a:r>
                        <a:rPr lang="en-GB" dirty="0">
                          <a:solidFill>
                            <a:schemeClr val="tx1"/>
                          </a:solidFill>
                        </a:rPr>
                        <a:t>Cardiff with that of London.</a:t>
                      </a:r>
                    </a:p>
                    <a:p>
                      <a:pPr marL="0" indent="0" algn="l">
                        <a:buFont typeface="Arial" panose="020B0604020202020204" pitchFamily="34" charset="0"/>
                        <a:buNone/>
                      </a:pPr>
                      <a:r>
                        <a:rPr lang="en-GB" dirty="0">
                          <a:solidFill>
                            <a:srgbClr val="0070C0"/>
                          </a:solidFill>
                        </a:rPr>
                        <a:t>• Which best describes the location</a:t>
                      </a:r>
                    </a:p>
                    <a:p>
                      <a:pPr marL="0" indent="0" algn="l">
                        <a:buFont typeface="Arial" panose="020B0604020202020204" pitchFamily="34" charset="0"/>
                        <a:buNone/>
                      </a:pPr>
                      <a:r>
                        <a:rPr lang="en-GB" dirty="0">
                          <a:solidFill>
                            <a:srgbClr val="0070C0"/>
                          </a:solidFill>
                        </a:rPr>
                        <a:t>of Cardiff:</a:t>
                      </a:r>
                    </a:p>
                    <a:p>
                      <a:pPr marL="0" indent="0" algn="l">
                        <a:buFont typeface="Arial" panose="020B0604020202020204" pitchFamily="34" charset="0"/>
                        <a:buNone/>
                      </a:pPr>
                      <a:r>
                        <a:rPr lang="en-GB" dirty="0">
                          <a:solidFill>
                            <a:srgbClr val="0070C0"/>
                          </a:solidFill>
                        </a:rPr>
                        <a:t>• a European city</a:t>
                      </a:r>
                    </a:p>
                    <a:p>
                      <a:pPr marL="0" indent="0" algn="l">
                        <a:buFont typeface="Arial" panose="020B0604020202020204" pitchFamily="34" charset="0"/>
                        <a:buNone/>
                      </a:pPr>
                      <a:r>
                        <a:rPr lang="en-GB" dirty="0">
                          <a:solidFill>
                            <a:srgbClr val="0070C0"/>
                          </a:solidFill>
                        </a:rPr>
                        <a:t>• a city in in the North of England</a:t>
                      </a:r>
                    </a:p>
                    <a:p>
                      <a:pPr marL="0" indent="0" algn="l">
                        <a:buFont typeface="Arial" panose="020B0604020202020204" pitchFamily="34" charset="0"/>
                        <a:buNone/>
                      </a:pPr>
                      <a:r>
                        <a:rPr lang="en-GB" dirty="0">
                          <a:solidFill>
                            <a:srgbClr val="0070C0"/>
                          </a:solidFill>
                        </a:rPr>
                        <a:t>• a former industrial city?</a:t>
                      </a:r>
                    </a:p>
                  </a:txBody>
                  <a:tcPr/>
                </a:tc>
                <a:tc>
                  <a:txBody>
                    <a:bodyPr/>
                    <a:lstStyle/>
                    <a:p>
                      <a:pPr marL="0" indent="0" algn="l">
                        <a:buFont typeface="Arial" panose="020B0604020202020204" pitchFamily="34" charset="0"/>
                        <a:buNone/>
                      </a:pPr>
                      <a:r>
                        <a:rPr lang="en-GB" dirty="0">
                          <a:solidFill>
                            <a:srgbClr val="0070C0"/>
                          </a:solidFill>
                        </a:rPr>
                        <a:t>• </a:t>
                      </a:r>
                      <a:r>
                        <a:rPr lang="en-GB" dirty="0">
                          <a:solidFill>
                            <a:schemeClr val="tx1"/>
                          </a:solidFill>
                        </a:rPr>
                        <a:t>Point out on a map the route of the</a:t>
                      </a:r>
                    </a:p>
                    <a:p>
                      <a:pPr marL="0" indent="0" algn="l">
                        <a:buFont typeface="Arial" panose="020B0604020202020204" pitchFamily="34" charset="0"/>
                        <a:buNone/>
                      </a:pPr>
                      <a:r>
                        <a:rPr lang="en-GB" dirty="0">
                          <a:solidFill>
                            <a:schemeClr val="tx1"/>
                          </a:solidFill>
                        </a:rPr>
                        <a:t>rivers that flow through Cardiff.</a:t>
                      </a:r>
                    </a:p>
                    <a:p>
                      <a:pPr marL="0" indent="0" algn="l">
                        <a:buFont typeface="Arial" panose="020B0604020202020204" pitchFamily="34" charset="0"/>
                        <a:buNone/>
                      </a:pPr>
                      <a:r>
                        <a:rPr lang="en-GB" dirty="0">
                          <a:solidFill>
                            <a:srgbClr val="0070C0"/>
                          </a:solidFill>
                        </a:rPr>
                        <a:t>Investigate the Garden of Cardiff.</a:t>
                      </a:r>
                    </a:p>
                  </a:txBody>
                  <a:tcPr/>
                </a:tc>
                <a:tc>
                  <a:txBody>
                    <a:bodyPr/>
                    <a:lstStyle/>
                    <a:p>
                      <a:pPr marL="0" indent="0" algn="l">
                        <a:buFont typeface="Arial" panose="020B0604020202020204" pitchFamily="34" charset="0"/>
                        <a:buNone/>
                      </a:pPr>
                      <a:r>
                        <a:rPr lang="en-GB" dirty="0">
                          <a:solidFill>
                            <a:schemeClr val="tx1"/>
                          </a:solidFill>
                        </a:rPr>
                        <a:t>• Compare and contrast the human</a:t>
                      </a:r>
                    </a:p>
                    <a:p>
                      <a:pPr marL="0" indent="0" algn="l">
                        <a:buFont typeface="Arial" panose="020B0604020202020204" pitchFamily="34" charset="0"/>
                        <a:buNone/>
                      </a:pPr>
                      <a:r>
                        <a:rPr lang="en-GB" dirty="0">
                          <a:solidFill>
                            <a:schemeClr val="tx1"/>
                          </a:solidFill>
                        </a:rPr>
                        <a:t>features of Cardiff with those in</a:t>
                      </a:r>
                    </a:p>
                    <a:p>
                      <a:pPr marL="0" indent="0" algn="l">
                        <a:buFont typeface="Arial" panose="020B0604020202020204" pitchFamily="34" charset="0"/>
                        <a:buNone/>
                      </a:pPr>
                      <a:r>
                        <a:rPr lang="en-GB" dirty="0">
                          <a:solidFill>
                            <a:schemeClr val="tx1"/>
                          </a:solidFill>
                        </a:rPr>
                        <a:t>Edinburgh</a:t>
                      </a:r>
                      <a:r>
                        <a:rPr lang="en-GB" dirty="0">
                          <a:solidFill>
                            <a:srgbClr val="0070C0"/>
                          </a:solidFill>
                        </a:rPr>
                        <a:t>.</a:t>
                      </a:r>
                    </a:p>
                    <a:p>
                      <a:pPr marL="0" indent="0" algn="l">
                        <a:buFont typeface="Arial" panose="020B0604020202020204" pitchFamily="34" charset="0"/>
                        <a:buNone/>
                      </a:pPr>
                      <a:r>
                        <a:rPr lang="en-GB" dirty="0">
                          <a:solidFill>
                            <a:srgbClr val="0070C0"/>
                          </a:solidFill>
                        </a:rPr>
                        <a:t>• Investigate what can be found at the National Museum of History at St Fagan’s.</a:t>
                      </a:r>
                    </a:p>
                  </a:txBody>
                  <a:tcPr/>
                </a:tc>
                <a:tc>
                  <a:txBody>
                    <a:bodyPr/>
                    <a:lstStyle/>
                    <a:p>
                      <a:pPr marL="0" indent="0" algn="l">
                        <a:buFont typeface="Arial" panose="020B0604020202020204" pitchFamily="34" charset="0"/>
                        <a:buNone/>
                      </a:pPr>
                      <a:r>
                        <a:rPr lang="en-GB" dirty="0">
                          <a:solidFill>
                            <a:schemeClr val="tx1"/>
                          </a:solidFill>
                        </a:rPr>
                        <a:t>• Explain what the regeneration of a</a:t>
                      </a:r>
                    </a:p>
                    <a:p>
                      <a:pPr marL="0" indent="0" algn="l">
                        <a:buFont typeface="Arial" panose="020B0604020202020204" pitchFamily="34" charset="0"/>
                        <a:buNone/>
                      </a:pPr>
                      <a:r>
                        <a:rPr lang="en-GB" dirty="0">
                          <a:solidFill>
                            <a:schemeClr val="tx1"/>
                          </a:solidFill>
                        </a:rPr>
                        <a:t>city means.</a:t>
                      </a:r>
                    </a:p>
                    <a:p>
                      <a:pPr marL="0" indent="0" algn="l">
                        <a:buFont typeface="Arial" panose="020B0604020202020204" pitchFamily="34" charset="0"/>
                        <a:buNone/>
                      </a:pPr>
                      <a:r>
                        <a:rPr lang="en-GB" dirty="0">
                          <a:solidFill>
                            <a:srgbClr val="0070C0"/>
                          </a:solidFill>
                        </a:rPr>
                        <a:t>• Do you agree? Cardiff has a number of</a:t>
                      </a:r>
                    </a:p>
                    <a:p>
                      <a:pPr marL="0" indent="0" algn="l">
                        <a:buFont typeface="Arial" panose="020B0604020202020204" pitchFamily="34" charset="0"/>
                        <a:buNone/>
                      </a:pPr>
                      <a:r>
                        <a:rPr lang="en-GB" dirty="0">
                          <a:solidFill>
                            <a:srgbClr val="0070C0"/>
                          </a:solidFill>
                        </a:rPr>
                        <a:t>historical tourist attractions.</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061649" y="863809"/>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pic>
        <p:nvPicPr>
          <p:cNvPr id="14" name="Picture 13">
            <a:extLst>
              <a:ext uri="{FF2B5EF4-FFF2-40B4-BE49-F238E27FC236}">
                <a16:creationId xmlns:a16="http://schemas.microsoft.com/office/drawing/2014/main" id="{BFC6B659-B784-48DB-85F4-1C59B13E159B}"/>
              </a:ext>
            </a:extLst>
          </p:cNvPr>
          <p:cNvPicPr>
            <a:picLocks noChangeAspect="1"/>
          </p:cNvPicPr>
          <p:nvPr/>
        </p:nvPicPr>
        <p:blipFill>
          <a:blip r:embed="rId2"/>
          <a:stretch>
            <a:fillRect/>
          </a:stretch>
        </p:blipFill>
        <p:spPr>
          <a:xfrm>
            <a:off x="4821827" y="815683"/>
            <a:ext cx="762066" cy="1042506"/>
          </a:xfrm>
          <a:prstGeom prst="rect">
            <a:avLst/>
          </a:prstGeom>
        </p:spPr>
      </p:pic>
      <p:pic>
        <p:nvPicPr>
          <p:cNvPr id="15" name="Picture 14">
            <a:extLst>
              <a:ext uri="{FF2B5EF4-FFF2-40B4-BE49-F238E27FC236}">
                <a16:creationId xmlns:a16="http://schemas.microsoft.com/office/drawing/2014/main" id="{711AF9C4-D8FB-4D2F-8457-958FDED0C412}"/>
              </a:ext>
            </a:extLst>
          </p:cNvPr>
          <p:cNvPicPr>
            <a:picLocks noChangeAspect="1"/>
          </p:cNvPicPr>
          <p:nvPr/>
        </p:nvPicPr>
        <p:blipFill>
          <a:blip r:embed="rId3"/>
          <a:stretch>
            <a:fillRect/>
          </a:stretch>
        </p:blipFill>
        <p:spPr>
          <a:xfrm>
            <a:off x="6699197" y="708851"/>
            <a:ext cx="810838" cy="1158340"/>
          </a:xfrm>
          <a:prstGeom prst="rect">
            <a:avLst/>
          </a:prstGeom>
        </p:spPr>
      </p:pic>
      <p:grpSp>
        <p:nvGrpSpPr>
          <p:cNvPr id="16" name="Group 15">
            <a:extLst>
              <a:ext uri="{FF2B5EF4-FFF2-40B4-BE49-F238E27FC236}">
                <a16:creationId xmlns:a16="http://schemas.microsoft.com/office/drawing/2014/main" id="{427E4627-9338-47D7-B736-1DF19F64FF85}"/>
              </a:ext>
            </a:extLst>
          </p:cNvPr>
          <p:cNvGrpSpPr/>
          <p:nvPr/>
        </p:nvGrpSpPr>
        <p:grpSpPr>
          <a:xfrm>
            <a:off x="8770429" y="681561"/>
            <a:ext cx="807292" cy="1143174"/>
            <a:chOff x="8849000" y="1161164"/>
            <a:chExt cx="807292" cy="1143174"/>
          </a:xfrm>
        </p:grpSpPr>
        <p:sp>
          <p:nvSpPr>
            <p:cNvPr id="17" name="Human…">
              <a:extLst>
                <a:ext uri="{FF2B5EF4-FFF2-40B4-BE49-F238E27FC236}">
                  <a16:creationId xmlns:a16="http://schemas.microsoft.com/office/drawing/2014/main" id="{D6BA7421-57EE-4736-A22F-B18D1288110C}"/>
                </a:ext>
              </a:extLst>
            </p:cNvPr>
            <p:cNvSpPr txBox="1"/>
            <p:nvPr/>
          </p:nvSpPr>
          <p:spPr>
            <a:xfrm>
              <a:off x="8927571" y="1947858"/>
              <a:ext cx="650150"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pPr>
                <a:defRPr sz="900">
                  <a:solidFill>
                    <a:srgbClr val="6197CC"/>
                  </a:solidFill>
                </a:defRPr>
              </a:pPr>
              <a:r>
                <a:rPr lang="en-GB" dirty="0"/>
                <a:t>Human </a:t>
              </a:r>
            </a:p>
            <a:p>
              <a:pPr>
                <a:defRPr sz="900">
                  <a:solidFill>
                    <a:srgbClr val="6197CC"/>
                  </a:solidFill>
                </a:defRPr>
              </a:pPr>
              <a:r>
                <a:rPr lang="en-GB" dirty="0"/>
                <a:t>processes</a:t>
              </a:r>
              <a:endParaRPr dirty="0"/>
            </a:p>
          </p:txBody>
        </p:sp>
        <p:pic>
          <p:nvPicPr>
            <p:cNvPr id="18" name="Picture 17">
              <a:extLst>
                <a:ext uri="{FF2B5EF4-FFF2-40B4-BE49-F238E27FC236}">
                  <a16:creationId xmlns:a16="http://schemas.microsoft.com/office/drawing/2014/main" id="{61B0C172-FDD5-44D8-8DD7-21A5015F083D}"/>
                </a:ext>
              </a:extLst>
            </p:cNvPr>
            <p:cNvPicPr>
              <a:picLocks noChangeAspect="1"/>
            </p:cNvPicPr>
            <p:nvPr/>
          </p:nvPicPr>
          <p:blipFill>
            <a:blip r:embed="rId4"/>
            <a:stretch>
              <a:fillRect/>
            </a:stretch>
          </p:blipFill>
          <p:spPr>
            <a:xfrm>
              <a:off x="8849000" y="1161164"/>
              <a:ext cx="807292" cy="762442"/>
            </a:xfrm>
            <a:prstGeom prst="rect">
              <a:avLst/>
            </a:prstGeom>
          </p:spPr>
        </p:pic>
      </p:grpSp>
      <p:sp>
        <p:nvSpPr>
          <p:cNvPr id="19" name="TextBox 18">
            <a:extLst>
              <a:ext uri="{FF2B5EF4-FFF2-40B4-BE49-F238E27FC236}">
                <a16:creationId xmlns:a16="http://schemas.microsoft.com/office/drawing/2014/main" id="{9D0D4DE4-FD04-454E-AD64-DB76DCFF33C1}"/>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Wales: Cardiff</a:t>
            </a:r>
          </a:p>
        </p:txBody>
      </p:sp>
    </p:spTree>
    <p:extLst>
      <p:ext uri="{BB962C8B-B14F-4D97-AF65-F5344CB8AC3E}">
        <p14:creationId xmlns:p14="http://schemas.microsoft.com/office/powerpoint/2010/main" val="307423619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AD0A4-E687-4907-97D0-300AE202F52D}"/>
              </a:ext>
            </a:extLst>
          </p:cNvPr>
          <p:cNvPicPr>
            <a:picLocks noChangeAspect="1"/>
          </p:cNvPicPr>
          <p:nvPr/>
        </p:nvPicPr>
        <p:blipFill>
          <a:blip r:embed="rId2"/>
          <a:stretch>
            <a:fillRect/>
          </a:stretch>
        </p:blipFill>
        <p:spPr>
          <a:xfrm>
            <a:off x="365125" y="982662"/>
            <a:ext cx="9963150" cy="5591175"/>
          </a:xfrm>
          <a:prstGeom prst="rect">
            <a:avLst/>
          </a:prstGeom>
        </p:spPr>
      </p:pic>
    </p:spTree>
    <p:extLst>
      <p:ext uri="{BB962C8B-B14F-4D97-AF65-F5344CB8AC3E}">
        <p14:creationId xmlns:p14="http://schemas.microsoft.com/office/powerpoint/2010/main" val="2547425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85A170A-866A-4561-A50F-8EF304D24442}"/>
              </a:ext>
            </a:extLst>
          </p:cNvPr>
          <p:cNvPicPr>
            <a:picLocks noGrp="1" noChangeAspect="1"/>
          </p:cNvPicPr>
          <p:nvPr>
            <p:ph type="pic" idx="21"/>
          </p:nvPr>
        </p:nvPicPr>
        <p:blipFill>
          <a:blip r:embed="rId2"/>
          <a:srcRect t="961" b="961"/>
          <a:stretch>
            <a:fillRect/>
          </a:stretch>
        </p:blipFill>
        <p:spPr>
          <a:xfrm>
            <a:off x="734387" y="290256"/>
            <a:ext cx="9383440" cy="6255758"/>
          </a:xfrm>
          <a:prstGeom prst="rect">
            <a:avLst/>
          </a:prstGeom>
        </p:spPr>
      </p:pic>
    </p:spTree>
    <p:extLst>
      <p:ext uri="{BB962C8B-B14F-4D97-AF65-F5344CB8AC3E}">
        <p14:creationId xmlns:p14="http://schemas.microsoft.com/office/powerpoint/2010/main" val="171753862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74F976-D572-4286-A8C4-83A6404C6B05}"/>
              </a:ext>
            </a:extLst>
          </p:cNvPr>
          <p:cNvPicPr>
            <a:picLocks noChangeAspect="1"/>
          </p:cNvPicPr>
          <p:nvPr/>
        </p:nvPicPr>
        <p:blipFill>
          <a:blip r:embed="rId2"/>
          <a:stretch>
            <a:fillRect/>
          </a:stretch>
        </p:blipFill>
        <p:spPr>
          <a:xfrm>
            <a:off x="550862" y="625475"/>
            <a:ext cx="9591675" cy="6305550"/>
          </a:xfrm>
          <a:prstGeom prst="rect">
            <a:avLst/>
          </a:prstGeom>
        </p:spPr>
      </p:pic>
    </p:spTree>
    <p:extLst>
      <p:ext uri="{BB962C8B-B14F-4D97-AF65-F5344CB8AC3E}">
        <p14:creationId xmlns:p14="http://schemas.microsoft.com/office/powerpoint/2010/main" val="248639092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856413564"/>
              </p:ext>
            </p:extLst>
          </p:nvPr>
        </p:nvGraphicFramePr>
        <p:xfrm>
          <a:off x="710810" y="1994848"/>
          <a:ext cx="9271780" cy="402336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1626115142"/>
                    </a:ext>
                  </a:extLst>
                </a:gridCol>
                <a:gridCol w="1874520">
                  <a:extLst>
                    <a:ext uri="{9D8B030D-6E8A-4147-A177-3AD203B41FA5}">
                      <a16:colId xmlns:a16="http://schemas.microsoft.com/office/drawing/2014/main" val="3056524502"/>
                    </a:ext>
                  </a:extLst>
                </a:gridCol>
                <a:gridCol w="1874520">
                  <a:extLst>
                    <a:ext uri="{9D8B030D-6E8A-4147-A177-3AD203B41FA5}">
                      <a16:colId xmlns:a16="http://schemas.microsoft.com/office/drawing/2014/main" val="59868431"/>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Where is Cardiff?</a:t>
                      </a:r>
                    </a:p>
                    <a:p>
                      <a:pPr marL="0" indent="0" algn="l">
                        <a:buFont typeface="Arial" panose="020B0604020202020204" pitchFamily="34" charset="0"/>
                        <a:buNone/>
                      </a:pPr>
                      <a:r>
                        <a:rPr lang="en-GB" dirty="0"/>
                        <a:t>• Why is Cardiff an important city for</a:t>
                      </a:r>
                    </a:p>
                    <a:p>
                      <a:pPr marL="0" indent="0" algn="l">
                        <a:buFont typeface="Arial" panose="020B0604020202020204" pitchFamily="34" charset="0"/>
                        <a:buNone/>
                      </a:pPr>
                      <a:r>
                        <a:rPr lang="en-GB" dirty="0"/>
                        <a:t>Wales?</a:t>
                      </a:r>
                    </a:p>
                  </a:txBody>
                  <a:tcPr/>
                </a:tc>
                <a:tc>
                  <a:txBody>
                    <a:bodyPr/>
                    <a:lstStyle/>
                    <a:p>
                      <a:pPr marL="0" indent="0" algn="l">
                        <a:buFont typeface="Arial" panose="020B0604020202020204" pitchFamily="34" charset="0"/>
                        <a:buNone/>
                      </a:pPr>
                      <a:r>
                        <a:rPr lang="en-GB" dirty="0"/>
                        <a:t>• Locate and mark on a map the rivers</a:t>
                      </a:r>
                    </a:p>
                    <a:p>
                      <a:pPr marL="0" indent="0" algn="l">
                        <a:buFont typeface="Arial" panose="020B0604020202020204" pitchFamily="34" charset="0"/>
                        <a:buNone/>
                      </a:pPr>
                      <a:r>
                        <a:rPr lang="en-GB" dirty="0"/>
                        <a:t>that run through Cardiff.</a:t>
                      </a:r>
                    </a:p>
                    <a:p>
                      <a:pPr marL="0" indent="0" algn="l">
                        <a:buFont typeface="Arial" panose="020B0604020202020204" pitchFamily="34" charset="0"/>
                        <a:buNone/>
                      </a:pPr>
                      <a:r>
                        <a:rPr lang="en-GB" dirty="0"/>
                        <a:t>• Which body of water do they flow into?</a:t>
                      </a:r>
                    </a:p>
                    <a:p>
                      <a:pPr marL="0" indent="0" algn="l">
                        <a:buFont typeface="Arial" panose="020B0604020202020204" pitchFamily="34" charset="0"/>
                        <a:buNone/>
                      </a:pPr>
                      <a:r>
                        <a:rPr lang="en-GB" dirty="0"/>
                        <a:t>• What is the area to the west of Cardiff</a:t>
                      </a:r>
                    </a:p>
                    <a:p>
                      <a:pPr marL="0" indent="0" algn="l">
                        <a:buFont typeface="Arial" panose="020B0604020202020204" pitchFamily="34" charset="0"/>
                        <a:buNone/>
                      </a:pPr>
                      <a:r>
                        <a:rPr lang="en-GB" dirty="0"/>
                        <a:t>(known as the Garden of Cardiff)?</a:t>
                      </a:r>
                    </a:p>
                  </a:txBody>
                  <a:tcPr/>
                </a:tc>
                <a:tc>
                  <a:txBody>
                    <a:bodyPr/>
                    <a:lstStyle/>
                    <a:p>
                      <a:pPr marL="0" indent="0" algn="l">
                        <a:buFont typeface="Arial" panose="020B0604020202020204" pitchFamily="34" charset="0"/>
                        <a:buNone/>
                      </a:pPr>
                      <a:r>
                        <a:rPr lang="en-GB" dirty="0"/>
                        <a:t>• What is important about the railway</a:t>
                      </a:r>
                    </a:p>
                    <a:p>
                      <a:pPr marL="0" indent="0" algn="l">
                        <a:buFont typeface="Arial" panose="020B0604020202020204" pitchFamily="34" charset="0"/>
                        <a:buNone/>
                      </a:pPr>
                      <a:r>
                        <a:rPr lang="en-GB" dirty="0"/>
                        <a:t>station in Cardiff?</a:t>
                      </a:r>
                    </a:p>
                    <a:p>
                      <a:pPr marL="0" indent="0" algn="l">
                        <a:buFont typeface="Arial" panose="020B0604020202020204" pitchFamily="34" charset="0"/>
                        <a:buNone/>
                      </a:pPr>
                      <a:r>
                        <a:rPr lang="en-GB" dirty="0"/>
                        <a:t>• What is the Taff Trail?</a:t>
                      </a:r>
                    </a:p>
                    <a:p>
                      <a:pPr marL="0" indent="0" algn="l">
                        <a:buFont typeface="Arial" panose="020B0604020202020204" pitchFamily="34" charset="0"/>
                        <a:buNone/>
                      </a:pPr>
                      <a:r>
                        <a:rPr lang="en-GB" dirty="0"/>
                        <a:t>• What are some of Cardiff’s important</a:t>
                      </a:r>
                    </a:p>
                    <a:p>
                      <a:pPr marL="0" indent="0" algn="l">
                        <a:buFont typeface="Arial" panose="020B0604020202020204" pitchFamily="34" charset="0"/>
                        <a:buNone/>
                      </a:pPr>
                      <a:r>
                        <a:rPr lang="en-GB" dirty="0"/>
                        <a:t>tourist attractions?</a:t>
                      </a:r>
                    </a:p>
                  </a:txBody>
                  <a:tcPr/>
                </a:tc>
                <a:tc>
                  <a:txBody>
                    <a:bodyPr/>
                    <a:lstStyle/>
                    <a:p>
                      <a:pPr marL="0" indent="0" algn="l">
                        <a:buFont typeface="Arial" panose="020B0604020202020204" pitchFamily="34" charset="0"/>
                        <a:buNone/>
                      </a:pPr>
                      <a:r>
                        <a:rPr lang="en-GB" dirty="0"/>
                        <a:t>• How has Cardiff’s industry changed</a:t>
                      </a:r>
                    </a:p>
                    <a:p>
                      <a:pPr marL="0" indent="0" algn="l">
                        <a:buFont typeface="Arial" panose="020B0604020202020204" pitchFamily="34" charset="0"/>
                        <a:buNone/>
                      </a:pPr>
                      <a:r>
                        <a:rPr lang="en-GB" dirty="0"/>
                        <a:t>over the years?</a:t>
                      </a:r>
                    </a:p>
                    <a:p>
                      <a:pPr marL="0" indent="0" algn="l">
                        <a:buFont typeface="Arial" panose="020B0604020202020204" pitchFamily="34" charset="0"/>
                        <a:buNone/>
                      </a:pPr>
                      <a:r>
                        <a:rPr lang="en-GB" dirty="0"/>
                        <a:t>• What are some of the tourist attractions</a:t>
                      </a:r>
                    </a:p>
                    <a:p>
                      <a:pPr marL="0" indent="0" algn="l">
                        <a:buFont typeface="Arial" panose="020B0604020202020204" pitchFamily="34" charset="0"/>
                        <a:buNone/>
                      </a:pPr>
                      <a:r>
                        <a:rPr lang="en-GB" dirty="0"/>
                        <a:t>in Cardiff?</a:t>
                      </a:r>
                    </a:p>
                    <a:p>
                      <a:pPr marL="0" indent="0" algn="l">
                        <a:buFont typeface="Arial" panose="020B0604020202020204" pitchFamily="34" charset="0"/>
                        <a:buNone/>
                      </a:pPr>
                      <a:r>
                        <a:rPr lang="en-GB" dirty="0"/>
                        <a:t>• Which television programmes are</a:t>
                      </a:r>
                    </a:p>
                    <a:p>
                      <a:pPr marL="0" indent="0" algn="l">
                        <a:buFont typeface="Arial" panose="020B0604020202020204" pitchFamily="34" charset="0"/>
                        <a:buNone/>
                      </a:pPr>
                      <a:r>
                        <a:rPr lang="en-GB" dirty="0"/>
                        <a:t>recorded in Cardiff?</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solidFill>
                            <a:schemeClr val="tx1"/>
                          </a:solidFill>
                        </a:rPr>
                        <a:t>• Compare and contrast the location of</a:t>
                      </a:r>
                    </a:p>
                    <a:p>
                      <a:pPr marL="0" indent="0" algn="l">
                        <a:buFont typeface="Arial" panose="020B0604020202020204" pitchFamily="34" charset="0"/>
                        <a:buNone/>
                      </a:pPr>
                      <a:r>
                        <a:rPr lang="en-GB" dirty="0">
                          <a:solidFill>
                            <a:schemeClr val="tx1"/>
                          </a:solidFill>
                        </a:rPr>
                        <a:t>Cardiff with that of London.</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Which best describes the location</a:t>
                      </a:r>
                    </a:p>
                    <a:p>
                      <a:pPr marL="0" indent="0" algn="l">
                        <a:buFont typeface="Arial" panose="020B0604020202020204" pitchFamily="34" charset="0"/>
                        <a:buNone/>
                      </a:pPr>
                      <a:r>
                        <a:rPr lang="en-GB" dirty="0">
                          <a:solidFill>
                            <a:srgbClr val="0070C0"/>
                          </a:solidFill>
                        </a:rPr>
                        <a:t>of Cardiff:</a:t>
                      </a:r>
                    </a:p>
                    <a:p>
                      <a:pPr marL="0" indent="0" algn="l">
                        <a:buFont typeface="Arial" panose="020B0604020202020204" pitchFamily="34" charset="0"/>
                        <a:buNone/>
                      </a:pPr>
                      <a:r>
                        <a:rPr lang="en-GB" dirty="0">
                          <a:solidFill>
                            <a:srgbClr val="0070C0"/>
                          </a:solidFill>
                        </a:rPr>
                        <a:t>• a European city</a:t>
                      </a:r>
                    </a:p>
                    <a:p>
                      <a:pPr marL="0" indent="0" algn="l">
                        <a:buFont typeface="Arial" panose="020B0604020202020204" pitchFamily="34" charset="0"/>
                        <a:buNone/>
                      </a:pPr>
                      <a:r>
                        <a:rPr lang="en-GB" dirty="0">
                          <a:solidFill>
                            <a:srgbClr val="0070C0"/>
                          </a:solidFill>
                        </a:rPr>
                        <a:t>• a city in in the North of England</a:t>
                      </a:r>
                    </a:p>
                    <a:p>
                      <a:pPr marL="0" indent="0" algn="l">
                        <a:buFont typeface="Arial" panose="020B0604020202020204" pitchFamily="34" charset="0"/>
                        <a:buNone/>
                      </a:pPr>
                      <a:r>
                        <a:rPr lang="en-GB" dirty="0">
                          <a:solidFill>
                            <a:srgbClr val="0070C0"/>
                          </a:solidFill>
                        </a:rPr>
                        <a:t>• a former industrial city?</a:t>
                      </a:r>
                    </a:p>
                  </a:txBody>
                  <a:tcPr/>
                </a:tc>
                <a:tc>
                  <a:txBody>
                    <a:bodyPr/>
                    <a:lstStyle/>
                    <a:p>
                      <a:pPr marL="0" indent="0" algn="l">
                        <a:buFont typeface="Arial" panose="020B0604020202020204" pitchFamily="34" charset="0"/>
                        <a:buNone/>
                      </a:pPr>
                      <a:r>
                        <a:rPr lang="en-GB" dirty="0"/>
                        <a:t>• Point out on a map the route of the</a:t>
                      </a:r>
                    </a:p>
                    <a:p>
                      <a:pPr marL="0" indent="0" algn="l">
                        <a:buFont typeface="Arial" panose="020B0604020202020204" pitchFamily="34" charset="0"/>
                        <a:buNone/>
                      </a:pPr>
                      <a:r>
                        <a:rPr lang="en-GB" dirty="0"/>
                        <a:t>rivers that flow through Cardiff.</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t>• Investigate the Garden of Cardiff.</a:t>
                      </a:r>
                    </a:p>
                  </a:txBody>
                  <a:tcPr/>
                </a:tc>
                <a:tc>
                  <a:txBody>
                    <a:bodyPr/>
                    <a:lstStyle/>
                    <a:p>
                      <a:pPr marL="0" indent="0" algn="l">
                        <a:buFont typeface="Arial" panose="020B0604020202020204" pitchFamily="34" charset="0"/>
                        <a:buNone/>
                      </a:pPr>
                      <a:r>
                        <a:rPr lang="en-GB" dirty="0">
                          <a:solidFill>
                            <a:schemeClr val="tx1"/>
                          </a:solidFill>
                        </a:rPr>
                        <a:t>• Compare and contrast the human</a:t>
                      </a:r>
                    </a:p>
                    <a:p>
                      <a:pPr marL="0" indent="0" algn="l">
                        <a:buFont typeface="Arial" panose="020B0604020202020204" pitchFamily="34" charset="0"/>
                        <a:buNone/>
                      </a:pPr>
                      <a:r>
                        <a:rPr lang="en-GB" dirty="0">
                          <a:solidFill>
                            <a:schemeClr val="tx1"/>
                          </a:solidFill>
                        </a:rPr>
                        <a:t>features of Cardiff with those in</a:t>
                      </a:r>
                    </a:p>
                    <a:p>
                      <a:pPr marL="0" indent="0" algn="l">
                        <a:buFont typeface="Arial" panose="020B0604020202020204" pitchFamily="34" charset="0"/>
                        <a:buNone/>
                      </a:pPr>
                      <a:r>
                        <a:rPr lang="en-GB" dirty="0">
                          <a:solidFill>
                            <a:schemeClr val="tx1"/>
                          </a:solidFill>
                        </a:rPr>
                        <a:t>Edinburgh.</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Investigate what can be found at the</a:t>
                      </a:r>
                    </a:p>
                    <a:p>
                      <a:pPr marL="0" indent="0" algn="l">
                        <a:buFont typeface="Arial" panose="020B0604020202020204" pitchFamily="34" charset="0"/>
                        <a:buNone/>
                      </a:pPr>
                      <a:r>
                        <a:rPr lang="en-GB" dirty="0">
                          <a:solidFill>
                            <a:srgbClr val="0070C0"/>
                          </a:solidFill>
                        </a:rPr>
                        <a:t>National Museum of History at</a:t>
                      </a:r>
                    </a:p>
                    <a:p>
                      <a:pPr marL="0" indent="0" algn="l">
                        <a:buFont typeface="Arial" panose="020B0604020202020204" pitchFamily="34" charset="0"/>
                        <a:buNone/>
                      </a:pPr>
                      <a:r>
                        <a:rPr lang="en-GB" dirty="0">
                          <a:solidFill>
                            <a:srgbClr val="0070C0"/>
                          </a:solidFill>
                        </a:rPr>
                        <a:t>St Fagan’s.</a:t>
                      </a:r>
                    </a:p>
                  </a:txBody>
                  <a:tcPr/>
                </a:tc>
                <a:tc>
                  <a:txBody>
                    <a:bodyPr/>
                    <a:lstStyle/>
                    <a:p>
                      <a:pPr marL="0" indent="0" algn="l">
                        <a:buFont typeface="Arial" panose="020B0604020202020204" pitchFamily="34" charset="0"/>
                        <a:buNone/>
                      </a:pPr>
                      <a:r>
                        <a:rPr lang="en-GB" dirty="0">
                          <a:solidFill>
                            <a:schemeClr val="tx1"/>
                          </a:solidFill>
                        </a:rPr>
                        <a:t>• Explain what the regeneration of a</a:t>
                      </a:r>
                    </a:p>
                    <a:p>
                      <a:pPr marL="0" indent="0" algn="l">
                        <a:buFont typeface="Arial" panose="020B0604020202020204" pitchFamily="34" charset="0"/>
                        <a:buNone/>
                      </a:pPr>
                      <a:r>
                        <a:rPr lang="en-GB" dirty="0">
                          <a:solidFill>
                            <a:schemeClr val="tx1"/>
                          </a:solidFill>
                        </a:rPr>
                        <a:t>city means.</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 Do you agree? Cardiff has a number of</a:t>
                      </a:r>
                    </a:p>
                    <a:p>
                      <a:pPr marL="0" indent="0" algn="l">
                        <a:buFont typeface="Arial" panose="020B0604020202020204" pitchFamily="34" charset="0"/>
                        <a:buNone/>
                      </a:pPr>
                      <a:r>
                        <a:rPr lang="en-GB" dirty="0">
                          <a:solidFill>
                            <a:srgbClr val="0070C0"/>
                          </a:solidFill>
                        </a:rPr>
                        <a:t>historical tourist attractions</a:t>
                      </a:r>
                    </a:p>
                  </a:txBody>
                  <a:tcPr/>
                </a:tc>
                <a:extLst>
                  <a:ext uri="{0D108BD9-81ED-4DB2-BD59-A6C34878D82A}">
                    <a16:rowId xmlns:a16="http://schemas.microsoft.com/office/drawing/2014/main" val="623738280"/>
                  </a:ext>
                </a:extLst>
              </a:tr>
            </a:tbl>
          </a:graphicData>
        </a:graphic>
      </p:graphicFrame>
      <p:grpSp>
        <p:nvGrpSpPr>
          <p:cNvPr id="13" name="Group 12">
            <a:extLst>
              <a:ext uri="{FF2B5EF4-FFF2-40B4-BE49-F238E27FC236}">
                <a16:creationId xmlns:a16="http://schemas.microsoft.com/office/drawing/2014/main" id="{E4356D5C-1C97-4637-8CC9-EC723C100F00}"/>
              </a:ext>
            </a:extLst>
          </p:cNvPr>
          <p:cNvGrpSpPr/>
          <p:nvPr/>
        </p:nvGrpSpPr>
        <p:grpSpPr>
          <a:xfrm>
            <a:off x="3111510" y="995804"/>
            <a:ext cx="712954" cy="857720"/>
            <a:chOff x="5192602" y="1299856"/>
            <a:chExt cx="712954" cy="857720"/>
          </a:xfrm>
        </p:grpSpPr>
        <p:sp>
          <p:nvSpPr>
            <p:cNvPr id="14" name="Location">
              <a:extLst>
                <a:ext uri="{FF2B5EF4-FFF2-40B4-BE49-F238E27FC236}">
                  <a16:creationId xmlns:a16="http://schemas.microsoft.com/office/drawing/2014/main" id="{8BE14DF6-3ECA-417E-A7AB-67FE90DB7E97}"/>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6197CC"/>
                  </a:solidFill>
                  <a:effectLst/>
                  <a:uLnTx/>
                  <a:uFillTx/>
                  <a:latin typeface="Helvetica Neue"/>
                  <a:sym typeface="Helvetica Neue"/>
                </a:rPr>
                <a:t>Location</a:t>
              </a:r>
              <a:endParaRPr kumimoji="0" sz="900" b="1" i="0" u="none" strike="noStrike" kern="0" cap="none" spc="0" normalizeH="0" baseline="0" noProof="0" dirty="0">
                <a:ln>
                  <a:noFill/>
                </a:ln>
                <a:solidFill>
                  <a:srgbClr val="6197CC"/>
                </a:solidFill>
                <a:effectLst/>
                <a:uLnTx/>
                <a:uFillTx/>
                <a:latin typeface="Helvetica Neue"/>
                <a:sym typeface="Helvetica Neue"/>
              </a:endParaRPr>
            </a:p>
          </p:txBody>
        </p:sp>
        <p:grpSp>
          <p:nvGrpSpPr>
            <p:cNvPr id="15" name="Group 14">
              <a:extLst>
                <a:ext uri="{FF2B5EF4-FFF2-40B4-BE49-F238E27FC236}">
                  <a16:creationId xmlns:a16="http://schemas.microsoft.com/office/drawing/2014/main" id="{1386CA1D-409A-4508-A80F-418B78E922F7}"/>
                </a:ext>
              </a:extLst>
            </p:cNvPr>
            <p:cNvGrpSpPr/>
            <p:nvPr/>
          </p:nvGrpSpPr>
          <p:grpSpPr>
            <a:xfrm>
              <a:off x="5192602" y="1299856"/>
              <a:ext cx="712954" cy="648002"/>
              <a:chOff x="0" y="0"/>
              <a:chExt cx="1393991" cy="1331996"/>
            </a:xfrm>
          </p:grpSpPr>
          <p:sp>
            <p:nvSpPr>
              <p:cNvPr id="16" name="Shape 600">
                <a:extLst>
                  <a:ext uri="{FF2B5EF4-FFF2-40B4-BE49-F238E27FC236}">
                    <a16:creationId xmlns:a16="http://schemas.microsoft.com/office/drawing/2014/main" id="{B7FC6630-5419-472F-A337-C3F8F9BB5E6E}"/>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7" name="Shape 602">
                <a:extLst>
                  <a:ext uri="{FF2B5EF4-FFF2-40B4-BE49-F238E27FC236}">
                    <a16:creationId xmlns:a16="http://schemas.microsoft.com/office/drawing/2014/main" id="{E96154EF-B20B-4E38-8951-725C3D424652}"/>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8" name="Shape 603">
                <a:extLst>
                  <a:ext uri="{FF2B5EF4-FFF2-40B4-BE49-F238E27FC236}">
                    <a16:creationId xmlns:a16="http://schemas.microsoft.com/office/drawing/2014/main" id="{33F2F89A-5652-466E-83F1-6A557D909B7A}"/>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19" name="Shape 604">
                <a:extLst>
                  <a:ext uri="{FF2B5EF4-FFF2-40B4-BE49-F238E27FC236}">
                    <a16:creationId xmlns:a16="http://schemas.microsoft.com/office/drawing/2014/main" id="{CE5EDC16-1AA1-4EA5-984A-659D1FF77A6E}"/>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20" name="Shape 605">
                <a:extLst>
                  <a:ext uri="{FF2B5EF4-FFF2-40B4-BE49-F238E27FC236}">
                    <a16:creationId xmlns:a16="http://schemas.microsoft.com/office/drawing/2014/main" id="{DBF1E645-6B81-4F63-948B-62F392BE35E3}"/>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21" name="Shape 606">
                <a:extLst>
                  <a:ext uri="{FF2B5EF4-FFF2-40B4-BE49-F238E27FC236}">
                    <a16:creationId xmlns:a16="http://schemas.microsoft.com/office/drawing/2014/main" id="{C261D4D0-C2B6-4EB3-9268-46CE8CFBA488}"/>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sp>
            <p:nvSpPr>
              <p:cNvPr id="22" name="Shape 607">
                <a:extLst>
                  <a:ext uri="{FF2B5EF4-FFF2-40B4-BE49-F238E27FC236}">
                    <a16:creationId xmlns:a16="http://schemas.microsoft.com/office/drawing/2014/main" id="{6CB512B3-4DE1-4A8C-B864-D7DC2A1BD71C}"/>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pPr marL="0" marR="0" lvl="0" indent="0" algn="ctr" defTabSz="452602" rtl="0" eaLnBrk="1" fontAlgn="auto" latinLnBrk="0" hangingPunct="0">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rgbClr val="000000"/>
                  </a:solidFill>
                  <a:effectLst/>
                  <a:uLnTx/>
                  <a:uFillTx/>
                  <a:latin typeface="Helvetica Neue"/>
                  <a:sym typeface="Helvetica Neue"/>
                </a:endParaRPr>
              </a:p>
            </p:txBody>
          </p:sp>
        </p:grpSp>
      </p:grpSp>
      <p:grpSp>
        <p:nvGrpSpPr>
          <p:cNvPr id="23" name="Group 22">
            <a:extLst>
              <a:ext uri="{FF2B5EF4-FFF2-40B4-BE49-F238E27FC236}">
                <a16:creationId xmlns:a16="http://schemas.microsoft.com/office/drawing/2014/main" id="{9FE641EF-274A-4455-892C-83FB6920FCDF}"/>
              </a:ext>
            </a:extLst>
          </p:cNvPr>
          <p:cNvGrpSpPr/>
          <p:nvPr/>
        </p:nvGrpSpPr>
        <p:grpSpPr>
          <a:xfrm>
            <a:off x="5000758" y="1083130"/>
            <a:ext cx="691884" cy="911718"/>
            <a:chOff x="5868717" y="1299807"/>
            <a:chExt cx="762354" cy="1004577"/>
          </a:xfrm>
        </p:grpSpPr>
        <p:sp>
          <p:nvSpPr>
            <p:cNvPr id="24" name="Physical…">
              <a:extLst>
                <a:ext uri="{FF2B5EF4-FFF2-40B4-BE49-F238E27FC236}">
                  <a16:creationId xmlns:a16="http://schemas.microsoft.com/office/drawing/2014/main" id="{38BCFC2F-3F01-45B7-BA96-D91714A364C8}"/>
                </a:ext>
              </a:extLst>
            </p:cNvPr>
            <p:cNvSpPr txBox="1"/>
            <p:nvPr/>
          </p:nvSpPr>
          <p:spPr>
            <a:xfrm>
              <a:off x="5986861" y="1947811"/>
              <a:ext cx="482190" cy="35657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Physical </a:t>
              </a:r>
            </a:p>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features</a:t>
              </a:r>
              <a:endParaRPr kumimoji="0" sz="817" b="1" i="0" u="none" strike="noStrike" kern="0" cap="none" spc="0" normalizeH="0" baseline="0" noProof="0" dirty="0">
                <a:ln>
                  <a:noFill/>
                </a:ln>
                <a:solidFill>
                  <a:srgbClr val="6197CC"/>
                </a:solidFill>
                <a:effectLst/>
                <a:uLnTx/>
                <a:uFillTx/>
                <a:latin typeface="Helvetica Neue"/>
                <a:sym typeface="Helvetica Neue"/>
              </a:endParaRPr>
            </a:p>
          </p:txBody>
        </p:sp>
        <p:pic>
          <p:nvPicPr>
            <p:cNvPr id="25" name="Picture 24">
              <a:extLst>
                <a:ext uri="{FF2B5EF4-FFF2-40B4-BE49-F238E27FC236}">
                  <a16:creationId xmlns:a16="http://schemas.microsoft.com/office/drawing/2014/main" id="{F431B0B4-6D9B-4BD6-8448-35DE3EF8A320}"/>
                </a:ext>
              </a:extLst>
            </p:cNvPr>
            <p:cNvPicPr>
              <a:picLocks noChangeAspect="1"/>
            </p:cNvPicPr>
            <p:nvPr/>
          </p:nvPicPr>
          <p:blipFill>
            <a:blip r:embed="rId2"/>
            <a:stretch>
              <a:fillRect/>
            </a:stretch>
          </p:blipFill>
          <p:spPr>
            <a:xfrm>
              <a:off x="5868717" y="1299807"/>
              <a:ext cx="762354" cy="648002"/>
            </a:xfrm>
            <a:prstGeom prst="rect">
              <a:avLst/>
            </a:prstGeom>
          </p:spPr>
        </p:pic>
      </p:grpSp>
      <p:grpSp>
        <p:nvGrpSpPr>
          <p:cNvPr id="27" name="Group 26">
            <a:extLst>
              <a:ext uri="{FF2B5EF4-FFF2-40B4-BE49-F238E27FC236}">
                <a16:creationId xmlns:a16="http://schemas.microsoft.com/office/drawing/2014/main" id="{5B04A9FB-DD67-4501-A190-6677D2FCD0E3}"/>
              </a:ext>
            </a:extLst>
          </p:cNvPr>
          <p:cNvGrpSpPr/>
          <p:nvPr/>
        </p:nvGrpSpPr>
        <p:grpSpPr>
          <a:xfrm>
            <a:off x="8569405" y="1004883"/>
            <a:ext cx="660207" cy="848641"/>
            <a:chOff x="7436738" y="1239369"/>
            <a:chExt cx="727450" cy="935076"/>
          </a:xfrm>
        </p:grpSpPr>
        <p:sp>
          <p:nvSpPr>
            <p:cNvPr id="28" name="Diversity">
              <a:extLst>
                <a:ext uri="{FF2B5EF4-FFF2-40B4-BE49-F238E27FC236}">
                  <a16:creationId xmlns:a16="http://schemas.microsoft.com/office/drawing/2014/main" id="{07AB71B8-EA25-4707-ABDF-E4B7B20B0ED7}"/>
                </a:ext>
              </a:extLst>
            </p:cNvPr>
            <p:cNvSpPr txBox="1"/>
            <p:nvPr/>
          </p:nvSpPr>
          <p:spPr>
            <a:xfrm>
              <a:off x="7540262" y="1956417"/>
              <a:ext cx="492788" cy="2180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Diversity</a:t>
              </a:r>
              <a:endParaRPr kumimoji="0" sz="817" b="1" i="0" u="none" strike="noStrike" kern="0" cap="none" spc="0" normalizeH="0" baseline="0" noProof="0" dirty="0">
                <a:ln>
                  <a:noFill/>
                </a:ln>
                <a:solidFill>
                  <a:srgbClr val="6197CC"/>
                </a:solidFill>
                <a:effectLst/>
                <a:uLnTx/>
                <a:uFillTx/>
                <a:latin typeface="Helvetica Neue"/>
                <a:sym typeface="Helvetica Neue"/>
              </a:endParaRPr>
            </a:p>
          </p:txBody>
        </p:sp>
        <p:pic>
          <p:nvPicPr>
            <p:cNvPr id="29" name="Picture 28">
              <a:extLst>
                <a:ext uri="{FF2B5EF4-FFF2-40B4-BE49-F238E27FC236}">
                  <a16:creationId xmlns:a16="http://schemas.microsoft.com/office/drawing/2014/main" id="{AC9F0174-BB7A-4836-A955-DC834291A100}"/>
                </a:ext>
              </a:extLst>
            </p:cNvPr>
            <p:cNvPicPr>
              <a:picLocks noChangeAspect="1"/>
            </p:cNvPicPr>
            <p:nvPr/>
          </p:nvPicPr>
          <p:blipFill>
            <a:blip r:embed="rId3"/>
            <a:stretch>
              <a:fillRect/>
            </a:stretch>
          </p:blipFill>
          <p:spPr>
            <a:xfrm>
              <a:off x="7436738" y="1239369"/>
              <a:ext cx="727450" cy="723015"/>
            </a:xfrm>
            <a:prstGeom prst="rect">
              <a:avLst/>
            </a:prstGeom>
          </p:spPr>
        </p:pic>
      </p:grpSp>
      <p:sp>
        <p:nvSpPr>
          <p:cNvPr id="30" name="Human…">
            <a:extLst>
              <a:ext uri="{FF2B5EF4-FFF2-40B4-BE49-F238E27FC236}">
                <a16:creationId xmlns:a16="http://schemas.microsoft.com/office/drawing/2014/main" id="{1241117A-3761-4B7A-A51D-68195DCCEF69}"/>
              </a:ext>
            </a:extLst>
          </p:cNvPr>
          <p:cNvSpPr txBox="1"/>
          <p:nvPr/>
        </p:nvSpPr>
        <p:spPr>
          <a:xfrm>
            <a:off x="6763000" y="1596642"/>
            <a:ext cx="737224" cy="4493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anchor="ctr">
            <a:spAutoFit/>
          </a:bodyPr>
          <a:lstStyle/>
          <a:p>
            <a:pPr marL="0" marR="0" lvl="0" indent="0" algn="ctr" defTabSz="452602" rtl="0" eaLnBrk="1" fontAlgn="auto" latinLnBrk="0" hangingPunct="0">
              <a:lnSpc>
                <a:spcPct val="100000"/>
              </a:lnSpc>
              <a:spcBef>
                <a:spcPts val="0"/>
              </a:spcBef>
              <a:spcAft>
                <a:spcPts val="0"/>
              </a:spcAft>
              <a:buClrTx/>
              <a:buSzTx/>
              <a:buFontTx/>
              <a:buNone/>
              <a:tabLst/>
              <a:defRPr sz="900">
                <a:solidFill>
                  <a:srgbClr val="6197CC"/>
                </a:solidFill>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Human features	</a:t>
            </a:r>
          </a:p>
        </p:txBody>
      </p:sp>
      <p:pic>
        <p:nvPicPr>
          <p:cNvPr id="31" name="Picture 30">
            <a:extLst>
              <a:ext uri="{FF2B5EF4-FFF2-40B4-BE49-F238E27FC236}">
                <a16:creationId xmlns:a16="http://schemas.microsoft.com/office/drawing/2014/main" id="{26256B93-A78F-4B28-8B1D-A01A25A45FB6}"/>
              </a:ext>
            </a:extLst>
          </p:cNvPr>
          <p:cNvPicPr>
            <a:picLocks noChangeAspect="1"/>
          </p:cNvPicPr>
          <p:nvPr/>
        </p:nvPicPr>
        <p:blipFill>
          <a:blip r:embed="rId4"/>
          <a:stretch>
            <a:fillRect/>
          </a:stretch>
        </p:blipFill>
        <p:spPr>
          <a:xfrm>
            <a:off x="6763000" y="945389"/>
            <a:ext cx="663880" cy="710741"/>
          </a:xfrm>
          <a:prstGeom prst="rect">
            <a:avLst/>
          </a:prstGeom>
        </p:spPr>
      </p:pic>
      <p:sp>
        <p:nvSpPr>
          <p:cNvPr id="26" name="TextBox 25">
            <a:extLst>
              <a:ext uri="{FF2B5EF4-FFF2-40B4-BE49-F238E27FC236}">
                <a16:creationId xmlns:a16="http://schemas.microsoft.com/office/drawing/2014/main" id="{62EF3BF2-E700-4046-88A4-7DFBFB286264}"/>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Northern </a:t>
            </a:r>
            <a:r>
              <a:rPr kumimoji="0" lang="en-GB" sz="1800" b="1" i="0" u="none" strike="noStrike" cap="none" spc="0" normalizeH="0" baseline="0" dirty="0" err="1">
                <a:ln>
                  <a:noFill/>
                </a:ln>
                <a:solidFill>
                  <a:srgbClr val="000000"/>
                </a:solidFill>
                <a:effectLst/>
                <a:uFillTx/>
                <a:latin typeface="Helvetica Neue"/>
                <a:ea typeface="Helvetica Neue"/>
                <a:cs typeface="Helvetica Neue"/>
                <a:sym typeface="Helvetica Neue"/>
              </a:rPr>
              <a:t>Ireland:Belfast</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94093919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49B4BF-5B64-42B5-9C7F-1E96836658D9}"/>
              </a:ext>
            </a:extLst>
          </p:cNvPr>
          <p:cNvPicPr>
            <a:picLocks noChangeAspect="1"/>
          </p:cNvPicPr>
          <p:nvPr/>
        </p:nvPicPr>
        <p:blipFill>
          <a:blip r:embed="rId2"/>
          <a:stretch>
            <a:fillRect/>
          </a:stretch>
        </p:blipFill>
        <p:spPr>
          <a:xfrm>
            <a:off x="0" y="815698"/>
            <a:ext cx="10693400" cy="5925103"/>
          </a:xfrm>
          <a:prstGeom prst="rect">
            <a:avLst/>
          </a:prstGeom>
        </p:spPr>
      </p:pic>
    </p:spTree>
    <p:extLst>
      <p:ext uri="{BB962C8B-B14F-4D97-AF65-F5344CB8AC3E}">
        <p14:creationId xmlns:p14="http://schemas.microsoft.com/office/powerpoint/2010/main" val="292713178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36164C-7478-4360-882B-0631792E0CF9}"/>
              </a:ext>
            </a:extLst>
          </p:cNvPr>
          <p:cNvPicPr>
            <a:picLocks noChangeAspect="1"/>
          </p:cNvPicPr>
          <p:nvPr/>
        </p:nvPicPr>
        <p:blipFill>
          <a:blip r:embed="rId2"/>
          <a:stretch>
            <a:fillRect/>
          </a:stretch>
        </p:blipFill>
        <p:spPr>
          <a:xfrm>
            <a:off x="150812" y="296862"/>
            <a:ext cx="10391775" cy="6962775"/>
          </a:xfrm>
          <a:prstGeom prst="rect">
            <a:avLst/>
          </a:prstGeom>
        </p:spPr>
      </p:pic>
    </p:spTree>
    <p:extLst>
      <p:ext uri="{BB962C8B-B14F-4D97-AF65-F5344CB8AC3E}">
        <p14:creationId xmlns:p14="http://schemas.microsoft.com/office/powerpoint/2010/main" val="390808337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758178478"/>
              </p:ext>
            </p:extLst>
          </p:nvPr>
        </p:nvGraphicFramePr>
        <p:xfrm>
          <a:off x="710810" y="1994848"/>
          <a:ext cx="9271780" cy="384048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794582517"/>
                    </a:ext>
                  </a:extLst>
                </a:gridCol>
                <a:gridCol w="2499360">
                  <a:extLst>
                    <a:ext uri="{9D8B030D-6E8A-4147-A177-3AD203B41FA5}">
                      <a16:colId xmlns:a16="http://schemas.microsoft.com/office/drawing/2014/main" val="1425840651"/>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Describe the location of Australia.</a:t>
                      </a:r>
                    </a:p>
                    <a:p>
                      <a:pPr marL="0" indent="0" algn="l">
                        <a:buFont typeface="Arial" panose="020B0604020202020204" pitchFamily="34" charset="0"/>
                        <a:buNone/>
                      </a:pPr>
                      <a:r>
                        <a:rPr lang="en-GB" dirty="0"/>
                        <a:t>• What is the Commonwealth?</a:t>
                      </a:r>
                    </a:p>
                    <a:p>
                      <a:pPr marL="0" indent="0" algn="l">
                        <a:buFont typeface="Arial" panose="020B0604020202020204" pitchFamily="34" charset="0"/>
                        <a:buNone/>
                      </a:pPr>
                      <a:r>
                        <a:rPr lang="en-GB" dirty="0"/>
                        <a:t>• What is Australia’s capital city?</a:t>
                      </a:r>
                    </a:p>
                    <a:p>
                      <a:pPr marL="0" indent="0" algn="l">
                        <a:buFont typeface="Arial" panose="020B0604020202020204" pitchFamily="34" charset="0"/>
                        <a:buNone/>
                      </a:pPr>
                      <a:r>
                        <a:rPr lang="en-GB" dirty="0"/>
                        <a:t>• Which ocean surrounds Australia?</a:t>
                      </a:r>
                    </a:p>
                    <a:p>
                      <a:pPr marL="0" indent="0" algn="l">
                        <a:buFont typeface="Arial" panose="020B0604020202020204" pitchFamily="34" charset="0"/>
                        <a:buNone/>
                      </a:pPr>
                      <a:r>
                        <a:rPr lang="en-GB" dirty="0"/>
                        <a:t>• Is Australia a continent or a country?</a:t>
                      </a:r>
                    </a:p>
                  </a:txBody>
                  <a:tcPr/>
                </a:tc>
                <a:tc>
                  <a:txBody>
                    <a:bodyPr/>
                    <a:lstStyle/>
                    <a:p>
                      <a:pPr marL="0" indent="0" algn="l">
                        <a:buFont typeface="Arial" panose="020B0604020202020204" pitchFamily="34" charset="0"/>
                        <a:buNone/>
                      </a:pPr>
                      <a:r>
                        <a:rPr lang="en-GB" dirty="0"/>
                        <a:t>• What is the Outback?</a:t>
                      </a:r>
                    </a:p>
                    <a:p>
                      <a:pPr marL="0" indent="0" algn="l">
                        <a:buFont typeface="Arial" panose="020B0604020202020204" pitchFamily="34" charset="0"/>
                        <a:buNone/>
                      </a:pPr>
                      <a:r>
                        <a:rPr lang="en-GB" dirty="0"/>
                        <a:t>• What is Uluru?</a:t>
                      </a:r>
                    </a:p>
                    <a:p>
                      <a:pPr marL="0" indent="0" algn="l">
                        <a:buFont typeface="Arial" panose="020B0604020202020204" pitchFamily="34" charset="0"/>
                        <a:buNone/>
                      </a:pPr>
                      <a:r>
                        <a:rPr lang="en-GB" dirty="0"/>
                        <a:t>• Name Australia’s highest peak.</a:t>
                      </a:r>
                    </a:p>
                    <a:p>
                      <a:pPr marL="0" indent="0" algn="l">
                        <a:buFont typeface="Arial" panose="020B0604020202020204" pitchFamily="34" charset="0"/>
                        <a:buNone/>
                      </a:pPr>
                      <a:r>
                        <a:rPr lang="en-GB" dirty="0"/>
                        <a:t>• What is Australia’s longest river?</a:t>
                      </a:r>
                    </a:p>
                    <a:p>
                      <a:pPr marL="0" indent="0" algn="l">
                        <a:buFont typeface="Arial" panose="020B0604020202020204" pitchFamily="34" charset="0"/>
                        <a:buNone/>
                      </a:pPr>
                      <a:r>
                        <a:rPr lang="en-GB" dirty="0"/>
                        <a:t>• What is the Great Barrier Reef?</a:t>
                      </a:r>
                    </a:p>
                  </a:txBody>
                  <a:tcPr/>
                </a:tc>
                <a:tc>
                  <a:txBody>
                    <a:bodyPr/>
                    <a:lstStyle/>
                    <a:p>
                      <a:pPr marL="0" indent="0" algn="l">
                        <a:buFont typeface="Arial" panose="020B0604020202020204" pitchFamily="34" charset="0"/>
                        <a:buNone/>
                      </a:pPr>
                      <a:r>
                        <a:rPr lang="en-GB" dirty="0"/>
                        <a:t>Name the states of Australia.</a:t>
                      </a:r>
                    </a:p>
                    <a:p>
                      <a:pPr marL="0" indent="0" algn="l">
                        <a:buFont typeface="Arial" panose="020B0604020202020204" pitchFamily="34" charset="0"/>
                        <a:buNone/>
                      </a:pPr>
                      <a:r>
                        <a:rPr lang="en-GB" dirty="0"/>
                        <a:t>• Locate and label the main cities</a:t>
                      </a:r>
                    </a:p>
                    <a:p>
                      <a:pPr marL="0" indent="0" algn="l">
                        <a:buFont typeface="Arial" panose="020B0604020202020204" pitchFamily="34" charset="0"/>
                        <a:buNone/>
                      </a:pPr>
                      <a:r>
                        <a:rPr lang="en-GB" dirty="0"/>
                        <a:t>in Australia.</a:t>
                      </a:r>
                    </a:p>
                    <a:p>
                      <a:pPr marL="0" indent="0" algn="l">
                        <a:buFont typeface="Arial" panose="020B0604020202020204" pitchFamily="34" charset="0"/>
                        <a:buNone/>
                      </a:pPr>
                      <a:r>
                        <a:rPr lang="en-GB" dirty="0"/>
                        <a:t>• What is the biggest city in</a:t>
                      </a:r>
                    </a:p>
                    <a:p>
                      <a:pPr marL="0" indent="0" algn="l">
                        <a:buFont typeface="Arial" panose="020B0604020202020204" pitchFamily="34" charset="0"/>
                        <a:buNone/>
                      </a:pPr>
                      <a:r>
                        <a:rPr lang="en-GB" dirty="0"/>
                        <a:t>Australia’s Interior?</a:t>
                      </a:r>
                    </a:p>
                    <a:p>
                      <a:pPr marL="0" indent="0" algn="l">
                        <a:buFont typeface="Arial" panose="020B0604020202020204" pitchFamily="34" charset="0"/>
                        <a:buNone/>
                      </a:pPr>
                      <a:endParaRPr lang="en-GB" dirty="0"/>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 Compare and contrast the location of</a:t>
                      </a:r>
                    </a:p>
                    <a:p>
                      <a:pPr marL="0" indent="0" algn="l">
                        <a:buFont typeface="Arial" panose="020B0604020202020204" pitchFamily="34" charset="0"/>
                        <a:buNone/>
                      </a:pPr>
                      <a:r>
                        <a:rPr lang="en-GB" dirty="0"/>
                        <a:t>Australia and the United Kingdom</a:t>
                      </a:r>
                    </a:p>
                    <a:p>
                      <a:pPr marL="0" indent="0" algn="l">
                        <a:buFont typeface="Arial" panose="020B0604020202020204" pitchFamily="34" charset="0"/>
                        <a:buNone/>
                      </a:pPr>
                      <a:r>
                        <a:rPr lang="en-GB" dirty="0">
                          <a:solidFill>
                            <a:srgbClr val="0070C0"/>
                          </a:solidFill>
                        </a:rPr>
                        <a:t>Which of the following best describes</a:t>
                      </a:r>
                    </a:p>
                    <a:p>
                      <a:pPr marL="0" indent="0" algn="l">
                        <a:buFont typeface="Arial" panose="020B0604020202020204" pitchFamily="34" charset="0"/>
                        <a:buNone/>
                      </a:pPr>
                      <a:r>
                        <a:rPr lang="en-GB" dirty="0">
                          <a:solidFill>
                            <a:srgbClr val="0070C0"/>
                          </a:solidFill>
                        </a:rPr>
                        <a:t>the location of Australia:</a:t>
                      </a:r>
                    </a:p>
                    <a:p>
                      <a:pPr marL="0" indent="0" algn="l">
                        <a:buFont typeface="Arial" panose="020B0604020202020204" pitchFamily="34" charset="0"/>
                        <a:buNone/>
                      </a:pPr>
                      <a:r>
                        <a:rPr lang="en-GB" dirty="0">
                          <a:solidFill>
                            <a:srgbClr val="0070C0"/>
                          </a:solidFill>
                        </a:rPr>
                        <a:t>• a member of the Commonwealth</a:t>
                      </a:r>
                    </a:p>
                    <a:p>
                      <a:pPr marL="0" indent="0" algn="l">
                        <a:buFont typeface="Arial" panose="020B0604020202020204" pitchFamily="34" charset="0"/>
                        <a:buNone/>
                      </a:pPr>
                      <a:r>
                        <a:rPr lang="en-GB" dirty="0">
                          <a:solidFill>
                            <a:srgbClr val="0070C0"/>
                          </a:solidFill>
                        </a:rPr>
                        <a:t>• a country and continent in the</a:t>
                      </a:r>
                    </a:p>
                    <a:p>
                      <a:pPr marL="0" indent="0" algn="l">
                        <a:buFont typeface="Arial" panose="020B0604020202020204" pitchFamily="34" charset="0"/>
                        <a:buNone/>
                      </a:pPr>
                      <a:r>
                        <a:rPr lang="en-GB" dirty="0">
                          <a:solidFill>
                            <a:srgbClr val="0070C0"/>
                          </a:solidFill>
                        </a:rPr>
                        <a:t>southern hemisphere, surrounded</a:t>
                      </a:r>
                    </a:p>
                    <a:p>
                      <a:pPr marL="0" indent="0" algn="l">
                        <a:buFont typeface="Arial" panose="020B0604020202020204" pitchFamily="34" charset="0"/>
                        <a:buNone/>
                      </a:pPr>
                      <a:r>
                        <a:rPr lang="en-GB" dirty="0">
                          <a:solidFill>
                            <a:srgbClr val="0070C0"/>
                          </a:solidFill>
                        </a:rPr>
                        <a:t>by the Pacific Ocean.</a:t>
                      </a:r>
                    </a:p>
                    <a:p>
                      <a:pPr marL="0" indent="0" algn="l">
                        <a:buFont typeface="Arial" panose="020B0604020202020204" pitchFamily="34" charset="0"/>
                        <a:buNone/>
                      </a:pPr>
                      <a:r>
                        <a:rPr lang="en-GB" dirty="0">
                          <a:solidFill>
                            <a:srgbClr val="0070C0"/>
                          </a:solidFill>
                        </a:rPr>
                        <a:t>• a country near to the</a:t>
                      </a:r>
                    </a:p>
                    <a:p>
                      <a:pPr marL="0" indent="0" algn="l">
                        <a:buFont typeface="Arial" panose="020B0604020202020204" pitchFamily="34" charset="0"/>
                        <a:buNone/>
                      </a:pPr>
                      <a:r>
                        <a:rPr lang="en-GB" dirty="0">
                          <a:solidFill>
                            <a:srgbClr val="0070C0"/>
                          </a:solidFill>
                        </a:rPr>
                        <a:t>Great Barrier Reef?</a:t>
                      </a:r>
                    </a:p>
                  </a:txBody>
                  <a:tcPr/>
                </a:tc>
                <a:tc>
                  <a:txBody>
                    <a:bodyPr/>
                    <a:lstStyle/>
                    <a:p>
                      <a:pPr marL="0" indent="0" algn="l">
                        <a:buFont typeface="Arial" panose="020B0604020202020204" pitchFamily="34" charset="0"/>
                        <a:buNone/>
                      </a:pPr>
                      <a:r>
                        <a:rPr lang="en-GB" dirty="0"/>
                        <a:t>• Compare and contrast the main</a:t>
                      </a:r>
                    </a:p>
                    <a:p>
                      <a:pPr marL="0" indent="0" algn="l">
                        <a:buFont typeface="Arial" panose="020B0604020202020204" pitchFamily="34" charset="0"/>
                        <a:buNone/>
                      </a:pPr>
                      <a:r>
                        <a:rPr lang="en-GB" dirty="0"/>
                        <a:t>physical features of Australia and the</a:t>
                      </a:r>
                    </a:p>
                    <a:p>
                      <a:pPr marL="0" indent="0" algn="l">
                        <a:buFont typeface="Arial" panose="020B0604020202020204" pitchFamily="34" charset="0"/>
                        <a:buNone/>
                      </a:pPr>
                      <a:r>
                        <a:rPr lang="en-GB" dirty="0"/>
                        <a:t>United Kingdom. </a:t>
                      </a:r>
                    </a:p>
                    <a:p>
                      <a:pPr marL="0" indent="0" algn="l">
                        <a:buFont typeface="Arial" panose="020B0604020202020204" pitchFamily="34" charset="0"/>
                        <a:buNone/>
                      </a:pPr>
                      <a:r>
                        <a:rPr lang="en-GB" dirty="0">
                          <a:solidFill>
                            <a:srgbClr val="0070C0"/>
                          </a:solidFill>
                        </a:rPr>
                        <a:t>• Investigate the significance of Uluru</a:t>
                      </a:r>
                    </a:p>
                  </a:txBody>
                  <a:tcPr/>
                </a:tc>
                <a:tc>
                  <a:txBody>
                    <a:bodyPr/>
                    <a:lstStyle/>
                    <a:p>
                      <a:pPr marL="0" indent="0" algn="l">
                        <a:buFont typeface="Arial" panose="020B0604020202020204" pitchFamily="34" charset="0"/>
                        <a:buNone/>
                      </a:pPr>
                      <a:r>
                        <a:rPr lang="en-GB" dirty="0"/>
                        <a:t>• Compare and contrast the main human features of Australia and the United Kingdom.</a:t>
                      </a:r>
                    </a:p>
                    <a:p>
                      <a:pPr marL="0" indent="0" algn="l">
                        <a:buFont typeface="Arial" panose="020B0604020202020204" pitchFamily="34" charset="0"/>
                        <a:buNone/>
                      </a:pPr>
                      <a:r>
                        <a:rPr lang="en-GB" dirty="0">
                          <a:solidFill>
                            <a:srgbClr val="0070C0"/>
                          </a:solidFill>
                        </a:rPr>
                        <a:t>• Investigate an Australian city other than Sydney. </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377879" y="969205"/>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pic>
        <p:nvPicPr>
          <p:cNvPr id="14" name="Picture 13">
            <a:extLst>
              <a:ext uri="{FF2B5EF4-FFF2-40B4-BE49-F238E27FC236}">
                <a16:creationId xmlns:a16="http://schemas.microsoft.com/office/drawing/2014/main" id="{9087625D-A7D6-4E39-B112-2BD61480F49D}"/>
              </a:ext>
            </a:extLst>
          </p:cNvPr>
          <p:cNvPicPr>
            <a:picLocks noChangeAspect="1"/>
          </p:cNvPicPr>
          <p:nvPr/>
        </p:nvPicPr>
        <p:blipFill>
          <a:blip r:embed="rId2"/>
          <a:stretch>
            <a:fillRect/>
          </a:stretch>
        </p:blipFill>
        <p:spPr>
          <a:xfrm>
            <a:off x="5822158" y="923984"/>
            <a:ext cx="695004" cy="938865"/>
          </a:xfrm>
          <a:prstGeom prst="rect">
            <a:avLst/>
          </a:prstGeom>
        </p:spPr>
      </p:pic>
      <p:pic>
        <p:nvPicPr>
          <p:cNvPr id="15" name="Picture 14">
            <a:extLst>
              <a:ext uri="{FF2B5EF4-FFF2-40B4-BE49-F238E27FC236}">
                <a16:creationId xmlns:a16="http://schemas.microsoft.com/office/drawing/2014/main" id="{B26F06D3-B765-42DE-93B2-CC16F45EC0A1}"/>
              </a:ext>
            </a:extLst>
          </p:cNvPr>
          <p:cNvPicPr>
            <a:picLocks noChangeAspect="1"/>
          </p:cNvPicPr>
          <p:nvPr/>
        </p:nvPicPr>
        <p:blipFill>
          <a:blip r:embed="rId3"/>
          <a:stretch>
            <a:fillRect/>
          </a:stretch>
        </p:blipFill>
        <p:spPr>
          <a:xfrm>
            <a:off x="8452580" y="844338"/>
            <a:ext cx="737680" cy="1103472"/>
          </a:xfrm>
          <a:prstGeom prst="rect">
            <a:avLst/>
          </a:prstGeom>
        </p:spPr>
      </p:pic>
      <p:sp>
        <p:nvSpPr>
          <p:cNvPr id="16" name="TextBox 15">
            <a:extLst>
              <a:ext uri="{FF2B5EF4-FFF2-40B4-BE49-F238E27FC236}">
                <a16:creationId xmlns:a16="http://schemas.microsoft.com/office/drawing/2014/main" id="{1B6CDD13-9FB3-40F4-A0F2-71B0502D1B36}"/>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Australia</a:t>
            </a:r>
          </a:p>
        </p:txBody>
      </p:sp>
    </p:spTree>
    <p:extLst>
      <p:ext uri="{BB962C8B-B14F-4D97-AF65-F5344CB8AC3E}">
        <p14:creationId xmlns:p14="http://schemas.microsoft.com/office/powerpoint/2010/main" val="328406537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265C5-CA76-4CFD-9FBD-C1CDCCA0E358}"/>
              </a:ext>
            </a:extLst>
          </p:cNvPr>
          <p:cNvPicPr>
            <a:picLocks noChangeAspect="1"/>
          </p:cNvPicPr>
          <p:nvPr/>
        </p:nvPicPr>
        <p:blipFill>
          <a:blip r:embed="rId2"/>
          <a:stretch>
            <a:fillRect/>
          </a:stretch>
        </p:blipFill>
        <p:spPr>
          <a:xfrm>
            <a:off x="31750" y="858837"/>
            <a:ext cx="10629900" cy="5838825"/>
          </a:xfrm>
          <a:prstGeom prst="rect">
            <a:avLst/>
          </a:prstGeom>
        </p:spPr>
      </p:pic>
    </p:spTree>
    <p:extLst>
      <p:ext uri="{BB962C8B-B14F-4D97-AF65-F5344CB8AC3E}">
        <p14:creationId xmlns:p14="http://schemas.microsoft.com/office/powerpoint/2010/main" val="73875688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57E59-7317-4A08-89EC-17277C67CCDB}"/>
              </a:ext>
            </a:extLst>
          </p:cNvPr>
          <p:cNvPicPr>
            <a:picLocks noChangeAspect="1"/>
          </p:cNvPicPr>
          <p:nvPr/>
        </p:nvPicPr>
        <p:blipFill>
          <a:blip r:embed="rId2"/>
          <a:stretch>
            <a:fillRect/>
          </a:stretch>
        </p:blipFill>
        <p:spPr>
          <a:xfrm>
            <a:off x="36512" y="211137"/>
            <a:ext cx="10620375" cy="7134225"/>
          </a:xfrm>
          <a:prstGeom prst="rect">
            <a:avLst/>
          </a:prstGeom>
        </p:spPr>
      </p:pic>
    </p:spTree>
    <p:extLst>
      <p:ext uri="{BB962C8B-B14F-4D97-AF65-F5344CB8AC3E}">
        <p14:creationId xmlns:p14="http://schemas.microsoft.com/office/powerpoint/2010/main" val="78377314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557417494"/>
              </p:ext>
            </p:extLst>
          </p:nvPr>
        </p:nvGraphicFramePr>
        <p:xfrm>
          <a:off x="710810" y="1994848"/>
          <a:ext cx="9271780" cy="493776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1874520">
                  <a:extLst>
                    <a:ext uri="{9D8B030D-6E8A-4147-A177-3AD203B41FA5}">
                      <a16:colId xmlns:a16="http://schemas.microsoft.com/office/drawing/2014/main" val="479683651"/>
                    </a:ext>
                  </a:extLst>
                </a:gridCol>
                <a:gridCol w="1874520">
                  <a:extLst>
                    <a:ext uri="{9D8B030D-6E8A-4147-A177-3AD203B41FA5}">
                      <a16:colId xmlns:a16="http://schemas.microsoft.com/office/drawing/2014/main" val="3570530836"/>
                    </a:ext>
                  </a:extLst>
                </a:gridCol>
                <a:gridCol w="1874520">
                  <a:extLst>
                    <a:ext uri="{9D8B030D-6E8A-4147-A177-3AD203B41FA5}">
                      <a16:colId xmlns:a16="http://schemas.microsoft.com/office/drawing/2014/main" val="1524627380"/>
                    </a:ext>
                  </a:extLst>
                </a:gridCol>
                <a:gridCol w="1874520">
                  <a:extLst>
                    <a:ext uri="{9D8B030D-6E8A-4147-A177-3AD203B41FA5}">
                      <a16:colId xmlns:a16="http://schemas.microsoft.com/office/drawing/2014/main" val="2860003686"/>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Describe the location of Sydney.</a:t>
                      </a:r>
                    </a:p>
                    <a:p>
                      <a:pPr marL="0" indent="0" algn="l">
                        <a:buFont typeface="Arial" panose="020B0604020202020204" pitchFamily="34" charset="0"/>
                        <a:buNone/>
                      </a:pPr>
                      <a:r>
                        <a:rPr lang="en-GB" dirty="0"/>
                        <a:t>• Describe some of the features</a:t>
                      </a:r>
                    </a:p>
                    <a:p>
                      <a:pPr marL="0" indent="0" algn="l">
                        <a:buFont typeface="Arial" panose="020B0604020202020204" pitchFamily="34" charset="0"/>
                        <a:buNone/>
                      </a:pPr>
                      <a:r>
                        <a:rPr lang="en-GB" dirty="0"/>
                        <a:t>surrounding Sydney.</a:t>
                      </a:r>
                    </a:p>
                    <a:p>
                      <a:pPr marL="0" indent="0" algn="l">
                        <a:buFont typeface="Arial" panose="020B0604020202020204" pitchFamily="34" charset="0"/>
                        <a:buNone/>
                      </a:pPr>
                      <a:r>
                        <a:rPr lang="en-GB" dirty="0"/>
                        <a:t>• In which state is Sydney?</a:t>
                      </a:r>
                    </a:p>
                    <a:p>
                      <a:pPr marL="0" indent="0" algn="l">
                        <a:buFont typeface="Arial" panose="020B0604020202020204" pitchFamily="34" charset="0"/>
                        <a:buNone/>
                      </a:pPr>
                      <a:r>
                        <a:rPr lang="en-GB" dirty="0"/>
                        <a:t>• Is Sydney the capital of Australia?</a:t>
                      </a:r>
                    </a:p>
                  </a:txBody>
                  <a:tcPr/>
                </a:tc>
                <a:tc>
                  <a:txBody>
                    <a:bodyPr/>
                    <a:lstStyle/>
                    <a:p>
                      <a:pPr marL="0" indent="0" algn="l">
                        <a:buFont typeface="Arial" panose="020B0604020202020204" pitchFamily="34" charset="0"/>
                        <a:buNone/>
                      </a:pPr>
                      <a:r>
                        <a:rPr lang="en-GB" dirty="0"/>
                        <a:t>Describe the weather in Sydney.</a:t>
                      </a:r>
                    </a:p>
                    <a:p>
                      <a:pPr marL="0" indent="0" algn="l">
                        <a:buFont typeface="Arial" panose="020B0604020202020204" pitchFamily="34" charset="0"/>
                        <a:buNone/>
                      </a:pPr>
                      <a:r>
                        <a:rPr lang="en-GB" dirty="0"/>
                        <a:t>• What is Bondi Beach famous for?</a:t>
                      </a:r>
                    </a:p>
                    <a:p>
                      <a:pPr marL="0" indent="0" algn="l">
                        <a:buFont typeface="Arial" panose="020B0604020202020204" pitchFamily="34" charset="0"/>
                        <a:buNone/>
                      </a:pPr>
                      <a:r>
                        <a:rPr lang="en-GB" dirty="0"/>
                        <a:t>• Define the word ‘plateau’.</a:t>
                      </a:r>
                    </a:p>
                  </a:txBody>
                  <a:tcPr/>
                </a:tc>
                <a:tc>
                  <a:txBody>
                    <a:bodyPr/>
                    <a:lstStyle/>
                    <a:p>
                      <a:pPr marL="0" indent="0" algn="l">
                        <a:buFont typeface="Arial" panose="020B0604020202020204" pitchFamily="34" charset="0"/>
                        <a:buNone/>
                      </a:pPr>
                      <a:r>
                        <a:rPr lang="en-GB" dirty="0"/>
                        <a:t>• Name the famous bridge in Sydney.</a:t>
                      </a:r>
                    </a:p>
                    <a:p>
                      <a:pPr marL="0" indent="0" algn="l">
                        <a:buFont typeface="Arial" panose="020B0604020202020204" pitchFamily="34" charset="0"/>
                        <a:buNone/>
                      </a:pPr>
                      <a:r>
                        <a:rPr lang="en-GB" dirty="0"/>
                        <a:t>• Name some other famous landmarks in</a:t>
                      </a:r>
                    </a:p>
                    <a:p>
                      <a:pPr marL="0" indent="0" algn="l">
                        <a:buFont typeface="Arial" panose="020B0604020202020204" pitchFamily="34" charset="0"/>
                        <a:buNone/>
                      </a:pPr>
                      <a:r>
                        <a:rPr lang="en-GB" dirty="0"/>
                        <a:t>Sydney.</a:t>
                      </a:r>
                    </a:p>
                    <a:p>
                      <a:pPr marL="0" indent="0" algn="l">
                        <a:buFont typeface="Arial" panose="020B0604020202020204" pitchFamily="34" charset="0"/>
                        <a:buNone/>
                      </a:pPr>
                      <a:r>
                        <a:rPr lang="en-GB" dirty="0"/>
                        <a:t>• What is the population of Sydney?</a:t>
                      </a:r>
                    </a:p>
                  </a:txBody>
                  <a:tcPr/>
                </a:tc>
                <a:tc>
                  <a:txBody>
                    <a:bodyPr/>
                    <a:lstStyle/>
                    <a:p>
                      <a:pPr marL="0" indent="0" algn="l">
                        <a:buFont typeface="Arial" panose="020B0604020202020204" pitchFamily="34" charset="0"/>
                        <a:buNone/>
                      </a:pPr>
                      <a:r>
                        <a:rPr lang="en-GB" dirty="0"/>
                        <a:t>Who were the first people to inhabit the</a:t>
                      </a:r>
                    </a:p>
                    <a:p>
                      <a:pPr marL="0" indent="0" algn="l">
                        <a:buFont typeface="Arial" panose="020B0604020202020204" pitchFamily="34" charset="0"/>
                        <a:buNone/>
                      </a:pPr>
                      <a:r>
                        <a:rPr lang="en-GB" dirty="0"/>
                        <a:t>area now known as Sydney?</a:t>
                      </a:r>
                    </a:p>
                    <a:p>
                      <a:pPr marL="0" indent="0" algn="l">
                        <a:buFont typeface="Arial" panose="020B0604020202020204" pitchFamily="34" charset="0"/>
                        <a:buNone/>
                      </a:pPr>
                      <a:r>
                        <a:rPr lang="en-GB" dirty="0"/>
                        <a:t>• When did the first Europeans settle in</a:t>
                      </a:r>
                    </a:p>
                    <a:p>
                      <a:pPr marL="0" indent="0" algn="l">
                        <a:buFont typeface="Arial" panose="020B0604020202020204" pitchFamily="34" charset="0"/>
                        <a:buNone/>
                      </a:pPr>
                      <a:r>
                        <a:rPr lang="en-GB" dirty="0"/>
                        <a:t>Sydney?</a:t>
                      </a:r>
                    </a:p>
                    <a:p>
                      <a:pPr marL="0" indent="0" algn="l">
                        <a:buFont typeface="Arial" panose="020B0604020202020204" pitchFamily="34" charset="0"/>
                        <a:buNone/>
                      </a:pPr>
                      <a:r>
                        <a:rPr lang="en-GB" dirty="0"/>
                        <a:t>• Why did the first European settlers settle</a:t>
                      </a:r>
                    </a:p>
                    <a:p>
                      <a:pPr marL="0" indent="0" algn="l">
                        <a:buFont typeface="Arial" panose="020B0604020202020204" pitchFamily="34" charset="0"/>
                        <a:buNone/>
                      </a:pPr>
                      <a:r>
                        <a:rPr lang="en-GB" dirty="0"/>
                        <a:t>in Australia?</a:t>
                      </a:r>
                    </a:p>
                    <a:p>
                      <a:pPr marL="0" indent="0" algn="l">
                        <a:buFont typeface="Arial" panose="020B0604020202020204" pitchFamily="34" charset="0"/>
                        <a:buNone/>
                      </a:pPr>
                      <a:r>
                        <a:rPr lang="en-GB" dirty="0"/>
                        <a:t>• What are convicts?</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Compare and contrast the locations of</a:t>
                      </a:r>
                    </a:p>
                    <a:p>
                      <a:pPr marL="0" indent="0" algn="l">
                        <a:buFont typeface="Arial" panose="020B0604020202020204" pitchFamily="34" charset="0"/>
                        <a:buNone/>
                      </a:pPr>
                      <a:r>
                        <a:rPr lang="en-GB" dirty="0"/>
                        <a:t>Sydney and London.</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What best describes the location of</a:t>
                      </a:r>
                    </a:p>
                    <a:p>
                      <a:pPr marL="0" indent="0" algn="l">
                        <a:buFont typeface="Arial" panose="020B0604020202020204" pitchFamily="34" charset="0"/>
                        <a:buNone/>
                      </a:pPr>
                      <a:r>
                        <a:rPr lang="en-GB" dirty="0">
                          <a:solidFill>
                            <a:srgbClr val="0070C0"/>
                          </a:solidFill>
                        </a:rPr>
                        <a:t>Sydney:</a:t>
                      </a:r>
                    </a:p>
                    <a:p>
                      <a:pPr marL="0" indent="0" algn="l">
                        <a:buFont typeface="Arial" panose="020B0604020202020204" pitchFamily="34" charset="0"/>
                        <a:buNone/>
                      </a:pPr>
                      <a:r>
                        <a:rPr lang="en-GB" dirty="0">
                          <a:solidFill>
                            <a:srgbClr val="0070C0"/>
                          </a:solidFill>
                        </a:rPr>
                        <a:t>• the capital city of Australia</a:t>
                      </a:r>
                    </a:p>
                    <a:p>
                      <a:pPr marL="0" indent="0" algn="l">
                        <a:buFont typeface="Arial" panose="020B0604020202020204" pitchFamily="34" charset="0"/>
                        <a:buNone/>
                      </a:pPr>
                      <a:r>
                        <a:rPr lang="en-GB" dirty="0">
                          <a:solidFill>
                            <a:srgbClr val="0070C0"/>
                          </a:solidFill>
                        </a:rPr>
                        <a:t>• Australia’s second largest city</a:t>
                      </a:r>
                    </a:p>
                    <a:p>
                      <a:pPr marL="0" indent="0" algn="l">
                        <a:buFont typeface="Arial" panose="020B0604020202020204" pitchFamily="34" charset="0"/>
                        <a:buNone/>
                      </a:pPr>
                      <a:r>
                        <a:rPr lang="en-GB" dirty="0">
                          <a:solidFill>
                            <a:srgbClr val="0070C0"/>
                          </a:solidFill>
                        </a:rPr>
                        <a:t>• an east coast Australian city next</a:t>
                      </a:r>
                    </a:p>
                    <a:p>
                      <a:pPr marL="0" indent="0" algn="l">
                        <a:buFont typeface="Arial" panose="020B0604020202020204" pitchFamily="34" charset="0"/>
                        <a:buNone/>
                      </a:pPr>
                      <a:r>
                        <a:rPr lang="en-GB" dirty="0">
                          <a:solidFill>
                            <a:srgbClr val="0070C0"/>
                          </a:solidFill>
                        </a:rPr>
                        <a:t>to the Pacific Ocean?</a:t>
                      </a:r>
                    </a:p>
                  </a:txBody>
                  <a:tcPr/>
                </a:tc>
                <a:tc>
                  <a:txBody>
                    <a:bodyPr/>
                    <a:lstStyle/>
                    <a:p>
                      <a:pPr marL="0" indent="0" algn="l">
                        <a:buFont typeface="Arial" panose="020B0604020202020204" pitchFamily="34" charset="0"/>
                        <a:buNone/>
                      </a:pPr>
                      <a:r>
                        <a:rPr lang="en-GB" dirty="0"/>
                        <a:t> Compare and contrast the weather in</a:t>
                      </a:r>
                    </a:p>
                    <a:p>
                      <a:pPr marL="0" indent="0" algn="l">
                        <a:buFont typeface="Arial" panose="020B0604020202020204" pitchFamily="34" charset="0"/>
                        <a:buNone/>
                      </a:pPr>
                      <a:r>
                        <a:rPr lang="en-GB" dirty="0"/>
                        <a:t>Sydney and in London.</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 Do you agree? The weather in Australia is much warmer than in London, all year round.</a:t>
                      </a:r>
                    </a:p>
                  </a:txBody>
                  <a:tcPr/>
                </a:tc>
                <a:tc>
                  <a:txBody>
                    <a:bodyPr/>
                    <a:lstStyle/>
                    <a:p>
                      <a:pPr marL="0" indent="0" algn="l">
                        <a:buFont typeface="Arial" panose="020B0604020202020204" pitchFamily="34" charset="0"/>
                        <a:buNone/>
                      </a:pPr>
                      <a:r>
                        <a:rPr lang="en-GB" dirty="0"/>
                        <a:t>• Compare and contrast the populations</a:t>
                      </a:r>
                    </a:p>
                    <a:p>
                      <a:pPr marL="0" indent="0" algn="l">
                        <a:buFont typeface="Arial" panose="020B0604020202020204" pitchFamily="34" charset="0"/>
                        <a:buNone/>
                      </a:pPr>
                      <a:r>
                        <a:rPr lang="en-GB" dirty="0"/>
                        <a:t>of Sydney and London.</a:t>
                      </a:r>
                    </a:p>
                    <a:p>
                      <a:pPr marL="0" indent="0" algn="l">
                        <a:buFont typeface="Arial" panose="020B0604020202020204" pitchFamily="34" charset="0"/>
                        <a:buNone/>
                      </a:pPr>
                      <a:r>
                        <a:rPr lang="en-GB" dirty="0"/>
                        <a:t>• Summarise three similarities and</a:t>
                      </a:r>
                    </a:p>
                    <a:p>
                      <a:pPr marL="0" indent="0" algn="l">
                        <a:buFont typeface="Arial" panose="020B0604020202020204" pitchFamily="34" charset="0"/>
                        <a:buNone/>
                      </a:pPr>
                      <a:r>
                        <a:rPr lang="en-GB" dirty="0"/>
                        <a:t>differences between the bridges of</a:t>
                      </a:r>
                    </a:p>
                    <a:p>
                      <a:pPr marL="0" indent="0" algn="l">
                        <a:buFont typeface="Arial" panose="020B0604020202020204" pitchFamily="34" charset="0"/>
                        <a:buNone/>
                      </a:pPr>
                      <a:r>
                        <a:rPr lang="en-GB" dirty="0"/>
                        <a:t>London and Sydney Harbour.</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t> </a:t>
                      </a:r>
                      <a:r>
                        <a:rPr lang="en-GB" dirty="0">
                          <a:solidFill>
                            <a:srgbClr val="0070C0"/>
                          </a:solidFill>
                        </a:rPr>
                        <a:t>Could this be true? Although Sydney</a:t>
                      </a:r>
                    </a:p>
                    <a:p>
                      <a:pPr marL="0" indent="0" algn="l">
                        <a:buFont typeface="Arial" panose="020B0604020202020204" pitchFamily="34" charset="0"/>
                        <a:buNone/>
                      </a:pPr>
                      <a:r>
                        <a:rPr lang="en-GB" dirty="0">
                          <a:solidFill>
                            <a:srgbClr val="0070C0"/>
                          </a:solidFill>
                        </a:rPr>
                        <a:t>has a smaller population than London, it</a:t>
                      </a:r>
                    </a:p>
                    <a:p>
                      <a:pPr marL="0" indent="0" algn="l">
                        <a:buFont typeface="Arial" panose="020B0604020202020204" pitchFamily="34" charset="0"/>
                        <a:buNone/>
                      </a:pPr>
                      <a:r>
                        <a:rPr lang="en-GB" dirty="0">
                          <a:solidFill>
                            <a:srgbClr val="0070C0"/>
                          </a:solidFill>
                        </a:rPr>
                        <a:t>is more crowded.</a:t>
                      </a:r>
                    </a:p>
                  </a:txBody>
                  <a:tcPr/>
                </a:tc>
                <a:tc>
                  <a:txBody>
                    <a:bodyPr/>
                    <a:lstStyle/>
                    <a:p>
                      <a:pPr marL="0" indent="0" algn="l">
                        <a:buFont typeface="Arial" panose="020B0604020202020204" pitchFamily="34" charset="0"/>
                        <a:buNone/>
                      </a:pPr>
                      <a:r>
                        <a:rPr lang="en-GB" dirty="0"/>
                        <a:t>What are the main similarities and</a:t>
                      </a:r>
                    </a:p>
                    <a:p>
                      <a:pPr marL="0" indent="0" algn="l">
                        <a:buFont typeface="Arial" panose="020B0604020202020204" pitchFamily="34" charset="0"/>
                        <a:buNone/>
                      </a:pPr>
                      <a:r>
                        <a:rPr lang="en-GB" dirty="0"/>
                        <a:t>differences between the tourist</a:t>
                      </a:r>
                    </a:p>
                    <a:p>
                      <a:pPr marL="0" indent="0" algn="l">
                        <a:buFont typeface="Arial" panose="020B0604020202020204" pitchFamily="34" charset="0"/>
                        <a:buNone/>
                      </a:pPr>
                      <a:r>
                        <a:rPr lang="en-GB" dirty="0"/>
                        <a:t>attractions of Sydney and London?</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Which is the odd one out when</a:t>
                      </a:r>
                    </a:p>
                    <a:p>
                      <a:pPr marL="0" indent="0" algn="l">
                        <a:buFont typeface="Arial" panose="020B0604020202020204" pitchFamily="34" charset="0"/>
                        <a:buNone/>
                      </a:pPr>
                      <a:r>
                        <a:rPr lang="en-GB" dirty="0">
                          <a:solidFill>
                            <a:srgbClr val="0070C0"/>
                          </a:solidFill>
                        </a:rPr>
                        <a:t>describing modern Sydney:</a:t>
                      </a:r>
                    </a:p>
                    <a:p>
                      <a:pPr marL="0" indent="0" algn="l">
                        <a:buFont typeface="Arial" panose="020B0604020202020204" pitchFamily="34" charset="0"/>
                        <a:buNone/>
                      </a:pPr>
                      <a:r>
                        <a:rPr lang="en-GB" dirty="0">
                          <a:solidFill>
                            <a:srgbClr val="0070C0"/>
                          </a:solidFill>
                        </a:rPr>
                        <a:t>• tourism</a:t>
                      </a:r>
                    </a:p>
                    <a:p>
                      <a:pPr marL="0" indent="0" algn="l">
                        <a:buFont typeface="Arial" panose="020B0604020202020204" pitchFamily="34" charset="0"/>
                        <a:buNone/>
                      </a:pPr>
                      <a:r>
                        <a:rPr lang="en-GB" dirty="0">
                          <a:solidFill>
                            <a:srgbClr val="0070C0"/>
                          </a:solidFill>
                        </a:rPr>
                        <a:t>• trade</a:t>
                      </a:r>
                    </a:p>
                    <a:p>
                      <a:pPr marL="0" indent="0" algn="l">
                        <a:buFont typeface="Arial" panose="020B0604020202020204" pitchFamily="34" charset="0"/>
                        <a:buNone/>
                      </a:pPr>
                      <a:r>
                        <a:rPr lang="en-GB" dirty="0">
                          <a:solidFill>
                            <a:srgbClr val="0070C0"/>
                          </a:solidFill>
                        </a:rPr>
                        <a:t>• European convicts?</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3039551" y="977218"/>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pic>
        <p:nvPicPr>
          <p:cNvPr id="13" name="Picture 12">
            <a:extLst>
              <a:ext uri="{FF2B5EF4-FFF2-40B4-BE49-F238E27FC236}">
                <a16:creationId xmlns:a16="http://schemas.microsoft.com/office/drawing/2014/main" id="{BB93E335-5FCD-484C-8893-405CAA48BD92}"/>
              </a:ext>
            </a:extLst>
          </p:cNvPr>
          <p:cNvPicPr>
            <a:picLocks noChangeAspect="1"/>
          </p:cNvPicPr>
          <p:nvPr/>
        </p:nvPicPr>
        <p:blipFill>
          <a:blip r:embed="rId2"/>
          <a:stretch>
            <a:fillRect/>
          </a:stretch>
        </p:blipFill>
        <p:spPr>
          <a:xfrm>
            <a:off x="4837575" y="849694"/>
            <a:ext cx="2499577" cy="1103472"/>
          </a:xfrm>
          <a:prstGeom prst="rect">
            <a:avLst/>
          </a:prstGeom>
        </p:spPr>
      </p:pic>
      <p:pic>
        <p:nvPicPr>
          <p:cNvPr id="14" name="Picture 13">
            <a:extLst>
              <a:ext uri="{FF2B5EF4-FFF2-40B4-BE49-F238E27FC236}">
                <a16:creationId xmlns:a16="http://schemas.microsoft.com/office/drawing/2014/main" id="{6859E351-F186-4E89-821B-63D65BA6A858}"/>
              </a:ext>
            </a:extLst>
          </p:cNvPr>
          <p:cNvPicPr>
            <a:picLocks noChangeAspect="1"/>
          </p:cNvPicPr>
          <p:nvPr/>
        </p:nvPicPr>
        <p:blipFill>
          <a:blip r:embed="rId3"/>
          <a:stretch>
            <a:fillRect/>
          </a:stretch>
        </p:blipFill>
        <p:spPr>
          <a:xfrm>
            <a:off x="8739089" y="849694"/>
            <a:ext cx="754706" cy="1103472"/>
          </a:xfrm>
          <a:prstGeom prst="rect">
            <a:avLst/>
          </a:prstGeom>
        </p:spPr>
      </p:pic>
      <p:sp>
        <p:nvSpPr>
          <p:cNvPr id="15" name="TextBox 14">
            <a:extLst>
              <a:ext uri="{FF2B5EF4-FFF2-40B4-BE49-F238E27FC236}">
                <a16:creationId xmlns:a16="http://schemas.microsoft.com/office/drawing/2014/main" id="{4E6CEE39-4433-4A9A-BB45-84C3EFD3EB14}"/>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Australia: Sydney</a:t>
            </a:r>
          </a:p>
        </p:txBody>
      </p:sp>
    </p:spTree>
    <p:extLst>
      <p:ext uri="{BB962C8B-B14F-4D97-AF65-F5344CB8AC3E}">
        <p14:creationId xmlns:p14="http://schemas.microsoft.com/office/powerpoint/2010/main" val="217566753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E10AD9-A589-4240-985B-002AA7BF9513}"/>
              </a:ext>
            </a:extLst>
          </p:cNvPr>
          <p:cNvPicPr>
            <a:picLocks noChangeAspect="1"/>
          </p:cNvPicPr>
          <p:nvPr/>
        </p:nvPicPr>
        <p:blipFill>
          <a:blip r:embed="rId2"/>
          <a:stretch>
            <a:fillRect/>
          </a:stretch>
        </p:blipFill>
        <p:spPr>
          <a:xfrm>
            <a:off x="46037" y="763587"/>
            <a:ext cx="10601325" cy="6029325"/>
          </a:xfrm>
          <a:prstGeom prst="rect">
            <a:avLst/>
          </a:prstGeom>
        </p:spPr>
      </p:pic>
    </p:spTree>
    <p:extLst>
      <p:ext uri="{BB962C8B-B14F-4D97-AF65-F5344CB8AC3E}">
        <p14:creationId xmlns:p14="http://schemas.microsoft.com/office/powerpoint/2010/main" val="234358372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0C64EF-A45C-473D-B93A-BCDB83AB88E7}"/>
              </a:ext>
            </a:extLst>
          </p:cNvPr>
          <p:cNvPicPr>
            <a:picLocks noChangeAspect="1"/>
          </p:cNvPicPr>
          <p:nvPr/>
        </p:nvPicPr>
        <p:blipFill>
          <a:blip r:embed="rId2"/>
          <a:stretch>
            <a:fillRect/>
          </a:stretch>
        </p:blipFill>
        <p:spPr>
          <a:xfrm>
            <a:off x="174625" y="525462"/>
            <a:ext cx="10344150" cy="6505575"/>
          </a:xfrm>
          <a:prstGeom prst="rect">
            <a:avLst/>
          </a:prstGeom>
        </p:spPr>
      </p:pic>
    </p:spTree>
    <p:extLst>
      <p:ext uri="{BB962C8B-B14F-4D97-AF65-F5344CB8AC3E}">
        <p14:creationId xmlns:p14="http://schemas.microsoft.com/office/powerpoint/2010/main" val="41704621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1763619" y="247084"/>
            <a:ext cx="79544"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endParaRPr dirty="0"/>
          </a:p>
        </p:txBody>
      </p:sp>
      <p:sp>
        <p:nvSpPr>
          <p:cNvPr id="226" name="Below is a summary of what students should be taught.  All of the answers are on the knowledge web and should be taught with appropriate activities."/>
          <p:cNvSpPr txBox="1"/>
          <p:nvPr/>
        </p:nvSpPr>
        <p:spPr>
          <a:xfrm>
            <a:off x="576786" y="61504"/>
            <a:ext cx="9539827" cy="8181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lang="en-US" b="1" dirty="0"/>
              <a:t>Mapping the World</a:t>
            </a:r>
          </a:p>
          <a:p>
            <a:endParaRPr lang="en-US" dirty="0"/>
          </a:p>
          <a:p>
            <a:r>
              <a:rPr lang="en-US" dirty="0"/>
              <a:t>Below is a summary of what students should be taught.  All of the answers are on the knowledge web and should be taught with appropriate activities.</a:t>
            </a:r>
            <a:endParaRPr lang="en-GB" dirty="0"/>
          </a:p>
        </p:txBody>
      </p:sp>
      <p:pic>
        <p:nvPicPr>
          <p:cNvPr id="3" name="Picture 2">
            <a:extLst>
              <a:ext uri="{FF2B5EF4-FFF2-40B4-BE49-F238E27FC236}">
                <a16:creationId xmlns:a16="http://schemas.microsoft.com/office/drawing/2014/main" id="{96D4B471-3F32-4EB4-A593-49756EA42906}"/>
              </a:ext>
            </a:extLst>
          </p:cNvPr>
          <p:cNvPicPr>
            <a:picLocks noChangeAspect="1"/>
          </p:cNvPicPr>
          <p:nvPr/>
        </p:nvPicPr>
        <p:blipFill>
          <a:blip r:embed="rId2"/>
          <a:stretch>
            <a:fillRect/>
          </a:stretch>
        </p:blipFill>
        <p:spPr>
          <a:xfrm>
            <a:off x="164272" y="879648"/>
            <a:ext cx="10282240" cy="6429768"/>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943304800"/>
              </p:ext>
            </p:extLst>
          </p:nvPr>
        </p:nvGraphicFramePr>
        <p:xfrm>
          <a:off x="710810" y="1994848"/>
          <a:ext cx="9271780" cy="3692234"/>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7498080">
                  <a:extLst>
                    <a:ext uri="{9D8B030D-6E8A-4147-A177-3AD203B41FA5}">
                      <a16:colId xmlns:a16="http://schemas.microsoft.com/office/drawing/2014/main" val="479683651"/>
                    </a:ext>
                  </a:extLst>
                </a:gridCol>
              </a:tblGrid>
              <a:tr h="1513995">
                <a:tc>
                  <a:txBody>
                    <a:bodyPr/>
                    <a:lstStyle/>
                    <a:p>
                      <a:r>
                        <a:rPr lang="en-GB" dirty="0"/>
                        <a:t>Year 1</a:t>
                      </a:r>
                    </a:p>
                  </a:txBody>
                  <a:tcPr/>
                </a:tc>
                <a:tc>
                  <a:txBody>
                    <a:bodyPr/>
                    <a:lstStyle/>
                    <a:p>
                      <a:pPr marL="0" indent="0" algn="l">
                        <a:buFont typeface="Arial" panose="020B0604020202020204" pitchFamily="34" charset="0"/>
                        <a:buNone/>
                      </a:pPr>
                      <a:r>
                        <a:rPr lang="en-GB" dirty="0"/>
                        <a:t>• What is a monotreme?</a:t>
                      </a:r>
                    </a:p>
                    <a:p>
                      <a:pPr marL="0" indent="0" algn="l">
                        <a:buFont typeface="Arial" panose="020B0604020202020204" pitchFamily="34" charset="0"/>
                        <a:buNone/>
                      </a:pPr>
                      <a:r>
                        <a:rPr lang="en-GB" dirty="0"/>
                        <a:t>• What is a marsupial?</a:t>
                      </a:r>
                    </a:p>
                    <a:p>
                      <a:pPr marL="0" indent="0" algn="l">
                        <a:buFont typeface="Arial" panose="020B0604020202020204" pitchFamily="34" charset="0"/>
                        <a:buNone/>
                      </a:pPr>
                      <a:r>
                        <a:rPr lang="en-GB" dirty="0"/>
                        <a:t>• Name some common marsupials found in Australia.</a:t>
                      </a:r>
                    </a:p>
                    <a:p>
                      <a:pPr marL="0" indent="0" algn="l">
                        <a:buFont typeface="Arial" panose="020B0604020202020204" pitchFamily="34" charset="0"/>
                        <a:buNone/>
                      </a:pPr>
                      <a:r>
                        <a:rPr lang="en-GB" dirty="0"/>
                        <a:t>• Name some of the common birds  found in Australia.</a:t>
                      </a:r>
                    </a:p>
                    <a:p>
                      <a:pPr marL="0" indent="0" algn="l">
                        <a:buFont typeface="Arial" panose="020B0604020202020204" pitchFamily="34" charset="0"/>
                        <a:buNone/>
                      </a:pPr>
                      <a:r>
                        <a:rPr lang="en-GB" dirty="0"/>
                        <a:t>• What does ‘nocturnal’ mean?</a:t>
                      </a:r>
                    </a:p>
                    <a:p>
                      <a:pPr marL="0" indent="0" algn="l">
                        <a:buFont typeface="Arial" panose="020B0604020202020204" pitchFamily="34" charset="0"/>
                        <a:buNone/>
                      </a:pPr>
                      <a:r>
                        <a:rPr lang="en-GB" dirty="0"/>
                        <a:t>• Name some Australian animals that are nocturnal.</a:t>
                      </a:r>
                    </a:p>
                    <a:p>
                      <a:pPr marL="0" indent="0" algn="l">
                        <a:buFont typeface="Arial" panose="020B0604020202020204" pitchFamily="34" charset="0"/>
                        <a:buNone/>
                      </a:pPr>
                      <a:r>
                        <a:rPr lang="en-GB" dirty="0"/>
                        <a:t>• What are the biggest carnivorous animals in Australia?</a:t>
                      </a:r>
                    </a:p>
                    <a:p>
                      <a:pPr marL="0" indent="0" algn="l">
                        <a:buFont typeface="Arial" panose="020B0604020202020204" pitchFamily="34" charset="0"/>
                        <a:buNone/>
                      </a:pPr>
                      <a:r>
                        <a:rPr lang="en-GB" dirty="0"/>
                        <a:t>• About how many kangaroos live in Australia?</a:t>
                      </a:r>
                    </a:p>
                    <a:p>
                      <a:pPr marL="0" indent="0" algn="l">
                        <a:buFont typeface="Arial" panose="020B0604020202020204" pitchFamily="34" charset="0"/>
                        <a:buNone/>
                      </a:pPr>
                      <a:r>
                        <a:rPr lang="en-GB" dirty="0"/>
                        <a:t>• What is a wallaby?</a:t>
                      </a:r>
                    </a:p>
                    <a:p>
                      <a:pPr marL="0" indent="0" algn="l">
                        <a:buFont typeface="Arial" panose="020B0604020202020204" pitchFamily="34" charset="0"/>
                        <a:buNone/>
                      </a:pPr>
                      <a:r>
                        <a:rPr lang="en-GB" dirty="0"/>
                        <a:t>• Describe the plumage of the rainbow lorikeet</a:t>
                      </a:r>
                    </a:p>
                  </a:txBody>
                  <a:tcPr/>
                </a:tc>
                <a:extLst>
                  <a:ext uri="{0D108BD9-81ED-4DB2-BD59-A6C34878D82A}">
                    <a16:rowId xmlns:a16="http://schemas.microsoft.com/office/drawing/2014/main" val="3447384462"/>
                  </a:ext>
                </a:extLst>
              </a:tr>
              <a:tr h="1771994">
                <a:tc>
                  <a:txBody>
                    <a:bodyPr/>
                    <a:lstStyle/>
                    <a:p>
                      <a:r>
                        <a:rPr lang="en-GB" dirty="0"/>
                        <a:t>Year 2</a:t>
                      </a:r>
                    </a:p>
                  </a:txBody>
                  <a:tcPr/>
                </a:tc>
                <a:tc>
                  <a:txBody>
                    <a:bodyPr/>
                    <a:lstStyle/>
                    <a:p>
                      <a:pPr marL="171450" indent="-171450" algn="l">
                        <a:buFont typeface="Arial" panose="020B0604020202020204" pitchFamily="34" charset="0"/>
                        <a:buChar char="•"/>
                      </a:pPr>
                      <a:r>
                        <a:rPr lang="en-GB" dirty="0"/>
                        <a:t>Compare and contrast some </a:t>
                      </a:r>
                      <a:r>
                        <a:rPr lang="en-GB" dirty="0" err="1"/>
                        <a:t>Australiannwildlife</a:t>
                      </a:r>
                      <a:r>
                        <a:rPr lang="en-GB" dirty="0"/>
                        <a:t> with the wildlife found in </a:t>
                      </a:r>
                      <a:r>
                        <a:rPr lang="en-GB" dirty="0" err="1"/>
                        <a:t>theUnited</a:t>
                      </a:r>
                      <a:r>
                        <a:rPr lang="en-GB" dirty="0"/>
                        <a:t> Kingdom.</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t>• </a:t>
                      </a:r>
                      <a:r>
                        <a:rPr lang="en-GB" dirty="0">
                          <a:solidFill>
                            <a:srgbClr val="0070C0"/>
                          </a:solidFill>
                        </a:rPr>
                        <a:t>Do you agree? Wildlife in Australia </a:t>
                      </a:r>
                      <a:r>
                        <a:rPr lang="en-GB" dirty="0" err="1">
                          <a:solidFill>
                            <a:srgbClr val="0070C0"/>
                          </a:solidFill>
                        </a:rPr>
                        <a:t>isdifferent</a:t>
                      </a:r>
                      <a:r>
                        <a:rPr lang="en-GB" dirty="0">
                          <a:solidFill>
                            <a:srgbClr val="0070C0"/>
                          </a:solidFill>
                        </a:rPr>
                        <a:t> from that of the United Kingdom because the countries have different climates.</a:t>
                      </a:r>
                    </a:p>
                  </a:txBody>
                  <a:tcPr/>
                </a:tc>
                <a:extLst>
                  <a:ext uri="{0D108BD9-81ED-4DB2-BD59-A6C34878D82A}">
                    <a16:rowId xmlns:a16="http://schemas.microsoft.com/office/drawing/2014/main" val="623738280"/>
                  </a:ext>
                </a:extLst>
              </a:tr>
            </a:tbl>
          </a:graphicData>
        </a:graphic>
      </p:graphicFrame>
      <p:grpSp>
        <p:nvGrpSpPr>
          <p:cNvPr id="13" name="Group 12">
            <a:extLst>
              <a:ext uri="{FF2B5EF4-FFF2-40B4-BE49-F238E27FC236}">
                <a16:creationId xmlns:a16="http://schemas.microsoft.com/office/drawing/2014/main" id="{B6006538-B0F6-43B5-9822-03FC4484B677}"/>
              </a:ext>
            </a:extLst>
          </p:cNvPr>
          <p:cNvGrpSpPr/>
          <p:nvPr/>
        </p:nvGrpSpPr>
        <p:grpSpPr>
          <a:xfrm>
            <a:off x="5634181" y="940875"/>
            <a:ext cx="660207" cy="848641"/>
            <a:chOff x="7436738" y="1239369"/>
            <a:chExt cx="727450" cy="935076"/>
          </a:xfrm>
        </p:grpSpPr>
        <p:sp>
          <p:nvSpPr>
            <p:cNvPr id="14" name="Diversity">
              <a:extLst>
                <a:ext uri="{FF2B5EF4-FFF2-40B4-BE49-F238E27FC236}">
                  <a16:creationId xmlns:a16="http://schemas.microsoft.com/office/drawing/2014/main" id="{0777923A-173C-4AB4-A479-76C98E119011}"/>
                </a:ext>
              </a:extLst>
            </p:cNvPr>
            <p:cNvSpPr txBox="1"/>
            <p:nvPr/>
          </p:nvSpPr>
          <p:spPr>
            <a:xfrm>
              <a:off x="7540262" y="1956417"/>
              <a:ext cx="492788" cy="2180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defRPr sz="900">
                  <a:solidFill>
                    <a:srgbClr val="6197CC"/>
                  </a:solidFill>
                </a:defRPr>
              </a:lvl1pPr>
            </a:lstStyle>
            <a:p>
              <a:pPr marL="0" marR="0" lvl="0" indent="0" algn="ctr" defTabSz="452602" rtl="0" eaLnBrk="1" fontAlgn="auto" latinLnBrk="0" hangingPunct="0">
                <a:lnSpc>
                  <a:spcPct val="100000"/>
                </a:lnSpc>
                <a:spcBef>
                  <a:spcPts val="0"/>
                </a:spcBef>
                <a:spcAft>
                  <a:spcPts val="0"/>
                </a:spcAft>
                <a:buClrTx/>
                <a:buSzTx/>
                <a:buFontTx/>
                <a:buNone/>
                <a:tabLst/>
                <a:defRPr/>
              </a:pPr>
              <a:r>
                <a:rPr kumimoji="0" lang="en-GB" sz="817" b="1" i="0" u="none" strike="noStrike" kern="0" cap="none" spc="0" normalizeH="0" baseline="0" noProof="0" dirty="0">
                  <a:ln>
                    <a:noFill/>
                  </a:ln>
                  <a:solidFill>
                    <a:srgbClr val="6197CC"/>
                  </a:solidFill>
                  <a:effectLst/>
                  <a:uLnTx/>
                  <a:uFillTx/>
                  <a:latin typeface="Helvetica Neue"/>
                  <a:sym typeface="Helvetica Neue"/>
                </a:rPr>
                <a:t>Diversity</a:t>
              </a:r>
              <a:endParaRPr kumimoji="0" sz="817" b="1" i="0" u="none" strike="noStrike" kern="0" cap="none" spc="0" normalizeH="0" baseline="0" noProof="0" dirty="0">
                <a:ln>
                  <a:noFill/>
                </a:ln>
                <a:solidFill>
                  <a:srgbClr val="6197CC"/>
                </a:solidFill>
                <a:effectLst/>
                <a:uLnTx/>
                <a:uFillTx/>
                <a:latin typeface="Helvetica Neue"/>
                <a:sym typeface="Helvetica Neue"/>
              </a:endParaRPr>
            </a:p>
          </p:txBody>
        </p:sp>
        <p:pic>
          <p:nvPicPr>
            <p:cNvPr id="15" name="Picture 14">
              <a:extLst>
                <a:ext uri="{FF2B5EF4-FFF2-40B4-BE49-F238E27FC236}">
                  <a16:creationId xmlns:a16="http://schemas.microsoft.com/office/drawing/2014/main" id="{1986FF9C-818A-4763-8B57-DD8D16C39F8C}"/>
                </a:ext>
              </a:extLst>
            </p:cNvPr>
            <p:cNvPicPr>
              <a:picLocks noChangeAspect="1"/>
            </p:cNvPicPr>
            <p:nvPr/>
          </p:nvPicPr>
          <p:blipFill>
            <a:blip r:embed="rId2"/>
            <a:stretch>
              <a:fillRect/>
            </a:stretch>
          </p:blipFill>
          <p:spPr>
            <a:xfrm>
              <a:off x="7436738" y="1239369"/>
              <a:ext cx="727450" cy="723015"/>
            </a:xfrm>
            <a:prstGeom prst="rect">
              <a:avLst/>
            </a:prstGeom>
          </p:spPr>
        </p:pic>
      </p:grpSp>
      <p:sp>
        <p:nvSpPr>
          <p:cNvPr id="6" name="TextBox 5">
            <a:extLst>
              <a:ext uri="{FF2B5EF4-FFF2-40B4-BE49-F238E27FC236}">
                <a16:creationId xmlns:a16="http://schemas.microsoft.com/office/drawing/2014/main" id="{0805E1E8-D9CA-43BD-90E2-12AD6E0BDAB5}"/>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Australia: Animals</a:t>
            </a:r>
          </a:p>
        </p:txBody>
      </p:sp>
    </p:spTree>
    <p:extLst>
      <p:ext uri="{BB962C8B-B14F-4D97-AF65-F5344CB8AC3E}">
        <p14:creationId xmlns:p14="http://schemas.microsoft.com/office/powerpoint/2010/main" val="111796544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E70A3E-E5DB-4132-AC52-FBE36B81C780}"/>
              </a:ext>
            </a:extLst>
          </p:cNvPr>
          <p:cNvPicPr>
            <a:picLocks noChangeAspect="1"/>
          </p:cNvPicPr>
          <p:nvPr/>
        </p:nvPicPr>
        <p:blipFill>
          <a:blip r:embed="rId2"/>
          <a:stretch>
            <a:fillRect/>
          </a:stretch>
        </p:blipFill>
        <p:spPr>
          <a:xfrm>
            <a:off x="0" y="768361"/>
            <a:ext cx="10693400" cy="6019777"/>
          </a:xfrm>
          <a:prstGeom prst="rect">
            <a:avLst/>
          </a:prstGeom>
        </p:spPr>
      </p:pic>
    </p:spTree>
    <p:extLst>
      <p:ext uri="{BB962C8B-B14F-4D97-AF65-F5344CB8AC3E}">
        <p14:creationId xmlns:p14="http://schemas.microsoft.com/office/powerpoint/2010/main" val="331409623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84456-569B-4119-9842-031A2DD55154}"/>
              </a:ext>
            </a:extLst>
          </p:cNvPr>
          <p:cNvPicPr>
            <a:picLocks noChangeAspect="1"/>
          </p:cNvPicPr>
          <p:nvPr/>
        </p:nvPicPr>
        <p:blipFill>
          <a:blip r:embed="rId2"/>
          <a:stretch>
            <a:fillRect/>
          </a:stretch>
        </p:blipFill>
        <p:spPr>
          <a:xfrm>
            <a:off x="222250" y="439737"/>
            <a:ext cx="10248900" cy="6677025"/>
          </a:xfrm>
          <a:prstGeom prst="rect">
            <a:avLst/>
          </a:prstGeom>
        </p:spPr>
      </p:pic>
    </p:spTree>
    <p:extLst>
      <p:ext uri="{BB962C8B-B14F-4D97-AF65-F5344CB8AC3E}">
        <p14:creationId xmlns:p14="http://schemas.microsoft.com/office/powerpoint/2010/main" val="213822861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4025242927"/>
              </p:ext>
            </p:extLst>
          </p:nvPr>
        </p:nvGraphicFramePr>
        <p:xfrm>
          <a:off x="710810" y="1994848"/>
          <a:ext cx="9271780" cy="4937760"/>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2499360">
                  <a:extLst>
                    <a:ext uri="{9D8B030D-6E8A-4147-A177-3AD203B41FA5}">
                      <a16:colId xmlns:a16="http://schemas.microsoft.com/office/drawing/2014/main" val="479683651"/>
                    </a:ext>
                  </a:extLst>
                </a:gridCol>
                <a:gridCol w="2499360">
                  <a:extLst>
                    <a:ext uri="{9D8B030D-6E8A-4147-A177-3AD203B41FA5}">
                      <a16:colId xmlns:a16="http://schemas.microsoft.com/office/drawing/2014/main" val="3037002501"/>
                    </a:ext>
                  </a:extLst>
                </a:gridCol>
                <a:gridCol w="2499360">
                  <a:extLst>
                    <a:ext uri="{9D8B030D-6E8A-4147-A177-3AD203B41FA5}">
                      <a16:colId xmlns:a16="http://schemas.microsoft.com/office/drawing/2014/main" val="4014841387"/>
                    </a:ext>
                  </a:extLst>
                </a:gridCol>
              </a:tblGrid>
              <a:tr h="1319336">
                <a:tc>
                  <a:txBody>
                    <a:bodyPr/>
                    <a:lstStyle/>
                    <a:p>
                      <a:r>
                        <a:rPr lang="en-GB" dirty="0"/>
                        <a:t>Year 1</a:t>
                      </a:r>
                    </a:p>
                  </a:txBody>
                  <a:tcPr/>
                </a:tc>
                <a:tc>
                  <a:txBody>
                    <a:bodyPr/>
                    <a:lstStyle/>
                    <a:p>
                      <a:pPr marL="171450" indent="-171450" algn="l">
                        <a:buFont typeface="Arial" panose="020B0604020202020204" pitchFamily="34" charset="0"/>
                        <a:buChar char="•"/>
                      </a:pPr>
                      <a:r>
                        <a:rPr lang="en-GB" dirty="0"/>
                        <a:t>What is a reef?</a:t>
                      </a:r>
                    </a:p>
                    <a:p>
                      <a:pPr marL="0" indent="0" algn="l">
                        <a:buFont typeface="Arial" panose="020B0604020202020204" pitchFamily="34" charset="0"/>
                        <a:buNone/>
                      </a:pPr>
                      <a:r>
                        <a:rPr lang="en-GB" dirty="0"/>
                        <a:t>• What is a barrier reef?</a:t>
                      </a:r>
                    </a:p>
                    <a:p>
                      <a:pPr marL="0" indent="0" algn="l">
                        <a:buFont typeface="Arial" panose="020B0604020202020204" pitchFamily="34" charset="0"/>
                        <a:buNone/>
                      </a:pPr>
                      <a:r>
                        <a:rPr lang="en-GB" dirty="0"/>
                        <a:t>• How big is the Great Barrier Reef?</a:t>
                      </a:r>
                    </a:p>
                  </a:txBody>
                  <a:tcPr/>
                </a:tc>
                <a:tc>
                  <a:txBody>
                    <a:bodyPr/>
                    <a:lstStyle/>
                    <a:p>
                      <a:pPr marL="0" indent="0" algn="l">
                        <a:buFont typeface="Arial" panose="020B0604020202020204" pitchFamily="34" charset="0"/>
                        <a:buNone/>
                      </a:pPr>
                      <a:r>
                        <a:rPr lang="en-GB" dirty="0"/>
                        <a:t>• How many different kinds of fish live in the Great Barrier Reef? </a:t>
                      </a:r>
                    </a:p>
                    <a:p>
                      <a:pPr marL="0" indent="0" algn="l">
                        <a:buFont typeface="Arial" panose="020B0604020202020204" pitchFamily="34" charset="0"/>
                        <a:buNone/>
                      </a:pPr>
                      <a:r>
                        <a:rPr lang="en-GB" dirty="0"/>
                        <a:t>• What gives the Great Barrier Reef its shape?</a:t>
                      </a:r>
                    </a:p>
                    <a:p>
                      <a:pPr marL="0" indent="0" algn="l">
                        <a:buFont typeface="Arial" panose="020B0604020202020204" pitchFamily="34" charset="0"/>
                        <a:buNone/>
                      </a:pPr>
                      <a:r>
                        <a:rPr lang="en-GB" dirty="0"/>
                        <a:t>• What are corals? </a:t>
                      </a:r>
                    </a:p>
                    <a:p>
                      <a:pPr marL="0" indent="0" algn="l">
                        <a:buFont typeface="Arial" panose="020B0604020202020204" pitchFamily="34" charset="0"/>
                        <a:buNone/>
                      </a:pPr>
                      <a:r>
                        <a:rPr lang="en-GB" dirty="0"/>
                        <a:t>• Describe the appearance of corals. </a:t>
                      </a:r>
                    </a:p>
                    <a:p>
                      <a:pPr marL="0" indent="0" algn="l">
                        <a:buFont typeface="Arial" panose="020B0604020202020204" pitchFamily="34" charset="0"/>
                        <a:buNone/>
                      </a:pPr>
                      <a:r>
                        <a:rPr lang="en-GB" dirty="0"/>
                        <a:t>• What is a marine mammal? • Name some marine mammals found in the Great Barrier Reef.</a:t>
                      </a:r>
                    </a:p>
                  </a:txBody>
                  <a:tcPr/>
                </a:tc>
                <a:tc>
                  <a:txBody>
                    <a:bodyPr/>
                    <a:lstStyle/>
                    <a:p>
                      <a:pPr marL="0" indent="0" algn="l">
                        <a:buFont typeface="Arial" panose="020B0604020202020204" pitchFamily="34" charset="0"/>
                        <a:buNone/>
                      </a:pPr>
                      <a:r>
                        <a:rPr lang="en-GB" dirty="0"/>
                        <a:t>What sort of pollution is killing coral reefs? </a:t>
                      </a:r>
                    </a:p>
                    <a:p>
                      <a:pPr marL="0" indent="0" algn="l">
                        <a:buFont typeface="Arial" panose="020B0604020202020204" pitchFamily="34" charset="0"/>
                        <a:buNone/>
                      </a:pPr>
                      <a:r>
                        <a:rPr lang="en-GB" dirty="0"/>
                        <a:t>• How is it killing coral reefs? </a:t>
                      </a:r>
                    </a:p>
                    <a:p>
                      <a:pPr marL="0" indent="0" algn="l">
                        <a:buFont typeface="Arial" panose="020B0604020202020204" pitchFamily="34" charset="0"/>
                        <a:buNone/>
                      </a:pPr>
                      <a:r>
                        <a:rPr lang="en-GB" dirty="0"/>
                        <a:t>• How can humans help to stop the pollution?</a:t>
                      </a:r>
                    </a:p>
                    <a:p>
                      <a:pPr marL="0" indent="0" algn="l">
                        <a:buFont typeface="Arial" panose="020B0604020202020204" pitchFamily="34" charset="0"/>
                        <a:buNone/>
                      </a:pPr>
                      <a:endParaRPr lang="en-GB" dirty="0"/>
                    </a:p>
                    <a:p>
                      <a:pPr marL="0" indent="0" algn="l">
                        <a:buFont typeface="Arial" panose="020B0604020202020204" pitchFamily="34" charset="0"/>
                        <a:buNone/>
                      </a:pPr>
                      <a:endParaRPr lang="en-GB" dirty="0"/>
                    </a:p>
                    <a:p>
                      <a:pPr marL="0" indent="0" algn="l">
                        <a:buFont typeface="Arial" panose="020B0604020202020204" pitchFamily="34" charset="0"/>
                        <a:buNone/>
                      </a:pPr>
                      <a:endParaRPr lang="en-GB" dirty="0"/>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 Summarise information about the Great Barrier Reef’s physical features.</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 What best describes the Great Barrier</a:t>
                      </a:r>
                    </a:p>
                    <a:p>
                      <a:pPr marL="0" indent="0" algn="l">
                        <a:buFont typeface="Arial" panose="020B0604020202020204" pitchFamily="34" charset="0"/>
                        <a:buNone/>
                      </a:pPr>
                      <a:r>
                        <a:rPr lang="en-GB" dirty="0">
                          <a:solidFill>
                            <a:srgbClr val="0070C0"/>
                          </a:solidFill>
                        </a:rPr>
                        <a:t>Reef’s physical features:</a:t>
                      </a:r>
                    </a:p>
                    <a:p>
                      <a:pPr marL="0" indent="0" algn="l">
                        <a:buFont typeface="Arial" panose="020B0604020202020204" pitchFamily="34" charset="0"/>
                        <a:buNone/>
                      </a:pPr>
                      <a:r>
                        <a:rPr lang="en-GB" dirty="0">
                          <a:solidFill>
                            <a:srgbClr val="0070C0"/>
                          </a:solidFill>
                        </a:rPr>
                        <a:t>• a huge structure, visible from</a:t>
                      </a:r>
                    </a:p>
                    <a:p>
                      <a:pPr marL="0" indent="0" algn="l">
                        <a:buFont typeface="Arial" panose="020B0604020202020204" pitchFamily="34" charset="0"/>
                        <a:buNone/>
                      </a:pPr>
                      <a:r>
                        <a:rPr lang="en-GB" dirty="0">
                          <a:solidFill>
                            <a:srgbClr val="0070C0"/>
                          </a:solidFill>
                        </a:rPr>
                        <a:t>space, bigger than the country,</a:t>
                      </a:r>
                    </a:p>
                    <a:p>
                      <a:pPr marL="0" indent="0" algn="l">
                        <a:buFont typeface="Arial" panose="020B0604020202020204" pitchFamily="34" charset="0"/>
                        <a:buNone/>
                      </a:pPr>
                      <a:r>
                        <a:rPr lang="en-GB" dirty="0">
                          <a:solidFill>
                            <a:srgbClr val="0070C0"/>
                          </a:solidFill>
                        </a:rPr>
                        <a:t>Italy</a:t>
                      </a:r>
                    </a:p>
                    <a:p>
                      <a:pPr marL="0" indent="0" algn="l">
                        <a:buFont typeface="Arial" panose="020B0604020202020204" pitchFamily="34" charset="0"/>
                        <a:buNone/>
                      </a:pPr>
                      <a:r>
                        <a:rPr lang="en-GB" dirty="0">
                          <a:solidFill>
                            <a:srgbClr val="0070C0"/>
                          </a:solidFill>
                        </a:rPr>
                        <a:t>• a huge structure off the coast of</a:t>
                      </a:r>
                    </a:p>
                    <a:p>
                      <a:pPr marL="0" indent="0" algn="l">
                        <a:buFont typeface="Arial" panose="020B0604020202020204" pitchFamily="34" charset="0"/>
                        <a:buNone/>
                      </a:pPr>
                      <a:r>
                        <a:rPr lang="en-GB" dirty="0">
                          <a:solidFill>
                            <a:srgbClr val="0070C0"/>
                          </a:solidFill>
                        </a:rPr>
                        <a:t>Australia</a:t>
                      </a:r>
                    </a:p>
                    <a:p>
                      <a:pPr marL="0" indent="0" algn="l">
                        <a:buFont typeface="Arial" panose="020B0604020202020204" pitchFamily="34" charset="0"/>
                        <a:buNone/>
                      </a:pPr>
                      <a:r>
                        <a:rPr lang="en-GB" dirty="0">
                          <a:solidFill>
                            <a:srgbClr val="0070C0"/>
                          </a:solidFill>
                        </a:rPr>
                        <a:t>• a huge structure, with a vast range</a:t>
                      </a:r>
                    </a:p>
                    <a:p>
                      <a:pPr marL="0" indent="0" algn="l">
                        <a:buFont typeface="Arial" panose="020B0604020202020204" pitchFamily="34" charset="0"/>
                        <a:buNone/>
                      </a:pPr>
                      <a:r>
                        <a:rPr lang="en-GB" dirty="0">
                          <a:solidFill>
                            <a:srgbClr val="0070C0"/>
                          </a:solidFill>
                        </a:rPr>
                        <a:t>of species, living in and around it?</a:t>
                      </a:r>
                    </a:p>
                    <a:p>
                      <a:pPr marL="0" indent="0" algn="l">
                        <a:buFont typeface="Arial" panose="020B0604020202020204" pitchFamily="34" charset="0"/>
                        <a:buNone/>
                      </a:pPr>
                      <a:endParaRPr lang="en-GB" dirty="0"/>
                    </a:p>
                  </a:txBody>
                  <a:tcPr/>
                </a:tc>
                <a:tc>
                  <a:txBody>
                    <a:bodyPr/>
                    <a:lstStyle/>
                    <a:p>
                      <a:pPr marL="0" indent="0" algn="l">
                        <a:buFont typeface="Arial" panose="020B0604020202020204" pitchFamily="34" charset="0"/>
                        <a:buNone/>
                      </a:pPr>
                      <a:r>
                        <a:rPr lang="en-GB" dirty="0"/>
                        <a:t>• Organise information about some different types of coral found in the Great Barrier Reef.</a:t>
                      </a:r>
                    </a:p>
                    <a:p>
                      <a:pPr marL="0" indent="0" algn="l">
                        <a:buFont typeface="Arial" panose="020B0604020202020204" pitchFamily="34" charset="0"/>
                        <a:buNone/>
                      </a:pPr>
                      <a:endParaRPr lang="en-GB" dirty="0">
                        <a:solidFill>
                          <a:srgbClr val="0070C0"/>
                        </a:solidFill>
                      </a:endParaRPr>
                    </a:p>
                    <a:p>
                      <a:pPr marL="0" indent="0" algn="l">
                        <a:buFont typeface="Arial" panose="020B0604020202020204" pitchFamily="34" charset="0"/>
                        <a:buNone/>
                      </a:pPr>
                      <a:r>
                        <a:rPr lang="en-GB" dirty="0">
                          <a:solidFill>
                            <a:srgbClr val="0070C0"/>
                          </a:solidFill>
                        </a:rPr>
                        <a:t>Investigate the diversity of marine</a:t>
                      </a:r>
                    </a:p>
                    <a:p>
                      <a:pPr marL="0" indent="0" algn="l">
                        <a:buFont typeface="Arial" panose="020B0604020202020204" pitchFamily="34" charset="0"/>
                        <a:buNone/>
                      </a:pPr>
                      <a:r>
                        <a:rPr lang="en-GB" dirty="0">
                          <a:solidFill>
                            <a:srgbClr val="0070C0"/>
                          </a:solidFill>
                        </a:rPr>
                        <a:t>mammals found near the Great Barrier Reef. </a:t>
                      </a:r>
                    </a:p>
                  </a:txBody>
                  <a:tcPr/>
                </a:tc>
                <a:tc>
                  <a:txBody>
                    <a:bodyPr/>
                    <a:lstStyle/>
                    <a:p>
                      <a:pPr marL="0" indent="0" algn="l">
                        <a:buFont typeface="Arial" panose="020B0604020202020204" pitchFamily="34" charset="0"/>
                        <a:buNone/>
                      </a:pPr>
                      <a:r>
                        <a:rPr lang="en-GB" dirty="0"/>
                        <a:t>• Summarise information about how human activity is affecting the health of the Great Barrier Reef</a:t>
                      </a:r>
                    </a:p>
                    <a:p>
                      <a:pPr marL="0" indent="0" algn="l">
                        <a:buFont typeface="Arial" panose="020B0604020202020204" pitchFamily="34" charset="0"/>
                        <a:buNone/>
                      </a:pPr>
                      <a:endParaRPr lang="en-GB" dirty="0">
                        <a:solidFill>
                          <a:srgbClr val="0070C0"/>
                        </a:solidFill>
                      </a:endParaRPr>
                    </a:p>
                    <a:p>
                      <a:pPr marL="171450" indent="-171450" algn="l">
                        <a:buFont typeface="Arial" panose="020B0604020202020204" pitchFamily="34" charset="0"/>
                        <a:buChar char="•"/>
                      </a:pPr>
                      <a:r>
                        <a:rPr lang="en-GB" dirty="0">
                          <a:solidFill>
                            <a:srgbClr val="0070C0"/>
                          </a:solidFill>
                        </a:rPr>
                        <a:t>Investigate which species in the</a:t>
                      </a:r>
                    </a:p>
                    <a:p>
                      <a:pPr marL="0" indent="0" algn="l">
                        <a:buFont typeface="Arial" panose="020B0604020202020204" pitchFamily="34" charset="0"/>
                        <a:buNone/>
                      </a:pPr>
                      <a:r>
                        <a:rPr lang="en-GB" dirty="0">
                          <a:solidFill>
                            <a:srgbClr val="0070C0"/>
                          </a:solidFill>
                        </a:rPr>
                        <a:t>Great Barrier Reef are most affected by human activity.</a:t>
                      </a:r>
                    </a:p>
                  </a:txBody>
                  <a:tcPr/>
                </a:tc>
                <a:extLst>
                  <a:ext uri="{0D108BD9-81ED-4DB2-BD59-A6C34878D82A}">
                    <a16:rowId xmlns:a16="http://schemas.microsoft.com/office/drawing/2014/main" val="623738280"/>
                  </a:ext>
                </a:extLst>
              </a:tr>
            </a:tbl>
          </a:graphicData>
        </a:graphic>
      </p:graphicFrame>
      <p:pic>
        <p:nvPicPr>
          <p:cNvPr id="13" name="Picture 12">
            <a:extLst>
              <a:ext uri="{FF2B5EF4-FFF2-40B4-BE49-F238E27FC236}">
                <a16:creationId xmlns:a16="http://schemas.microsoft.com/office/drawing/2014/main" id="{D67838C0-87F7-45DE-B766-3F7262C2DD40}"/>
              </a:ext>
            </a:extLst>
          </p:cNvPr>
          <p:cNvPicPr>
            <a:picLocks noChangeAspect="1"/>
          </p:cNvPicPr>
          <p:nvPr/>
        </p:nvPicPr>
        <p:blipFill>
          <a:blip r:embed="rId2"/>
          <a:stretch>
            <a:fillRect/>
          </a:stretch>
        </p:blipFill>
        <p:spPr>
          <a:xfrm>
            <a:off x="3418491" y="920036"/>
            <a:ext cx="695004" cy="938865"/>
          </a:xfrm>
          <a:prstGeom prst="rect">
            <a:avLst/>
          </a:prstGeom>
        </p:spPr>
      </p:pic>
      <p:pic>
        <p:nvPicPr>
          <p:cNvPr id="14" name="Picture 13">
            <a:extLst>
              <a:ext uri="{FF2B5EF4-FFF2-40B4-BE49-F238E27FC236}">
                <a16:creationId xmlns:a16="http://schemas.microsoft.com/office/drawing/2014/main" id="{19D187C2-378F-4998-AF27-6703687A964F}"/>
              </a:ext>
            </a:extLst>
          </p:cNvPr>
          <p:cNvPicPr>
            <a:picLocks noChangeAspect="1"/>
          </p:cNvPicPr>
          <p:nvPr/>
        </p:nvPicPr>
        <p:blipFill>
          <a:blip r:embed="rId3"/>
          <a:stretch>
            <a:fillRect/>
          </a:stretch>
        </p:blipFill>
        <p:spPr>
          <a:xfrm>
            <a:off x="5903998" y="920036"/>
            <a:ext cx="664522" cy="883997"/>
          </a:xfrm>
          <a:prstGeom prst="rect">
            <a:avLst/>
          </a:prstGeom>
        </p:spPr>
      </p:pic>
      <p:pic>
        <p:nvPicPr>
          <p:cNvPr id="15" name="Picture 14">
            <a:extLst>
              <a:ext uri="{FF2B5EF4-FFF2-40B4-BE49-F238E27FC236}">
                <a16:creationId xmlns:a16="http://schemas.microsoft.com/office/drawing/2014/main" id="{49280A8A-7BD1-49A3-8913-7B8BD467220E}"/>
              </a:ext>
            </a:extLst>
          </p:cNvPr>
          <p:cNvPicPr>
            <a:picLocks noChangeAspect="1"/>
          </p:cNvPicPr>
          <p:nvPr/>
        </p:nvPicPr>
        <p:blipFill>
          <a:blip r:embed="rId4"/>
          <a:stretch>
            <a:fillRect/>
          </a:stretch>
        </p:blipFill>
        <p:spPr>
          <a:xfrm>
            <a:off x="8508860" y="865166"/>
            <a:ext cx="749873" cy="1103472"/>
          </a:xfrm>
          <a:prstGeom prst="rect">
            <a:avLst/>
          </a:prstGeom>
        </p:spPr>
      </p:pic>
      <p:sp>
        <p:nvSpPr>
          <p:cNvPr id="6" name="TextBox 5">
            <a:extLst>
              <a:ext uri="{FF2B5EF4-FFF2-40B4-BE49-F238E27FC236}">
                <a16:creationId xmlns:a16="http://schemas.microsoft.com/office/drawing/2014/main" id="{2C4186C1-8266-44C3-AF1C-BA89646ACA6D}"/>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Australia: Great Barrier Reef</a:t>
            </a:r>
          </a:p>
        </p:txBody>
      </p:sp>
    </p:spTree>
    <p:extLst>
      <p:ext uri="{BB962C8B-B14F-4D97-AF65-F5344CB8AC3E}">
        <p14:creationId xmlns:p14="http://schemas.microsoft.com/office/powerpoint/2010/main" val="46131995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9F5EF-91C6-4F5D-9118-BC3FFBA8D43B}"/>
              </a:ext>
            </a:extLst>
          </p:cNvPr>
          <p:cNvPicPr>
            <a:picLocks noChangeAspect="1"/>
          </p:cNvPicPr>
          <p:nvPr/>
        </p:nvPicPr>
        <p:blipFill>
          <a:blip r:embed="rId2"/>
          <a:stretch>
            <a:fillRect/>
          </a:stretch>
        </p:blipFill>
        <p:spPr>
          <a:xfrm>
            <a:off x="0" y="741852"/>
            <a:ext cx="10693400" cy="6072795"/>
          </a:xfrm>
          <a:prstGeom prst="rect">
            <a:avLst/>
          </a:prstGeom>
        </p:spPr>
      </p:pic>
    </p:spTree>
    <p:extLst>
      <p:ext uri="{BB962C8B-B14F-4D97-AF65-F5344CB8AC3E}">
        <p14:creationId xmlns:p14="http://schemas.microsoft.com/office/powerpoint/2010/main" val="44639931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BB4B9F-3DFD-4611-81CB-1EDDBCDC7913}"/>
              </a:ext>
            </a:extLst>
          </p:cNvPr>
          <p:cNvPicPr>
            <a:picLocks noChangeAspect="1"/>
          </p:cNvPicPr>
          <p:nvPr/>
        </p:nvPicPr>
        <p:blipFill>
          <a:blip r:embed="rId2"/>
          <a:stretch>
            <a:fillRect/>
          </a:stretch>
        </p:blipFill>
        <p:spPr>
          <a:xfrm>
            <a:off x="179387" y="368300"/>
            <a:ext cx="10334625" cy="6819900"/>
          </a:xfrm>
          <a:prstGeom prst="rect">
            <a:avLst/>
          </a:prstGeom>
        </p:spPr>
      </p:pic>
    </p:spTree>
    <p:extLst>
      <p:ext uri="{BB962C8B-B14F-4D97-AF65-F5344CB8AC3E}">
        <p14:creationId xmlns:p14="http://schemas.microsoft.com/office/powerpoint/2010/main" val="298156028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884220457"/>
              </p:ext>
            </p:extLst>
          </p:nvPr>
        </p:nvGraphicFramePr>
        <p:xfrm>
          <a:off x="710810" y="1994848"/>
          <a:ext cx="9271780" cy="3619067"/>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749040">
                  <a:extLst>
                    <a:ext uri="{9D8B030D-6E8A-4147-A177-3AD203B41FA5}">
                      <a16:colId xmlns:a16="http://schemas.microsoft.com/office/drawing/2014/main" val="479683651"/>
                    </a:ext>
                  </a:extLst>
                </a:gridCol>
                <a:gridCol w="3749040">
                  <a:extLst>
                    <a:ext uri="{9D8B030D-6E8A-4147-A177-3AD203B41FA5}">
                      <a16:colId xmlns:a16="http://schemas.microsoft.com/office/drawing/2014/main" val="1986759688"/>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Locate and label where polar climates</a:t>
                      </a:r>
                    </a:p>
                    <a:p>
                      <a:pPr marL="0" indent="0" algn="l">
                        <a:buFont typeface="Arial" panose="020B0604020202020204" pitchFamily="34" charset="0"/>
                        <a:buNone/>
                      </a:pPr>
                      <a:r>
                        <a:rPr lang="en-GB" dirty="0"/>
                        <a:t>are found.</a:t>
                      </a:r>
                    </a:p>
                    <a:p>
                      <a:pPr marL="0" indent="0" algn="l">
                        <a:buFont typeface="Arial" panose="020B0604020202020204" pitchFamily="34" charset="0"/>
                        <a:buNone/>
                      </a:pPr>
                      <a:r>
                        <a:rPr lang="en-GB" dirty="0"/>
                        <a:t>• Locate and label where equatorial</a:t>
                      </a:r>
                    </a:p>
                    <a:p>
                      <a:pPr marL="0" indent="0" algn="l">
                        <a:buFont typeface="Arial" panose="020B0604020202020204" pitchFamily="34" charset="0"/>
                        <a:buNone/>
                      </a:pPr>
                      <a:r>
                        <a:rPr lang="en-GB" dirty="0"/>
                        <a:t>climates are found.</a:t>
                      </a:r>
                    </a:p>
                    <a:p>
                      <a:pPr marL="0" indent="0" algn="l">
                        <a:buFont typeface="Arial" panose="020B0604020202020204" pitchFamily="34" charset="0"/>
                        <a:buNone/>
                      </a:pPr>
                      <a:r>
                        <a:rPr lang="en-GB" dirty="0"/>
                        <a:t>• Locate and label where desert climates</a:t>
                      </a:r>
                    </a:p>
                    <a:p>
                      <a:pPr marL="0" indent="0" algn="l">
                        <a:buFont typeface="Arial" panose="020B0604020202020204" pitchFamily="34" charset="0"/>
                        <a:buNone/>
                      </a:pPr>
                      <a:r>
                        <a:rPr lang="en-GB" dirty="0"/>
                        <a:t>are found.</a:t>
                      </a:r>
                    </a:p>
                  </a:txBody>
                  <a:tcPr/>
                </a:tc>
                <a:tc>
                  <a:txBody>
                    <a:bodyPr/>
                    <a:lstStyle/>
                    <a:p>
                      <a:pPr marL="0" indent="0" algn="l">
                        <a:buFont typeface="Arial" panose="020B0604020202020204" pitchFamily="34" charset="0"/>
                        <a:buNone/>
                      </a:pPr>
                      <a:r>
                        <a:rPr lang="en-GB" dirty="0"/>
                        <a:t> Define the word ‘climate'.</a:t>
                      </a:r>
                    </a:p>
                    <a:p>
                      <a:pPr marL="0" indent="0" algn="l">
                        <a:buFont typeface="Arial" panose="020B0604020202020204" pitchFamily="34" charset="0"/>
                        <a:buNone/>
                      </a:pPr>
                      <a:r>
                        <a:rPr lang="en-GB" dirty="0"/>
                        <a:t>• Define the word ‘weather'.</a:t>
                      </a:r>
                    </a:p>
                    <a:p>
                      <a:pPr marL="0" indent="0" algn="l">
                        <a:buFont typeface="Arial" panose="020B0604020202020204" pitchFamily="34" charset="0"/>
                        <a:buNone/>
                      </a:pPr>
                      <a:r>
                        <a:rPr lang="en-GB" dirty="0"/>
                        <a:t>• Describe the physical features of polar climates.</a:t>
                      </a:r>
                    </a:p>
                    <a:p>
                      <a:pPr marL="0" indent="0" algn="l">
                        <a:buFont typeface="Arial" panose="020B0604020202020204" pitchFamily="34" charset="0"/>
                        <a:buNone/>
                      </a:pPr>
                      <a:r>
                        <a:rPr lang="en-GB" dirty="0"/>
                        <a:t>• Describe the physical features of equatorial climates.</a:t>
                      </a:r>
                    </a:p>
                    <a:p>
                      <a:pPr marL="0" indent="0" algn="l">
                        <a:buFont typeface="Arial" panose="020B0604020202020204" pitchFamily="34" charset="0"/>
                        <a:buNone/>
                      </a:pPr>
                      <a:r>
                        <a:rPr lang="en-GB" dirty="0"/>
                        <a:t>• What is another name for equatorial climates?</a:t>
                      </a:r>
                    </a:p>
                    <a:p>
                      <a:pPr marL="0" indent="0" algn="l">
                        <a:buFont typeface="Arial" panose="020B0604020202020204" pitchFamily="34" charset="0"/>
                        <a:buNone/>
                      </a:pPr>
                      <a:r>
                        <a:rPr lang="en-GB" dirty="0"/>
                        <a:t>• Describe the physical features of desert climates.</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 Compare and contrast the locations of</a:t>
                      </a:r>
                    </a:p>
                    <a:p>
                      <a:pPr marL="0" indent="0" algn="l">
                        <a:buFont typeface="Arial" panose="020B0604020202020204" pitchFamily="34" charset="0"/>
                        <a:buNone/>
                      </a:pPr>
                      <a:r>
                        <a:rPr lang="en-GB" dirty="0"/>
                        <a:t>polar, equatorial and desert climates.</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 Which best describes the location of</a:t>
                      </a:r>
                    </a:p>
                    <a:p>
                      <a:pPr marL="0" indent="0" algn="l">
                        <a:buFont typeface="Arial" panose="020B0604020202020204" pitchFamily="34" charset="0"/>
                        <a:buNone/>
                      </a:pPr>
                      <a:r>
                        <a:rPr lang="en-GB" dirty="0">
                          <a:solidFill>
                            <a:srgbClr val="0070C0"/>
                          </a:solidFill>
                        </a:rPr>
                        <a:t>equatorial climates:</a:t>
                      </a:r>
                    </a:p>
                    <a:p>
                      <a:pPr marL="0" indent="0" algn="l">
                        <a:buFont typeface="Arial" panose="020B0604020202020204" pitchFamily="34" charset="0"/>
                        <a:buNone/>
                      </a:pPr>
                      <a:r>
                        <a:rPr lang="en-GB" dirty="0">
                          <a:solidFill>
                            <a:srgbClr val="0070C0"/>
                          </a:solidFill>
                        </a:rPr>
                        <a:t>• very hot places</a:t>
                      </a:r>
                    </a:p>
                    <a:p>
                      <a:pPr marL="0" indent="0" algn="l">
                        <a:buFont typeface="Arial" panose="020B0604020202020204" pitchFamily="34" charset="0"/>
                        <a:buNone/>
                      </a:pPr>
                      <a:r>
                        <a:rPr lang="en-GB" dirty="0">
                          <a:solidFill>
                            <a:srgbClr val="0070C0"/>
                          </a:solidFill>
                        </a:rPr>
                        <a:t>• places that have rainforests</a:t>
                      </a:r>
                    </a:p>
                    <a:p>
                      <a:pPr marL="0" indent="0" algn="l">
                        <a:buFont typeface="Arial" panose="020B0604020202020204" pitchFamily="34" charset="0"/>
                        <a:buNone/>
                      </a:pPr>
                      <a:r>
                        <a:rPr lang="en-GB" dirty="0">
                          <a:solidFill>
                            <a:srgbClr val="0070C0"/>
                          </a:solidFill>
                        </a:rPr>
                        <a:t>• near the equator?</a:t>
                      </a:r>
                    </a:p>
                  </a:txBody>
                  <a:tcPr/>
                </a:tc>
                <a:tc>
                  <a:txBody>
                    <a:bodyPr/>
                    <a:lstStyle/>
                    <a:p>
                      <a:pPr marL="0" indent="0" algn="l">
                        <a:buFont typeface="Arial" panose="020B0604020202020204" pitchFamily="34" charset="0"/>
                        <a:buNone/>
                      </a:pPr>
                      <a:r>
                        <a:rPr lang="en-GB" dirty="0"/>
                        <a:t>• What are the similarities </a:t>
                      </a:r>
                      <a:r>
                        <a:rPr lang="en-GB" dirty="0" err="1"/>
                        <a:t>anddifferences</a:t>
                      </a:r>
                      <a:r>
                        <a:rPr lang="en-GB" dirty="0"/>
                        <a:t> in the physical features of polar, equatorial and desert climates?</a:t>
                      </a:r>
                    </a:p>
                    <a:p>
                      <a:pPr marL="0" indent="0" algn="l">
                        <a:buFont typeface="Arial" panose="020B0604020202020204" pitchFamily="34" charset="0"/>
                        <a:buNone/>
                      </a:pPr>
                      <a:r>
                        <a:rPr lang="en-GB" dirty="0"/>
                        <a:t>• Summarise the difference between weather and climate. </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t>• </a:t>
                      </a:r>
                      <a:r>
                        <a:rPr lang="en-GB" dirty="0">
                          <a:solidFill>
                            <a:srgbClr val="0070C0"/>
                          </a:solidFill>
                        </a:rPr>
                        <a:t>Investigate why vast numbers of plants and animals thrive in equatorial climates. </a:t>
                      </a:r>
                    </a:p>
                  </a:txBody>
                  <a:tcPr/>
                </a:tc>
                <a:extLst>
                  <a:ext uri="{0D108BD9-81ED-4DB2-BD59-A6C34878D82A}">
                    <a16:rowId xmlns:a16="http://schemas.microsoft.com/office/drawing/2014/main" val="623738280"/>
                  </a:ext>
                </a:extLst>
              </a:tr>
            </a:tbl>
          </a:graphicData>
        </a:graphic>
      </p:graphicFrame>
      <p:grpSp>
        <p:nvGrpSpPr>
          <p:cNvPr id="3" name="Group 2">
            <a:extLst>
              <a:ext uri="{FF2B5EF4-FFF2-40B4-BE49-F238E27FC236}">
                <a16:creationId xmlns:a16="http://schemas.microsoft.com/office/drawing/2014/main" id="{58F60FC4-F30B-4201-B0D4-E0E4E50EB45E}"/>
              </a:ext>
            </a:extLst>
          </p:cNvPr>
          <p:cNvGrpSpPr/>
          <p:nvPr/>
        </p:nvGrpSpPr>
        <p:grpSpPr>
          <a:xfrm>
            <a:off x="4127120" y="1004792"/>
            <a:ext cx="712954" cy="857720"/>
            <a:chOff x="5192602" y="1299856"/>
            <a:chExt cx="712954" cy="857720"/>
          </a:xfrm>
        </p:grpSpPr>
        <p:sp>
          <p:nvSpPr>
            <p:cNvPr id="4" name="Location">
              <a:extLst>
                <a:ext uri="{FF2B5EF4-FFF2-40B4-BE49-F238E27FC236}">
                  <a16:creationId xmlns:a16="http://schemas.microsoft.com/office/drawing/2014/main" id="{E2F8AD98-7512-4D7B-89EA-017F47EF1F69}"/>
                </a:ext>
              </a:extLst>
            </p:cNvPr>
            <p:cNvSpPr txBox="1"/>
            <p:nvPr/>
          </p:nvSpPr>
          <p:spPr>
            <a:xfrm>
              <a:off x="5277094" y="1939596"/>
              <a:ext cx="5603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grpSp>
          <p:nvGrpSpPr>
            <p:cNvPr id="5" name="Group 4">
              <a:extLst>
                <a:ext uri="{FF2B5EF4-FFF2-40B4-BE49-F238E27FC236}">
                  <a16:creationId xmlns:a16="http://schemas.microsoft.com/office/drawing/2014/main" id="{E8FA56C1-D09B-4FCE-8043-820854AAE4C6}"/>
                </a:ext>
              </a:extLst>
            </p:cNvPr>
            <p:cNvGrpSpPr/>
            <p:nvPr/>
          </p:nvGrpSpPr>
          <p:grpSpPr>
            <a:xfrm>
              <a:off x="5192602" y="1299856"/>
              <a:ext cx="712954" cy="648002"/>
              <a:chOff x="0" y="0"/>
              <a:chExt cx="1393991" cy="1331996"/>
            </a:xfrm>
          </p:grpSpPr>
          <p:sp>
            <p:nvSpPr>
              <p:cNvPr id="6" name="Shape 600">
                <a:extLst>
                  <a:ext uri="{FF2B5EF4-FFF2-40B4-BE49-F238E27FC236}">
                    <a16:creationId xmlns:a16="http://schemas.microsoft.com/office/drawing/2014/main" id="{A32EF1F3-0694-4FFB-998D-BE81D5A32043}"/>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7" name="Shape 602">
                <a:extLst>
                  <a:ext uri="{FF2B5EF4-FFF2-40B4-BE49-F238E27FC236}">
                    <a16:creationId xmlns:a16="http://schemas.microsoft.com/office/drawing/2014/main" id="{CE95B24F-BEFD-40C4-BA48-5FD0B0FDAD01}"/>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 name="Shape 603">
                <a:extLst>
                  <a:ext uri="{FF2B5EF4-FFF2-40B4-BE49-F238E27FC236}">
                    <a16:creationId xmlns:a16="http://schemas.microsoft.com/office/drawing/2014/main" id="{E652FCF4-E456-45BE-A7FD-5AD5FB01051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 name="Shape 604">
                <a:extLst>
                  <a:ext uri="{FF2B5EF4-FFF2-40B4-BE49-F238E27FC236}">
                    <a16:creationId xmlns:a16="http://schemas.microsoft.com/office/drawing/2014/main" id="{028C4097-72C0-4068-9602-66A8214017D9}"/>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 name="Shape 605">
                <a:extLst>
                  <a:ext uri="{FF2B5EF4-FFF2-40B4-BE49-F238E27FC236}">
                    <a16:creationId xmlns:a16="http://schemas.microsoft.com/office/drawing/2014/main" id="{20008C5B-074E-40CF-B98B-D8FF716DB5BA}"/>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 name="Shape 606">
                <a:extLst>
                  <a:ext uri="{FF2B5EF4-FFF2-40B4-BE49-F238E27FC236}">
                    <a16:creationId xmlns:a16="http://schemas.microsoft.com/office/drawing/2014/main" id="{B4F7C53F-7367-499C-81F8-CCCC81204E71}"/>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607">
                <a:extLst>
                  <a:ext uri="{FF2B5EF4-FFF2-40B4-BE49-F238E27FC236}">
                    <a16:creationId xmlns:a16="http://schemas.microsoft.com/office/drawing/2014/main" id="{F90DF541-7167-4327-8BEA-E65888F486A6}"/>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pic>
        <p:nvPicPr>
          <p:cNvPr id="13" name="Picture 12">
            <a:extLst>
              <a:ext uri="{FF2B5EF4-FFF2-40B4-BE49-F238E27FC236}">
                <a16:creationId xmlns:a16="http://schemas.microsoft.com/office/drawing/2014/main" id="{690D5982-57E7-4B16-BD7C-4AAFF048791F}"/>
              </a:ext>
            </a:extLst>
          </p:cNvPr>
          <p:cNvPicPr>
            <a:picLocks noChangeAspect="1"/>
          </p:cNvPicPr>
          <p:nvPr/>
        </p:nvPicPr>
        <p:blipFill>
          <a:blip r:embed="rId2"/>
          <a:stretch>
            <a:fillRect/>
          </a:stretch>
        </p:blipFill>
        <p:spPr>
          <a:xfrm>
            <a:off x="7565188" y="1004792"/>
            <a:ext cx="695004" cy="938865"/>
          </a:xfrm>
          <a:prstGeom prst="rect">
            <a:avLst/>
          </a:prstGeom>
        </p:spPr>
      </p:pic>
      <p:sp>
        <p:nvSpPr>
          <p:cNvPr id="14" name="TextBox 13">
            <a:extLst>
              <a:ext uri="{FF2B5EF4-FFF2-40B4-BE49-F238E27FC236}">
                <a16:creationId xmlns:a16="http://schemas.microsoft.com/office/drawing/2014/main" id="{BEB3335F-8D45-47F4-B927-529F32B4359B}"/>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lang="en-GB" dirty="0"/>
              <a:t>Climate</a:t>
            </a: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9413668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233CF1-9BDB-4BCC-B69B-0EBC88DA02B2}"/>
              </a:ext>
            </a:extLst>
          </p:cNvPr>
          <p:cNvPicPr>
            <a:picLocks noChangeAspect="1"/>
          </p:cNvPicPr>
          <p:nvPr/>
        </p:nvPicPr>
        <p:blipFill>
          <a:blip r:embed="rId2"/>
          <a:stretch>
            <a:fillRect/>
          </a:stretch>
        </p:blipFill>
        <p:spPr>
          <a:xfrm>
            <a:off x="0" y="880744"/>
            <a:ext cx="10693400" cy="5795011"/>
          </a:xfrm>
          <a:prstGeom prst="rect">
            <a:avLst/>
          </a:prstGeom>
        </p:spPr>
      </p:pic>
    </p:spTree>
    <p:extLst>
      <p:ext uri="{BB962C8B-B14F-4D97-AF65-F5344CB8AC3E}">
        <p14:creationId xmlns:p14="http://schemas.microsoft.com/office/powerpoint/2010/main" val="376686875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F3ABD-A05B-403D-B54A-BB3D34BB7DD1}"/>
              </a:ext>
            </a:extLst>
          </p:cNvPr>
          <p:cNvPicPr>
            <a:picLocks noChangeAspect="1"/>
          </p:cNvPicPr>
          <p:nvPr/>
        </p:nvPicPr>
        <p:blipFill>
          <a:blip r:embed="rId2"/>
          <a:stretch>
            <a:fillRect/>
          </a:stretch>
        </p:blipFill>
        <p:spPr>
          <a:xfrm>
            <a:off x="0" y="854200"/>
            <a:ext cx="10693400" cy="5848100"/>
          </a:xfrm>
          <a:prstGeom prst="rect">
            <a:avLst/>
          </a:prstGeom>
        </p:spPr>
      </p:pic>
    </p:spTree>
    <p:extLst>
      <p:ext uri="{BB962C8B-B14F-4D97-AF65-F5344CB8AC3E}">
        <p14:creationId xmlns:p14="http://schemas.microsoft.com/office/powerpoint/2010/main" val="6719995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08A88-312A-457B-BC50-6E9B580DCD2C}"/>
              </a:ext>
            </a:extLst>
          </p:cNvPr>
          <p:cNvPicPr>
            <a:picLocks noChangeAspect="1"/>
          </p:cNvPicPr>
          <p:nvPr/>
        </p:nvPicPr>
        <p:blipFill>
          <a:blip r:embed="rId2"/>
          <a:stretch>
            <a:fillRect/>
          </a:stretch>
        </p:blipFill>
        <p:spPr>
          <a:xfrm>
            <a:off x="193675" y="349250"/>
            <a:ext cx="10306050" cy="6858000"/>
          </a:xfrm>
          <a:prstGeom prst="rect">
            <a:avLst/>
          </a:prstGeom>
        </p:spPr>
      </p:pic>
    </p:spTree>
    <p:extLst>
      <p:ext uri="{BB962C8B-B14F-4D97-AF65-F5344CB8AC3E}">
        <p14:creationId xmlns:p14="http://schemas.microsoft.com/office/powerpoint/2010/main" val="39897569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r>
              <a:rPr lang="en-GB" b="0" dirty="0">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067B149F-3434-4E3C-8BEA-880FB3D12FDD}"/>
              </a:ext>
            </a:extLst>
          </p:cNvPr>
          <p:cNvSpPr/>
          <p:nvPr/>
        </p:nvSpPr>
        <p:spPr>
          <a:xfrm>
            <a:off x="667749" y="365752"/>
            <a:ext cx="2262158" cy="369332"/>
          </a:xfrm>
          <a:prstGeom prst="rect">
            <a:avLst/>
          </a:prstGeom>
        </p:spPr>
        <p:txBody>
          <a:bodyPr wrap="none">
            <a:spAutoFit/>
          </a:bodyPr>
          <a:lstStyle/>
          <a:p>
            <a:r>
              <a:rPr lang="en-US" dirty="0"/>
              <a:t>Mapping the World</a:t>
            </a:r>
          </a:p>
        </p:txBody>
      </p:sp>
      <p:sp>
        <p:nvSpPr>
          <p:cNvPr id="7" name="Rectangle 6">
            <a:extLst>
              <a:ext uri="{FF2B5EF4-FFF2-40B4-BE49-F238E27FC236}">
                <a16:creationId xmlns:a16="http://schemas.microsoft.com/office/drawing/2014/main" id="{7DC85531-3744-42B7-830D-86A0A203CF9D}"/>
              </a:ext>
            </a:extLst>
          </p:cNvPr>
          <p:cNvSpPr/>
          <p:nvPr/>
        </p:nvSpPr>
        <p:spPr>
          <a:xfrm>
            <a:off x="667749" y="735084"/>
            <a:ext cx="9482091" cy="461665"/>
          </a:xfrm>
          <a:prstGeom prst="rect">
            <a:avLst/>
          </a:prstGeom>
        </p:spPr>
        <p:txBody>
          <a:bodyPr wrap="square">
            <a:spAutoFit/>
          </a:bodyPr>
          <a:lstStyle/>
          <a:p>
            <a:pPr algn="l"/>
            <a:r>
              <a:rPr lang="en-GB" sz="1200" dirty="0">
                <a:solidFill>
                  <a:srgbClr val="EE230C"/>
                </a:solidFill>
              </a:rPr>
              <a:t>Decide how many lessons you will spend on the topic and use the information on the knowledge web to create the take-aways for each lesson</a:t>
            </a:r>
            <a:r>
              <a:rPr lang="en-GB" sz="1200" b="0" dirty="0"/>
              <a:t>​</a:t>
            </a:r>
            <a:endParaRPr lang="en-GB" sz="1200" dirty="0"/>
          </a:p>
        </p:txBody>
      </p:sp>
      <p:sp>
        <p:nvSpPr>
          <p:cNvPr id="8" name="Rectangle 7">
            <a:extLst>
              <a:ext uri="{FF2B5EF4-FFF2-40B4-BE49-F238E27FC236}">
                <a16:creationId xmlns:a16="http://schemas.microsoft.com/office/drawing/2014/main" id="{C7A94E2E-E88A-486A-9B62-CE58F84F71C6}"/>
              </a:ext>
            </a:extLst>
          </p:cNvPr>
          <p:cNvSpPr/>
          <p:nvPr/>
        </p:nvSpPr>
        <p:spPr>
          <a:xfrm>
            <a:off x="667749" y="1213932"/>
            <a:ext cx="8028001" cy="276999"/>
          </a:xfrm>
          <a:prstGeom prst="rect">
            <a:avLst/>
          </a:prstGeom>
        </p:spPr>
        <p:txBody>
          <a:bodyPr wrap="square">
            <a:spAutoFit/>
          </a:bodyPr>
          <a:lstStyle/>
          <a:p>
            <a:pPr algn="l"/>
            <a:r>
              <a:rPr lang="en-GB" sz="1200" b="0" dirty="0"/>
              <a:t>This table shows the knowledge that will be taught in each lesson.</a:t>
            </a:r>
            <a:endParaRPr lang="en-GB" sz="1200" dirty="0"/>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1328793479"/>
              </p:ext>
            </p:extLst>
          </p:nvPr>
        </p:nvGraphicFramePr>
        <p:xfrm>
          <a:off x="710810" y="2724878"/>
          <a:ext cx="9271780" cy="3867946"/>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609504251"/>
                    </a:ext>
                  </a:extLst>
                </a:gridCol>
                <a:gridCol w="7498080">
                  <a:extLst>
                    <a:ext uri="{9D8B030D-6E8A-4147-A177-3AD203B41FA5}">
                      <a16:colId xmlns:a16="http://schemas.microsoft.com/office/drawing/2014/main" val="3864926338"/>
                    </a:ext>
                  </a:extLst>
                </a:gridCol>
              </a:tblGrid>
              <a:tr h="1620479">
                <a:tc>
                  <a:txBody>
                    <a:bodyPr/>
                    <a:lstStyle/>
                    <a:p>
                      <a:r>
                        <a:rPr lang="en-GB" dirty="0"/>
                        <a:t>Year 1</a:t>
                      </a:r>
                    </a:p>
                  </a:txBody>
                  <a:tcPr/>
                </a:tc>
                <a:tc>
                  <a:txBody>
                    <a:bodyPr/>
                    <a:lstStyle/>
                    <a:p>
                      <a:pPr marL="171450" indent="-171450" algn="l">
                        <a:buFont typeface="Arial" panose="020B0604020202020204" pitchFamily="34" charset="0"/>
                        <a:buChar char="•"/>
                      </a:pPr>
                      <a:r>
                        <a:rPr lang="en-GB" dirty="0"/>
                        <a:t>What is a globe? </a:t>
                      </a:r>
                    </a:p>
                    <a:p>
                      <a:pPr marL="171450" indent="-171450" algn="l">
                        <a:buFont typeface="Arial" panose="020B0604020202020204" pitchFamily="34" charset="0"/>
                        <a:buChar char="•"/>
                      </a:pPr>
                      <a:r>
                        <a:rPr lang="en-GB" dirty="0"/>
                        <a:t>What is a map?</a:t>
                      </a:r>
                    </a:p>
                    <a:p>
                      <a:pPr marL="171450" indent="-171450" algn="l">
                        <a:buFont typeface="Arial" panose="020B0604020202020204" pitchFamily="34" charset="0"/>
                        <a:buChar char="•"/>
                      </a:pPr>
                      <a:r>
                        <a:rPr lang="en-GB" dirty="0"/>
                        <a:t>What is an atlas? </a:t>
                      </a:r>
                    </a:p>
                    <a:p>
                      <a:pPr marL="171450" indent="-171450" algn="l">
                        <a:buFont typeface="Arial" panose="020B0604020202020204" pitchFamily="34" charset="0"/>
                        <a:buChar char="•"/>
                      </a:pPr>
                      <a:r>
                        <a:rPr lang="en-GB" dirty="0"/>
                        <a:t>What is a satellite image?</a:t>
                      </a:r>
                    </a:p>
                    <a:p>
                      <a:pPr marL="171450" indent="-171450" algn="l">
                        <a:buFont typeface="Arial" panose="020B0604020202020204" pitchFamily="34" charset="0"/>
                        <a:buChar char="•"/>
                      </a:pPr>
                      <a:r>
                        <a:rPr lang="en-GB" dirty="0"/>
                        <a:t>Label a compass rose showing: north, south, west and east. </a:t>
                      </a:r>
                    </a:p>
                    <a:p>
                      <a:pPr marL="171450" indent="-171450" algn="l">
                        <a:buFont typeface="Arial" panose="020B0604020202020204" pitchFamily="34" charset="0"/>
                        <a:buChar char="•"/>
                      </a:pPr>
                      <a:r>
                        <a:rPr lang="en-GB" dirty="0"/>
                        <a:t>Label an image of Earth showing: north, south, west and east. </a:t>
                      </a:r>
                    </a:p>
                    <a:p>
                      <a:pPr marL="171450" indent="-171450" algn="l">
                        <a:buFont typeface="Arial" panose="020B0604020202020204" pitchFamily="34" charset="0"/>
                        <a:buChar char="•"/>
                      </a:pPr>
                      <a:r>
                        <a:rPr lang="en-GB" dirty="0"/>
                        <a:t>Label an image of Earth showing: North Pole, South Pole, axis, equator, northern hemisphere and southern hemisphere. </a:t>
                      </a:r>
                    </a:p>
                  </a:txBody>
                  <a:tcPr/>
                </a:tc>
                <a:extLst>
                  <a:ext uri="{0D108BD9-81ED-4DB2-BD59-A6C34878D82A}">
                    <a16:rowId xmlns:a16="http://schemas.microsoft.com/office/drawing/2014/main" val="4065516852"/>
                  </a:ext>
                </a:extLst>
              </a:tr>
              <a:tr h="2247467">
                <a:tc>
                  <a:txBody>
                    <a:bodyPr/>
                    <a:lstStyle/>
                    <a:p>
                      <a:r>
                        <a:rPr lang="en-GB" dirty="0"/>
                        <a:t>Year 2</a:t>
                      </a:r>
                    </a:p>
                  </a:txBody>
                  <a:tcPr/>
                </a:tc>
                <a:tc>
                  <a:txBody>
                    <a:bodyPr/>
                    <a:lstStyle/>
                    <a:p>
                      <a:pPr marL="171450" indent="-171450" algn="l">
                        <a:buFont typeface="Arial" panose="020B0604020202020204" pitchFamily="34" charset="0"/>
                        <a:buChar char="•"/>
                      </a:pPr>
                      <a:r>
                        <a:rPr lang="en-GB" dirty="0"/>
                        <a:t>Compare and contrast a map of Earth with a satellite image</a:t>
                      </a:r>
                    </a:p>
                    <a:p>
                      <a:pPr marL="171450" indent="-171450" algn="l">
                        <a:buFont typeface="Arial" panose="020B0604020202020204" pitchFamily="34" charset="0"/>
                        <a:buChar char="•"/>
                      </a:pPr>
                      <a:r>
                        <a:rPr lang="en-GB" dirty="0"/>
                        <a:t>Point out the main differences between a globe and a map.</a:t>
                      </a:r>
                    </a:p>
                    <a:p>
                      <a:pPr marL="171450" indent="-171450" algn="l">
                        <a:buFont typeface="Arial" panose="020B0604020202020204" pitchFamily="34" charset="0"/>
                        <a:buChar char="•"/>
                      </a:pPr>
                      <a:r>
                        <a:rPr lang="en-GB" dirty="0"/>
                        <a:t>Use an atlas and explain the method to find the: </a:t>
                      </a:r>
                    </a:p>
                    <a:p>
                      <a:pPr algn="l"/>
                      <a:r>
                        <a:rPr lang="en-GB" dirty="0"/>
                        <a:t>                                  United Kingdom </a:t>
                      </a:r>
                    </a:p>
                    <a:p>
                      <a:pPr algn="l"/>
                      <a:r>
                        <a:rPr lang="en-GB" dirty="0"/>
                        <a:t>                                  five oceans</a:t>
                      </a:r>
                    </a:p>
                    <a:p>
                      <a:pPr algn="l"/>
                      <a:r>
                        <a:rPr lang="en-GB" dirty="0"/>
                        <a:t>                                  Seven continents</a:t>
                      </a:r>
                    </a:p>
                    <a:p>
                      <a:pPr algn="l"/>
                      <a:r>
                        <a:rPr lang="en-GB" dirty="0"/>
                        <a:t>                                  location of the school. </a:t>
                      </a:r>
                    </a:p>
                    <a:p>
                      <a:pPr algn="l"/>
                      <a:r>
                        <a:rPr lang="en-GB" dirty="0">
                          <a:solidFill>
                            <a:srgbClr val="0070C0"/>
                          </a:solidFill>
                        </a:rPr>
                        <a:t>• Recommend the best technique to track the course of a hurricane.</a:t>
                      </a:r>
                    </a:p>
                    <a:p>
                      <a:pPr algn="l"/>
                      <a:r>
                        <a:rPr lang="en-GB" dirty="0">
                          <a:solidFill>
                            <a:srgbClr val="0070C0"/>
                          </a:solidFill>
                        </a:rPr>
                        <a:t>• True or false? Maps are more detailed than globes.</a:t>
                      </a:r>
                    </a:p>
                    <a:p>
                      <a:pPr algn="l"/>
                      <a:r>
                        <a:rPr lang="en-GB" dirty="0">
                          <a:solidFill>
                            <a:srgbClr val="0070C0"/>
                          </a:solidFill>
                        </a:rPr>
                        <a:t>• Do you agree? Satellite images are not very useful for giving day-to-day directions from one place to another.</a:t>
                      </a:r>
                    </a:p>
                  </a:txBody>
                  <a:tcPr/>
                </a:tc>
                <a:extLst>
                  <a:ext uri="{0D108BD9-81ED-4DB2-BD59-A6C34878D82A}">
                    <a16:rowId xmlns:a16="http://schemas.microsoft.com/office/drawing/2014/main" val="1124804558"/>
                  </a:ext>
                </a:extLst>
              </a:tr>
            </a:tbl>
          </a:graphicData>
        </a:graphic>
      </p:graphicFrame>
      <p:grpSp>
        <p:nvGrpSpPr>
          <p:cNvPr id="10" name="Group 9">
            <a:extLst>
              <a:ext uri="{FF2B5EF4-FFF2-40B4-BE49-F238E27FC236}">
                <a16:creationId xmlns:a16="http://schemas.microsoft.com/office/drawing/2014/main" id="{EF1BDA69-2450-4AA4-A195-B6D579CA38C8}"/>
              </a:ext>
            </a:extLst>
          </p:cNvPr>
          <p:cNvGrpSpPr/>
          <p:nvPr/>
        </p:nvGrpSpPr>
        <p:grpSpPr>
          <a:xfrm>
            <a:off x="5408794" y="1726004"/>
            <a:ext cx="778142" cy="969472"/>
            <a:chOff x="9604152" y="1206304"/>
            <a:chExt cx="778142" cy="969472"/>
          </a:xfrm>
        </p:grpSpPr>
        <p:sp>
          <p:nvSpPr>
            <p:cNvPr id="11" name="Techniques">
              <a:extLst>
                <a:ext uri="{FF2B5EF4-FFF2-40B4-BE49-F238E27FC236}">
                  <a16:creationId xmlns:a16="http://schemas.microsoft.com/office/drawing/2014/main" id="{5BAFA21E-0DFF-4341-97E8-705385DB599F}"/>
                </a:ext>
              </a:extLst>
            </p:cNvPr>
            <p:cNvSpPr txBox="1"/>
            <p:nvPr/>
          </p:nvSpPr>
          <p:spPr>
            <a:xfrm>
              <a:off x="9615117" y="1957796"/>
              <a:ext cx="7206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Techniques</a:t>
              </a:r>
              <a:endParaRPr dirty="0"/>
            </a:p>
          </p:txBody>
        </p:sp>
        <p:pic>
          <p:nvPicPr>
            <p:cNvPr id="12" name="Picture 11">
              <a:extLst>
                <a:ext uri="{FF2B5EF4-FFF2-40B4-BE49-F238E27FC236}">
                  <a16:creationId xmlns:a16="http://schemas.microsoft.com/office/drawing/2014/main" id="{8C4D7A89-4191-42EC-8FAC-6A18E000CB7D}"/>
                </a:ext>
              </a:extLst>
            </p:cNvPr>
            <p:cNvPicPr>
              <a:picLocks noChangeAspect="1"/>
            </p:cNvPicPr>
            <p:nvPr/>
          </p:nvPicPr>
          <p:blipFill>
            <a:blip r:embed="rId2"/>
            <a:stretch>
              <a:fillRect/>
            </a:stretch>
          </p:blipFill>
          <p:spPr>
            <a:xfrm>
              <a:off x="9604152" y="1206304"/>
              <a:ext cx="778142" cy="729230"/>
            </a:xfrm>
            <a:prstGeom prst="rect">
              <a:avLst/>
            </a:prstGeom>
          </p:spPr>
        </p:pic>
      </p:grpSp>
    </p:spTree>
    <p:extLst>
      <p:ext uri="{BB962C8B-B14F-4D97-AF65-F5344CB8AC3E}">
        <p14:creationId xmlns:p14="http://schemas.microsoft.com/office/powerpoint/2010/main" val="288932413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E848F7-9608-49B8-BCBC-DA8E9B65376F}"/>
              </a:ext>
            </a:extLst>
          </p:cNvPr>
          <p:cNvGraphicFramePr>
            <a:graphicFrameLocks noGrp="1"/>
          </p:cNvGraphicFramePr>
          <p:nvPr>
            <p:extLst>
              <p:ext uri="{D42A27DB-BD31-4B8C-83A1-F6EECF244321}">
                <p14:modId xmlns:p14="http://schemas.microsoft.com/office/powerpoint/2010/main" val="3846533088"/>
              </p:ext>
            </p:extLst>
          </p:nvPr>
        </p:nvGraphicFramePr>
        <p:xfrm>
          <a:off x="710810" y="1994848"/>
          <a:ext cx="9271780" cy="5264987"/>
        </p:xfrm>
        <a:graphic>
          <a:graphicData uri="http://schemas.openxmlformats.org/drawingml/2006/table">
            <a:tbl>
              <a:tblPr firstRow="1" bandRow="1">
                <a:tableStyleId>{5940675A-B579-460E-94D1-54222C63F5DA}</a:tableStyleId>
              </a:tblPr>
              <a:tblGrid>
                <a:gridCol w="1773700">
                  <a:extLst>
                    <a:ext uri="{9D8B030D-6E8A-4147-A177-3AD203B41FA5}">
                      <a16:colId xmlns:a16="http://schemas.microsoft.com/office/drawing/2014/main" val="2847226648"/>
                    </a:ext>
                  </a:extLst>
                </a:gridCol>
                <a:gridCol w="3749040">
                  <a:extLst>
                    <a:ext uri="{9D8B030D-6E8A-4147-A177-3AD203B41FA5}">
                      <a16:colId xmlns:a16="http://schemas.microsoft.com/office/drawing/2014/main" val="479683651"/>
                    </a:ext>
                  </a:extLst>
                </a:gridCol>
                <a:gridCol w="3749040">
                  <a:extLst>
                    <a:ext uri="{9D8B030D-6E8A-4147-A177-3AD203B41FA5}">
                      <a16:colId xmlns:a16="http://schemas.microsoft.com/office/drawing/2014/main" val="1143583689"/>
                    </a:ext>
                  </a:extLst>
                </a:gridCol>
              </a:tblGrid>
              <a:tr h="1319336">
                <a:tc>
                  <a:txBody>
                    <a:bodyPr/>
                    <a:lstStyle/>
                    <a:p>
                      <a:r>
                        <a:rPr lang="en-GB" dirty="0"/>
                        <a:t>Year 1</a:t>
                      </a:r>
                    </a:p>
                  </a:txBody>
                  <a:tcPr/>
                </a:tc>
                <a:tc>
                  <a:txBody>
                    <a:bodyPr/>
                    <a:lstStyle/>
                    <a:p>
                      <a:pPr marL="0" indent="0" algn="l">
                        <a:buFont typeface="Arial" panose="020B0604020202020204" pitchFamily="34" charset="0"/>
                        <a:buNone/>
                      </a:pPr>
                      <a:r>
                        <a:rPr lang="en-GB" dirty="0"/>
                        <a:t>• Observe and record the weather for a whole school year.</a:t>
                      </a:r>
                    </a:p>
                    <a:p>
                      <a:pPr marL="0" indent="0" algn="l">
                        <a:buFont typeface="Arial" panose="020B0604020202020204" pitchFamily="34" charset="0"/>
                        <a:buNone/>
                      </a:pPr>
                      <a:r>
                        <a:rPr lang="en-GB" dirty="0"/>
                        <a:t>• Define the word ‘weather’.</a:t>
                      </a:r>
                    </a:p>
                    <a:p>
                      <a:pPr marL="0" indent="0" algn="l">
                        <a:buFont typeface="Arial" panose="020B0604020202020204" pitchFamily="34" charset="0"/>
                        <a:buNone/>
                      </a:pPr>
                      <a:r>
                        <a:rPr lang="en-GB" dirty="0"/>
                        <a:t>• Where does the physical process of</a:t>
                      </a:r>
                    </a:p>
                    <a:p>
                      <a:pPr marL="0" indent="0" algn="l">
                        <a:buFont typeface="Arial" panose="020B0604020202020204" pitchFamily="34" charset="0"/>
                        <a:buNone/>
                      </a:pPr>
                      <a:r>
                        <a:rPr lang="en-GB" dirty="0"/>
                        <a:t>weather take place?</a:t>
                      </a:r>
                    </a:p>
                    <a:p>
                      <a:pPr marL="0" indent="0" algn="l">
                        <a:buFont typeface="Arial" panose="020B0604020202020204" pitchFamily="34" charset="0"/>
                        <a:buNone/>
                      </a:pPr>
                      <a:r>
                        <a:rPr lang="en-GB" dirty="0"/>
                        <a:t>• What is the atmosphere?</a:t>
                      </a:r>
                    </a:p>
                    <a:p>
                      <a:pPr marL="0" indent="0" algn="l">
                        <a:buFont typeface="Arial" panose="020B0604020202020204" pitchFamily="34" charset="0"/>
                        <a:buNone/>
                      </a:pPr>
                      <a:r>
                        <a:rPr lang="en-GB" dirty="0"/>
                        <a:t>• Define the word ‘climate’.</a:t>
                      </a:r>
                    </a:p>
                    <a:p>
                      <a:pPr marL="0" indent="0" algn="l">
                        <a:buFont typeface="Arial" panose="020B0604020202020204" pitchFamily="34" charset="0"/>
                        <a:buNone/>
                      </a:pPr>
                      <a:r>
                        <a:rPr lang="en-GB" dirty="0"/>
                        <a:t>• What is a physical process?</a:t>
                      </a:r>
                    </a:p>
                    <a:p>
                      <a:pPr marL="0" indent="0" algn="l">
                        <a:buFont typeface="Arial" panose="020B0604020202020204" pitchFamily="34" charset="0"/>
                        <a:buNone/>
                      </a:pPr>
                      <a:r>
                        <a:rPr lang="en-GB" dirty="0"/>
                        <a:t>• What is a heatwave?</a:t>
                      </a:r>
                    </a:p>
                    <a:p>
                      <a:pPr marL="0" indent="0" algn="l">
                        <a:buFont typeface="Arial" panose="020B0604020202020204" pitchFamily="34" charset="0"/>
                        <a:buNone/>
                      </a:pPr>
                      <a:r>
                        <a:rPr lang="en-GB" dirty="0"/>
                        <a:t>• What is a drought?</a:t>
                      </a:r>
                    </a:p>
                    <a:p>
                      <a:pPr marL="0" indent="0" algn="l">
                        <a:buFont typeface="Arial" panose="020B0604020202020204" pitchFamily="34" charset="0"/>
                        <a:buNone/>
                      </a:pPr>
                      <a:r>
                        <a:rPr lang="en-GB" dirty="0"/>
                        <a:t>• What is a flood?</a:t>
                      </a:r>
                    </a:p>
                    <a:p>
                      <a:pPr marL="0" indent="0" algn="l">
                        <a:buFont typeface="Arial" panose="020B0604020202020204" pitchFamily="34" charset="0"/>
                        <a:buNone/>
                      </a:pPr>
                      <a:r>
                        <a:rPr lang="en-GB" dirty="0"/>
                        <a:t>• What is a monsoon?</a:t>
                      </a:r>
                    </a:p>
                    <a:p>
                      <a:pPr marL="0" indent="0" algn="l">
                        <a:buFont typeface="Arial" panose="020B0604020202020204" pitchFamily="34" charset="0"/>
                        <a:buNone/>
                      </a:pPr>
                      <a:r>
                        <a:rPr lang="en-GB" dirty="0"/>
                        <a:t>• What is a blizzard?</a:t>
                      </a:r>
                    </a:p>
                    <a:p>
                      <a:pPr marL="0" indent="0" algn="l">
                        <a:buFont typeface="Arial" panose="020B0604020202020204" pitchFamily="34" charset="0"/>
                        <a:buNone/>
                      </a:pPr>
                      <a:r>
                        <a:rPr lang="en-GB" dirty="0"/>
                        <a:t>• What is a gale (or storm)?</a:t>
                      </a:r>
                    </a:p>
                    <a:p>
                      <a:pPr marL="0" indent="0" algn="l">
                        <a:buFont typeface="Arial" panose="020B0604020202020204" pitchFamily="34" charset="0"/>
                        <a:buNone/>
                      </a:pPr>
                      <a:r>
                        <a:rPr lang="en-GB" dirty="0"/>
                        <a:t>• What is a cyclone (or hurricane)?</a:t>
                      </a:r>
                    </a:p>
                    <a:p>
                      <a:pPr marL="0" indent="0" algn="l">
                        <a:buFont typeface="Arial" panose="020B0604020202020204" pitchFamily="34" charset="0"/>
                        <a:buNone/>
                      </a:pPr>
                      <a:r>
                        <a:rPr lang="en-GB" dirty="0"/>
                        <a:t>• What is a tornado (or twister)?</a:t>
                      </a:r>
                    </a:p>
                  </a:txBody>
                  <a:tcPr/>
                </a:tc>
                <a:tc>
                  <a:txBody>
                    <a:bodyPr/>
                    <a:lstStyle/>
                    <a:p>
                      <a:pPr marL="0" indent="0" algn="l">
                        <a:buFont typeface="Arial" panose="020B0604020202020204" pitchFamily="34" charset="0"/>
                        <a:buNone/>
                      </a:pPr>
                      <a:r>
                        <a:rPr lang="en-GB" dirty="0"/>
                        <a:t>• Label common weather symbols.</a:t>
                      </a:r>
                    </a:p>
                    <a:p>
                      <a:pPr marL="0" indent="0" algn="l">
                        <a:buFont typeface="Arial" panose="020B0604020202020204" pitchFamily="34" charset="0"/>
                        <a:buNone/>
                      </a:pPr>
                      <a:r>
                        <a:rPr lang="en-GB" dirty="0"/>
                        <a:t>• Label common extreme weather symbols.</a:t>
                      </a:r>
                    </a:p>
                  </a:txBody>
                  <a:tcPr/>
                </a:tc>
                <a:extLst>
                  <a:ext uri="{0D108BD9-81ED-4DB2-BD59-A6C34878D82A}">
                    <a16:rowId xmlns:a16="http://schemas.microsoft.com/office/drawing/2014/main" val="3447384462"/>
                  </a:ext>
                </a:extLst>
              </a:tr>
              <a:tr h="2247467">
                <a:tc>
                  <a:txBody>
                    <a:bodyPr/>
                    <a:lstStyle/>
                    <a:p>
                      <a:r>
                        <a:rPr lang="en-GB" dirty="0"/>
                        <a:t>Year 2</a:t>
                      </a:r>
                    </a:p>
                  </a:txBody>
                  <a:tcPr/>
                </a:tc>
                <a:tc>
                  <a:txBody>
                    <a:bodyPr/>
                    <a:lstStyle/>
                    <a:p>
                      <a:pPr marL="0" indent="0" algn="l">
                        <a:buFont typeface="Arial" panose="020B0604020202020204" pitchFamily="34" charset="0"/>
                        <a:buNone/>
                      </a:pPr>
                      <a:r>
                        <a:rPr lang="en-GB" dirty="0"/>
                        <a:t>• Compare and contrast three different types of extreme weather.</a:t>
                      </a:r>
                    </a:p>
                    <a:p>
                      <a:pPr marL="0" indent="0" algn="l">
                        <a:buFont typeface="Arial" panose="020B0604020202020204" pitchFamily="34" charset="0"/>
                        <a:buNone/>
                      </a:pPr>
                      <a:r>
                        <a:rPr lang="en-GB" dirty="0"/>
                        <a:t>• Compare and contrast the weather across all four seasons.</a:t>
                      </a:r>
                    </a:p>
                    <a:p>
                      <a:pPr marL="0" indent="0" algn="l">
                        <a:buFont typeface="Arial" panose="020B0604020202020204" pitchFamily="34" charset="0"/>
                        <a:buNone/>
                      </a:pPr>
                      <a:r>
                        <a:rPr lang="en-GB" dirty="0"/>
                        <a:t>• Summarise the effect of floods from monsoons in Bangladesh.</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solidFill>
                            <a:srgbClr val="0070C0"/>
                          </a:solidFill>
                        </a:rPr>
                        <a:t>• Always, sometimes or never?</a:t>
                      </a:r>
                    </a:p>
                    <a:p>
                      <a:pPr marL="0" indent="0" algn="l">
                        <a:buFont typeface="Arial" panose="020B0604020202020204" pitchFamily="34" charset="0"/>
                        <a:buNone/>
                      </a:pPr>
                      <a:r>
                        <a:rPr lang="en-GB" dirty="0">
                          <a:solidFill>
                            <a:srgbClr val="0070C0"/>
                          </a:solidFill>
                        </a:rPr>
                        <a:t>It is hot in summer and cold in winter.</a:t>
                      </a:r>
                    </a:p>
                    <a:p>
                      <a:pPr marL="0" indent="0" algn="l">
                        <a:buFont typeface="Arial" panose="020B0604020202020204" pitchFamily="34" charset="0"/>
                        <a:buNone/>
                      </a:pPr>
                      <a:r>
                        <a:rPr lang="en-GB" dirty="0">
                          <a:solidFill>
                            <a:srgbClr val="0070C0"/>
                          </a:solidFill>
                        </a:rPr>
                        <a:t>• Do you agree? A drought is less damaging than a flood.</a:t>
                      </a:r>
                    </a:p>
                  </a:txBody>
                  <a:tcPr/>
                </a:tc>
                <a:tc>
                  <a:txBody>
                    <a:bodyPr/>
                    <a:lstStyle/>
                    <a:p>
                      <a:pPr marL="0" indent="0" algn="l">
                        <a:buFont typeface="Arial" panose="020B0604020202020204" pitchFamily="34" charset="0"/>
                        <a:buNone/>
                      </a:pPr>
                      <a:r>
                        <a:rPr lang="en-GB" dirty="0"/>
                        <a:t>Categorise types of weather in different ways. (Teacher note: e.g. mild, stormy, fair, extreme.)</a:t>
                      </a:r>
                    </a:p>
                    <a:p>
                      <a:pPr marL="0" indent="0" algn="l">
                        <a:buFont typeface="Arial" panose="020B0604020202020204" pitchFamily="34" charset="0"/>
                        <a:buNone/>
                      </a:pPr>
                      <a:endParaRPr lang="en-GB" dirty="0"/>
                    </a:p>
                    <a:p>
                      <a:pPr marL="0" indent="0" algn="l">
                        <a:buFont typeface="Arial" panose="020B0604020202020204" pitchFamily="34" charset="0"/>
                        <a:buNone/>
                      </a:pPr>
                      <a:r>
                        <a:rPr lang="en-GB" dirty="0"/>
                        <a:t>• </a:t>
                      </a:r>
                      <a:r>
                        <a:rPr lang="en-GB" dirty="0">
                          <a:solidFill>
                            <a:srgbClr val="0070C0"/>
                          </a:solidFill>
                        </a:rPr>
                        <a:t>Which mapping technique is most useful for weather forecasting:</a:t>
                      </a:r>
                    </a:p>
                    <a:p>
                      <a:pPr marL="0" indent="0" algn="l">
                        <a:buFont typeface="Arial" panose="020B0604020202020204" pitchFamily="34" charset="0"/>
                        <a:buNone/>
                      </a:pPr>
                      <a:r>
                        <a:rPr lang="en-GB" dirty="0">
                          <a:solidFill>
                            <a:srgbClr val="0070C0"/>
                          </a:solidFill>
                        </a:rPr>
                        <a:t> • globes</a:t>
                      </a:r>
                    </a:p>
                    <a:p>
                      <a:pPr marL="0" indent="0" algn="l">
                        <a:buFont typeface="Arial" panose="020B0604020202020204" pitchFamily="34" charset="0"/>
                        <a:buNone/>
                      </a:pPr>
                      <a:r>
                        <a:rPr lang="en-GB" dirty="0">
                          <a:solidFill>
                            <a:srgbClr val="0070C0"/>
                          </a:solidFill>
                        </a:rPr>
                        <a:t> • satellite images </a:t>
                      </a:r>
                    </a:p>
                    <a:p>
                      <a:pPr marL="0" indent="0" algn="l">
                        <a:buFont typeface="Arial" panose="020B0604020202020204" pitchFamily="34" charset="0"/>
                        <a:buNone/>
                      </a:pPr>
                      <a:r>
                        <a:rPr lang="en-GB" dirty="0">
                          <a:solidFill>
                            <a:srgbClr val="0070C0"/>
                          </a:solidFill>
                        </a:rPr>
                        <a:t>• weather symbols?</a:t>
                      </a:r>
                    </a:p>
                  </a:txBody>
                  <a:tcPr/>
                </a:tc>
                <a:extLst>
                  <a:ext uri="{0D108BD9-81ED-4DB2-BD59-A6C34878D82A}">
                    <a16:rowId xmlns:a16="http://schemas.microsoft.com/office/drawing/2014/main" val="623738280"/>
                  </a:ext>
                </a:extLst>
              </a:tr>
            </a:tbl>
          </a:graphicData>
        </a:graphic>
      </p:graphicFrame>
      <p:pic>
        <p:nvPicPr>
          <p:cNvPr id="13" name="Picture 12">
            <a:extLst>
              <a:ext uri="{FF2B5EF4-FFF2-40B4-BE49-F238E27FC236}">
                <a16:creationId xmlns:a16="http://schemas.microsoft.com/office/drawing/2014/main" id="{C540285D-206C-487A-A749-81A553E7618C}"/>
              </a:ext>
            </a:extLst>
          </p:cNvPr>
          <p:cNvPicPr>
            <a:picLocks noChangeAspect="1"/>
          </p:cNvPicPr>
          <p:nvPr/>
        </p:nvPicPr>
        <p:blipFill rotWithShape="1">
          <a:blip r:embed="rId2"/>
          <a:srcRect r="48182"/>
          <a:stretch/>
        </p:blipFill>
        <p:spPr>
          <a:xfrm>
            <a:off x="3922195" y="860894"/>
            <a:ext cx="1153080" cy="1133954"/>
          </a:xfrm>
          <a:prstGeom prst="rect">
            <a:avLst/>
          </a:prstGeom>
        </p:spPr>
      </p:pic>
      <p:pic>
        <p:nvPicPr>
          <p:cNvPr id="24" name="Picture 23">
            <a:extLst>
              <a:ext uri="{FF2B5EF4-FFF2-40B4-BE49-F238E27FC236}">
                <a16:creationId xmlns:a16="http://schemas.microsoft.com/office/drawing/2014/main" id="{BEE85A73-8132-47D7-9E3D-6E5298F716DF}"/>
              </a:ext>
            </a:extLst>
          </p:cNvPr>
          <p:cNvPicPr>
            <a:picLocks noChangeAspect="1"/>
          </p:cNvPicPr>
          <p:nvPr/>
        </p:nvPicPr>
        <p:blipFill rotWithShape="1">
          <a:blip r:embed="rId3"/>
          <a:srcRect l="52137"/>
          <a:stretch/>
        </p:blipFill>
        <p:spPr>
          <a:xfrm>
            <a:off x="7378995" y="964259"/>
            <a:ext cx="1065065" cy="1133954"/>
          </a:xfrm>
          <a:prstGeom prst="rect">
            <a:avLst/>
          </a:prstGeom>
        </p:spPr>
      </p:pic>
      <p:sp>
        <p:nvSpPr>
          <p:cNvPr id="5" name="TextBox 4">
            <a:extLst>
              <a:ext uri="{FF2B5EF4-FFF2-40B4-BE49-F238E27FC236}">
                <a16:creationId xmlns:a16="http://schemas.microsoft.com/office/drawing/2014/main" id="{450C3A26-BA49-4AB1-AF3E-9F5F605E41E3}"/>
              </a:ext>
            </a:extLst>
          </p:cNvPr>
          <p:cNvSpPr txBox="1"/>
          <p:nvPr/>
        </p:nvSpPr>
        <p:spPr>
          <a:xfrm>
            <a:off x="1042416" y="389076"/>
            <a:ext cx="5522976" cy="356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l" defTabSz="452602"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rPr>
              <a:t>Weather &amp; Extreme weather</a:t>
            </a:r>
          </a:p>
        </p:txBody>
      </p:sp>
    </p:spTree>
    <p:extLst>
      <p:ext uri="{BB962C8B-B14F-4D97-AF65-F5344CB8AC3E}">
        <p14:creationId xmlns:p14="http://schemas.microsoft.com/office/powerpoint/2010/main" val="24015594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72CF9-41C6-400B-9DCF-A96A9BBB8BBD}"/>
              </a:ext>
            </a:extLst>
          </p:cNvPr>
          <p:cNvPicPr>
            <a:picLocks noChangeAspect="1"/>
          </p:cNvPicPr>
          <p:nvPr/>
        </p:nvPicPr>
        <p:blipFill>
          <a:blip r:embed="rId2"/>
          <a:stretch>
            <a:fillRect/>
          </a:stretch>
        </p:blipFill>
        <p:spPr>
          <a:xfrm>
            <a:off x="0" y="883999"/>
            <a:ext cx="10693400" cy="5961288"/>
          </a:xfrm>
          <a:prstGeom prst="rect">
            <a:avLst/>
          </a:prstGeom>
        </p:spPr>
      </p:pic>
    </p:spTree>
    <p:extLst>
      <p:ext uri="{BB962C8B-B14F-4D97-AF65-F5344CB8AC3E}">
        <p14:creationId xmlns:p14="http://schemas.microsoft.com/office/powerpoint/2010/main" val="6024112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1763619" y="247084"/>
            <a:ext cx="79544" cy="3564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p>
            <a:endParaRPr dirty="0"/>
          </a:p>
        </p:txBody>
      </p:sp>
      <p:sp>
        <p:nvSpPr>
          <p:cNvPr id="226" name="Below is a summary of what students should be taught.  All of the answers are on the knowledge web and should be taught with appropriate activities."/>
          <p:cNvSpPr txBox="1"/>
          <p:nvPr/>
        </p:nvSpPr>
        <p:spPr>
          <a:xfrm>
            <a:off x="576786" y="61504"/>
            <a:ext cx="9539827" cy="8181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356" tIns="39356" rIns="39356" bIns="39356" anchor="ctr">
            <a:spAutoFit/>
          </a:bodyPr>
          <a:lstStyle>
            <a:lvl1pPr algn="l">
              <a:defRPr sz="1200" b="0"/>
            </a:lvl1pPr>
          </a:lstStyle>
          <a:p>
            <a:r>
              <a:rPr lang="en-US" b="1" dirty="0"/>
              <a:t>Describing Maps of the World: 1</a:t>
            </a:r>
          </a:p>
          <a:p>
            <a:endParaRPr lang="en-US" dirty="0"/>
          </a:p>
          <a:p>
            <a:r>
              <a:rPr lang="en-US" dirty="0"/>
              <a:t>Below is a summary of what students should be taught.  All of the answers are on the knowledge web and should be taught with appropriate activities.</a:t>
            </a:r>
            <a:endParaRPr lang="en-GB" dirty="0"/>
          </a:p>
        </p:txBody>
      </p:sp>
      <p:pic>
        <p:nvPicPr>
          <p:cNvPr id="3" name="Picture 2">
            <a:extLst>
              <a:ext uri="{FF2B5EF4-FFF2-40B4-BE49-F238E27FC236}">
                <a16:creationId xmlns:a16="http://schemas.microsoft.com/office/drawing/2014/main" id="{96D4B471-3F32-4EB4-A593-49756EA42906}"/>
              </a:ext>
            </a:extLst>
          </p:cNvPr>
          <p:cNvPicPr>
            <a:picLocks noChangeAspect="1"/>
          </p:cNvPicPr>
          <p:nvPr/>
        </p:nvPicPr>
        <p:blipFill>
          <a:blip r:embed="rId2"/>
          <a:stretch>
            <a:fillRect/>
          </a:stretch>
        </p:blipFill>
        <p:spPr>
          <a:xfrm>
            <a:off x="143123" y="866423"/>
            <a:ext cx="10303389" cy="6442993"/>
          </a:xfrm>
          <a:prstGeom prst="rect">
            <a:avLst/>
          </a:prstGeom>
        </p:spPr>
      </p:pic>
    </p:spTree>
    <p:extLst>
      <p:ext uri="{BB962C8B-B14F-4D97-AF65-F5344CB8AC3E}">
        <p14:creationId xmlns:p14="http://schemas.microsoft.com/office/powerpoint/2010/main" val="20497841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56DC94-4354-4589-B4F7-619F48225F58}"/>
              </a:ext>
            </a:extLst>
          </p:cNvPr>
          <p:cNvSpPr/>
          <p:nvPr/>
        </p:nvSpPr>
        <p:spPr>
          <a:xfrm>
            <a:off x="0" y="877824"/>
            <a:ext cx="6501384" cy="369332"/>
          </a:xfrm>
          <a:prstGeom prst="rect">
            <a:avLst/>
          </a:prstGeom>
        </p:spPr>
        <p:txBody>
          <a:bodyPr wrap="square">
            <a:spAutoFit/>
          </a:bodyPr>
          <a:lstStyle/>
          <a:p>
            <a:r>
              <a:rPr lang="en-GB" b="0" dirty="0">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067B149F-3434-4E3C-8BEA-880FB3D12FDD}"/>
              </a:ext>
            </a:extLst>
          </p:cNvPr>
          <p:cNvSpPr/>
          <p:nvPr/>
        </p:nvSpPr>
        <p:spPr>
          <a:xfrm>
            <a:off x="128016" y="365752"/>
            <a:ext cx="4599432" cy="369332"/>
          </a:xfrm>
          <a:prstGeom prst="rect">
            <a:avLst/>
          </a:prstGeom>
        </p:spPr>
        <p:txBody>
          <a:bodyPr wrap="square">
            <a:spAutoFit/>
          </a:bodyPr>
          <a:lstStyle/>
          <a:p>
            <a:r>
              <a:rPr lang="en-US" dirty="0"/>
              <a:t>Describing maps of the world:1</a:t>
            </a:r>
          </a:p>
        </p:txBody>
      </p:sp>
      <p:sp>
        <p:nvSpPr>
          <p:cNvPr id="7" name="Rectangle 6">
            <a:extLst>
              <a:ext uri="{FF2B5EF4-FFF2-40B4-BE49-F238E27FC236}">
                <a16:creationId xmlns:a16="http://schemas.microsoft.com/office/drawing/2014/main" id="{7DC85531-3744-42B7-830D-86A0A203CF9D}"/>
              </a:ext>
            </a:extLst>
          </p:cNvPr>
          <p:cNvSpPr/>
          <p:nvPr/>
        </p:nvSpPr>
        <p:spPr>
          <a:xfrm>
            <a:off x="667749" y="735084"/>
            <a:ext cx="9482091" cy="646331"/>
          </a:xfrm>
          <a:prstGeom prst="rect">
            <a:avLst/>
          </a:prstGeom>
        </p:spPr>
        <p:txBody>
          <a:bodyPr wrap="square">
            <a:spAutoFit/>
          </a:bodyPr>
          <a:lstStyle/>
          <a:p>
            <a:pPr algn="l"/>
            <a:r>
              <a:rPr lang="en-GB" dirty="0">
                <a:solidFill>
                  <a:srgbClr val="EE230C"/>
                </a:solidFill>
              </a:rPr>
              <a:t>Decide how many lessons you will spend on the topic and use the information on the knowledge web to create the take-aways for each lesson</a:t>
            </a:r>
            <a:r>
              <a:rPr lang="en-GB" b="0" dirty="0"/>
              <a:t>​</a:t>
            </a:r>
            <a:endParaRPr lang="en-GB" dirty="0"/>
          </a:p>
        </p:txBody>
      </p:sp>
      <p:sp>
        <p:nvSpPr>
          <p:cNvPr id="8" name="Rectangle 7">
            <a:extLst>
              <a:ext uri="{FF2B5EF4-FFF2-40B4-BE49-F238E27FC236}">
                <a16:creationId xmlns:a16="http://schemas.microsoft.com/office/drawing/2014/main" id="{C7A94E2E-E88A-486A-9B62-CE58F84F71C6}"/>
              </a:ext>
            </a:extLst>
          </p:cNvPr>
          <p:cNvSpPr/>
          <p:nvPr/>
        </p:nvSpPr>
        <p:spPr>
          <a:xfrm>
            <a:off x="0" y="1381415"/>
            <a:ext cx="8020050" cy="369332"/>
          </a:xfrm>
          <a:prstGeom prst="rect">
            <a:avLst/>
          </a:prstGeom>
        </p:spPr>
        <p:txBody>
          <a:bodyPr wrap="square">
            <a:spAutoFit/>
          </a:bodyPr>
          <a:lstStyle/>
          <a:p>
            <a:r>
              <a:rPr lang="en-GB" b="0" dirty="0"/>
              <a:t>This table shows the knowledge that will be taught in each lesson.</a:t>
            </a:r>
            <a:endParaRPr lang="en-GB" dirty="0"/>
          </a:p>
        </p:txBody>
      </p:sp>
      <p:graphicFrame>
        <p:nvGraphicFramePr>
          <p:cNvPr id="9" name="Table 8">
            <a:extLst>
              <a:ext uri="{FF2B5EF4-FFF2-40B4-BE49-F238E27FC236}">
                <a16:creationId xmlns:a16="http://schemas.microsoft.com/office/drawing/2014/main" id="{CA4506AA-2227-42E8-BDE9-219473B60055}"/>
              </a:ext>
            </a:extLst>
          </p:cNvPr>
          <p:cNvGraphicFramePr>
            <a:graphicFrameLocks noGrp="1"/>
          </p:cNvGraphicFramePr>
          <p:nvPr>
            <p:extLst>
              <p:ext uri="{D42A27DB-BD31-4B8C-83A1-F6EECF244321}">
                <p14:modId xmlns:p14="http://schemas.microsoft.com/office/powerpoint/2010/main" val="2522951355"/>
              </p:ext>
            </p:extLst>
          </p:nvPr>
        </p:nvGraphicFramePr>
        <p:xfrm>
          <a:off x="710810" y="2671064"/>
          <a:ext cx="9331486" cy="4150352"/>
        </p:xfrm>
        <a:graphic>
          <a:graphicData uri="http://schemas.openxmlformats.org/drawingml/2006/table">
            <a:tbl>
              <a:tblPr firstRow="1" bandRow="1">
                <a:tableStyleId>{5940675A-B579-460E-94D1-54222C63F5DA}</a:tableStyleId>
              </a:tblPr>
              <a:tblGrid>
                <a:gridCol w="1785122">
                  <a:extLst>
                    <a:ext uri="{9D8B030D-6E8A-4147-A177-3AD203B41FA5}">
                      <a16:colId xmlns:a16="http://schemas.microsoft.com/office/drawing/2014/main" val="2609504251"/>
                    </a:ext>
                  </a:extLst>
                </a:gridCol>
                <a:gridCol w="7546364">
                  <a:extLst>
                    <a:ext uri="{9D8B030D-6E8A-4147-A177-3AD203B41FA5}">
                      <a16:colId xmlns:a16="http://schemas.microsoft.com/office/drawing/2014/main" val="3864926338"/>
                    </a:ext>
                  </a:extLst>
                </a:gridCol>
              </a:tblGrid>
              <a:tr h="1999798">
                <a:tc>
                  <a:txBody>
                    <a:bodyPr/>
                    <a:lstStyle/>
                    <a:p>
                      <a:r>
                        <a:rPr lang="en-GB" dirty="0"/>
                        <a:t>Year 1</a:t>
                      </a:r>
                    </a:p>
                  </a:txBody>
                  <a:tcPr/>
                </a:tc>
                <a:tc>
                  <a:txBody>
                    <a:bodyPr/>
                    <a:lstStyle/>
                    <a:p>
                      <a:pPr marL="171450" indent="-171450" algn="l">
                        <a:buFont typeface="Arial" panose="020B0604020202020204" pitchFamily="34" charset="0"/>
                        <a:buChar char="•"/>
                      </a:pPr>
                      <a:r>
                        <a:rPr lang="en-GB" dirty="0"/>
                        <a:t>What is a globe? </a:t>
                      </a:r>
                    </a:p>
                    <a:p>
                      <a:pPr marL="171450" indent="-171450" algn="l">
                        <a:buFont typeface="Arial" panose="020B0604020202020204" pitchFamily="34" charset="0"/>
                        <a:buChar char="•"/>
                      </a:pPr>
                      <a:r>
                        <a:rPr lang="en-GB" dirty="0"/>
                        <a:t>What is a map?</a:t>
                      </a:r>
                    </a:p>
                    <a:p>
                      <a:pPr marL="171450" indent="-171450" algn="l">
                        <a:buFont typeface="Arial" panose="020B0604020202020204" pitchFamily="34" charset="0"/>
                        <a:buChar char="•"/>
                      </a:pPr>
                      <a:r>
                        <a:rPr lang="en-GB" dirty="0"/>
                        <a:t>What is an atlas? </a:t>
                      </a:r>
                    </a:p>
                    <a:p>
                      <a:pPr marL="171450" indent="-171450" algn="l">
                        <a:buFont typeface="Arial" panose="020B0604020202020204" pitchFamily="34" charset="0"/>
                        <a:buChar char="•"/>
                      </a:pPr>
                      <a:r>
                        <a:rPr lang="en-GB" dirty="0"/>
                        <a:t>What is a satellite image?</a:t>
                      </a:r>
                    </a:p>
                    <a:p>
                      <a:pPr marL="171450" indent="-171450" algn="l">
                        <a:buFont typeface="Arial" panose="020B0604020202020204" pitchFamily="34" charset="0"/>
                        <a:buChar char="•"/>
                      </a:pPr>
                      <a:r>
                        <a:rPr lang="en-GB" dirty="0"/>
                        <a:t>Label a compass rose showing: north, south, west and east. </a:t>
                      </a:r>
                    </a:p>
                    <a:p>
                      <a:pPr marL="171450" indent="-171450" algn="l">
                        <a:buFont typeface="Arial" panose="020B0604020202020204" pitchFamily="34" charset="0"/>
                        <a:buChar char="•"/>
                      </a:pPr>
                      <a:r>
                        <a:rPr lang="en-GB" dirty="0"/>
                        <a:t>Label an image of Earth showing: north, south, west and east. </a:t>
                      </a:r>
                    </a:p>
                    <a:p>
                      <a:pPr marL="171450" indent="-171450" algn="l">
                        <a:buFont typeface="Arial" panose="020B0604020202020204" pitchFamily="34" charset="0"/>
                        <a:buChar char="•"/>
                      </a:pPr>
                      <a:r>
                        <a:rPr lang="en-GB" dirty="0"/>
                        <a:t>Label an image of Earth showing: North Pole, South Pole, axis, equator, northern hemisphere and southern hemisphere. </a:t>
                      </a:r>
                    </a:p>
                  </a:txBody>
                  <a:tcPr/>
                </a:tc>
                <a:extLst>
                  <a:ext uri="{0D108BD9-81ED-4DB2-BD59-A6C34878D82A}">
                    <a16:rowId xmlns:a16="http://schemas.microsoft.com/office/drawing/2014/main" val="4065516852"/>
                  </a:ext>
                </a:extLst>
              </a:tr>
              <a:tr h="2150554">
                <a:tc>
                  <a:txBody>
                    <a:bodyPr/>
                    <a:lstStyle/>
                    <a:p>
                      <a:r>
                        <a:rPr lang="en-GB" dirty="0"/>
                        <a:t>Year 2</a:t>
                      </a:r>
                    </a:p>
                  </a:txBody>
                  <a:tcPr/>
                </a:tc>
                <a:tc>
                  <a:txBody>
                    <a:bodyPr/>
                    <a:lstStyle/>
                    <a:p>
                      <a:pPr marL="171450" indent="-171450" algn="l">
                        <a:buFont typeface="Arial" panose="020B0604020202020204" pitchFamily="34" charset="0"/>
                        <a:buChar char="•"/>
                      </a:pPr>
                      <a:r>
                        <a:rPr lang="en-GB" dirty="0"/>
                        <a:t>Compare and contrast a map of Earth with a satellite image</a:t>
                      </a:r>
                    </a:p>
                    <a:p>
                      <a:pPr marL="171450" indent="-171450" algn="l">
                        <a:buFont typeface="Arial" panose="020B0604020202020204" pitchFamily="34" charset="0"/>
                        <a:buChar char="•"/>
                      </a:pPr>
                      <a:r>
                        <a:rPr lang="en-GB" dirty="0"/>
                        <a:t>Point out the main differences between a globe and a map.</a:t>
                      </a:r>
                    </a:p>
                    <a:p>
                      <a:pPr marL="171450" indent="-171450" algn="l">
                        <a:buFont typeface="Arial" panose="020B0604020202020204" pitchFamily="34" charset="0"/>
                        <a:buChar char="•"/>
                      </a:pPr>
                      <a:r>
                        <a:rPr lang="en-GB" dirty="0"/>
                        <a:t>Use an atlas and explain the method to find the: </a:t>
                      </a:r>
                    </a:p>
                    <a:p>
                      <a:pPr algn="l"/>
                      <a:r>
                        <a:rPr lang="en-GB" dirty="0"/>
                        <a:t>                                  United Kingdom </a:t>
                      </a:r>
                    </a:p>
                    <a:p>
                      <a:pPr algn="l"/>
                      <a:r>
                        <a:rPr lang="en-GB" dirty="0"/>
                        <a:t>                                  five oceans</a:t>
                      </a:r>
                    </a:p>
                    <a:p>
                      <a:pPr algn="l"/>
                      <a:r>
                        <a:rPr lang="en-GB" dirty="0"/>
                        <a:t>                                  Seven continents</a:t>
                      </a:r>
                    </a:p>
                    <a:p>
                      <a:pPr algn="l"/>
                      <a:r>
                        <a:rPr lang="en-GB" dirty="0"/>
                        <a:t>                                  location of the school. </a:t>
                      </a:r>
                    </a:p>
                    <a:p>
                      <a:pPr algn="l"/>
                      <a:endParaRPr lang="en-GB" dirty="0"/>
                    </a:p>
                  </a:txBody>
                  <a:tcPr/>
                </a:tc>
                <a:extLst>
                  <a:ext uri="{0D108BD9-81ED-4DB2-BD59-A6C34878D82A}">
                    <a16:rowId xmlns:a16="http://schemas.microsoft.com/office/drawing/2014/main" val="1124804558"/>
                  </a:ext>
                </a:extLst>
              </a:tr>
            </a:tbl>
          </a:graphicData>
        </a:graphic>
      </p:graphicFrame>
      <p:grpSp>
        <p:nvGrpSpPr>
          <p:cNvPr id="10" name="Group 9">
            <a:extLst>
              <a:ext uri="{FF2B5EF4-FFF2-40B4-BE49-F238E27FC236}">
                <a16:creationId xmlns:a16="http://schemas.microsoft.com/office/drawing/2014/main" id="{EF1BDA69-2450-4AA4-A195-B6D579CA38C8}"/>
              </a:ext>
            </a:extLst>
          </p:cNvPr>
          <p:cNvGrpSpPr/>
          <p:nvPr/>
        </p:nvGrpSpPr>
        <p:grpSpPr>
          <a:xfrm>
            <a:off x="5408794" y="1726004"/>
            <a:ext cx="778142" cy="969472"/>
            <a:chOff x="9604152" y="1206304"/>
            <a:chExt cx="778142" cy="969472"/>
          </a:xfrm>
        </p:grpSpPr>
        <p:sp>
          <p:nvSpPr>
            <p:cNvPr id="11" name="Techniques">
              <a:extLst>
                <a:ext uri="{FF2B5EF4-FFF2-40B4-BE49-F238E27FC236}">
                  <a16:creationId xmlns:a16="http://schemas.microsoft.com/office/drawing/2014/main" id="{5BAFA21E-0DFF-4341-97E8-705385DB599F}"/>
                </a:ext>
              </a:extLst>
            </p:cNvPr>
            <p:cNvSpPr txBox="1"/>
            <p:nvPr/>
          </p:nvSpPr>
          <p:spPr>
            <a:xfrm>
              <a:off x="9615117" y="1957796"/>
              <a:ext cx="720682" cy="21798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356" tIns="39356" rIns="39356" bIns="39356" anchor="ctr">
              <a:spAutoFit/>
            </a:bodyPr>
            <a:lstStyle>
              <a:lvl1pPr>
                <a:defRPr sz="900">
                  <a:solidFill>
                    <a:srgbClr val="6197CC"/>
                  </a:solidFill>
                </a:defRPr>
              </a:lvl1pPr>
            </a:lstStyle>
            <a:p>
              <a:r>
                <a:rPr lang="en-GB" dirty="0"/>
                <a:t>Techniques</a:t>
              </a:r>
              <a:endParaRPr dirty="0"/>
            </a:p>
          </p:txBody>
        </p:sp>
        <p:pic>
          <p:nvPicPr>
            <p:cNvPr id="12" name="Picture 11">
              <a:extLst>
                <a:ext uri="{FF2B5EF4-FFF2-40B4-BE49-F238E27FC236}">
                  <a16:creationId xmlns:a16="http://schemas.microsoft.com/office/drawing/2014/main" id="{8C4D7A89-4191-42EC-8FAC-6A18E000CB7D}"/>
                </a:ext>
              </a:extLst>
            </p:cNvPr>
            <p:cNvPicPr>
              <a:picLocks noChangeAspect="1"/>
            </p:cNvPicPr>
            <p:nvPr/>
          </p:nvPicPr>
          <p:blipFill>
            <a:blip r:embed="rId2"/>
            <a:stretch>
              <a:fillRect/>
            </a:stretch>
          </p:blipFill>
          <p:spPr>
            <a:xfrm>
              <a:off x="9604152" y="1206304"/>
              <a:ext cx="778142" cy="729230"/>
            </a:xfrm>
            <a:prstGeom prst="rect">
              <a:avLst/>
            </a:prstGeom>
          </p:spPr>
        </p:pic>
      </p:grpSp>
      <p:pic>
        <p:nvPicPr>
          <p:cNvPr id="2" name="Picture 1">
            <a:extLst>
              <a:ext uri="{FF2B5EF4-FFF2-40B4-BE49-F238E27FC236}">
                <a16:creationId xmlns:a16="http://schemas.microsoft.com/office/drawing/2014/main" id="{C11E9B8E-CF11-4443-9AE8-1E73ACAF1E50}"/>
              </a:ext>
            </a:extLst>
          </p:cNvPr>
          <p:cNvPicPr>
            <a:picLocks noChangeAspect="1"/>
          </p:cNvPicPr>
          <p:nvPr/>
        </p:nvPicPr>
        <p:blipFill>
          <a:blip r:embed="rId3"/>
          <a:stretch>
            <a:fillRect/>
          </a:stretch>
        </p:blipFill>
        <p:spPr>
          <a:xfrm>
            <a:off x="2535276" y="5936947"/>
            <a:ext cx="7614564" cy="688908"/>
          </a:xfrm>
          <a:prstGeom prst="rect">
            <a:avLst/>
          </a:prstGeom>
        </p:spPr>
      </p:pic>
    </p:spTree>
    <p:extLst>
      <p:ext uri="{BB962C8B-B14F-4D97-AF65-F5344CB8AC3E}">
        <p14:creationId xmlns:p14="http://schemas.microsoft.com/office/powerpoint/2010/main" val="282768375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5" ma:contentTypeDescription="Create a new document." ma:contentTypeScope="" ma:versionID="ad6523585e8b7813fec1d18a0bde2ac7">
  <xsd:schema xmlns:xsd="http://www.w3.org/2001/XMLSchema" xmlns:xs="http://www.w3.org/2001/XMLSchema" xmlns:p="http://schemas.microsoft.com/office/2006/metadata/properties" xmlns:ns2="8f74720f-ca0e-4da3-83d4-be667e48da60" xmlns:ns3="1faa794a-8f11-4bbc-9866-cb0dd9989de6" targetNamespace="http://schemas.microsoft.com/office/2006/metadata/properties" ma:root="true" ma:fieldsID="bae623c8d208c97e6a9a4f2a027023a7" ns2:_="" ns3:_="">
    <xsd:import namespace="8f74720f-ca0e-4da3-83d4-be667e48da60"/>
    <xsd:import namespace="1faa794a-8f11-4bbc-9866-cb0dd9989d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de067c-840f-4bbc-a3b9-cd0c388f70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aa794a-8f11-4bbc-9866-cb0dd9989d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c3d2fd-5d75-484d-8502-90f142d5fcef}" ma:internalName="TaxCatchAll" ma:showField="CatchAllData" ma:web="1faa794a-8f11-4bbc-9866-cb0dd9989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74720f-ca0e-4da3-83d4-be667e48da60">
      <Terms xmlns="http://schemas.microsoft.com/office/infopath/2007/PartnerControls"/>
    </lcf76f155ced4ddcb4097134ff3c332f>
    <TaxCatchAll xmlns="1faa794a-8f11-4bbc-9866-cb0dd9989de6" xsi:nil="true"/>
  </documentManagement>
</p:properties>
</file>

<file path=customXml/itemProps1.xml><?xml version="1.0" encoding="utf-8"?>
<ds:datastoreItem xmlns:ds="http://schemas.openxmlformats.org/officeDocument/2006/customXml" ds:itemID="{E188C60E-7FCF-4100-8206-91A49F35EA52}">
  <ds:schemaRefs>
    <ds:schemaRef ds:uri="http://schemas.microsoft.com/sharepoint/v3/contenttype/forms"/>
  </ds:schemaRefs>
</ds:datastoreItem>
</file>

<file path=customXml/itemProps2.xml><?xml version="1.0" encoding="utf-8"?>
<ds:datastoreItem xmlns:ds="http://schemas.openxmlformats.org/officeDocument/2006/customXml" ds:itemID="{6CAE2EAA-9F9D-45A3-B1FF-789DC4F17541}"/>
</file>

<file path=customXml/itemProps3.xml><?xml version="1.0" encoding="utf-8"?>
<ds:datastoreItem xmlns:ds="http://schemas.openxmlformats.org/officeDocument/2006/customXml" ds:itemID="{84C219FF-C6B2-4319-9670-F511E190F3B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f74720f-ca0e-4da3-83d4-be667e48da60"/>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1695</TotalTime>
  <Words>4606</Words>
  <Application>Microsoft Office PowerPoint</Application>
  <PresentationFormat>Custom</PresentationFormat>
  <Paragraphs>759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White</vt:lpstr>
      <vt:lpstr> Key Stage 1  Geography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Boddy, Vikki</cp:lastModifiedBy>
  <cp:revision>162</cp:revision>
  <dcterms:modified xsi:type="dcterms:W3CDTF">2022-09-25T11:31:55Z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