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5"/>
  </p:notesMasterIdLst>
  <p:sldIdLst>
    <p:sldId id="322" r:id="rId5"/>
    <p:sldId id="256" r:id="rId6"/>
    <p:sldId id="299" r:id="rId7"/>
    <p:sldId id="263" r:id="rId8"/>
    <p:sldId id="259" r:id="rId9"/>
    <p:sldId id="265" r:id="rId10"/>
    <p:sldId id="300" r:id="rId11"/>
    <p:sldId id="267" r:id="rId12"/>
    <p:sldId id="269" r:id="rId13"/>
    <p:sldId id="301" r:id="rId14"/>
    <p:sldId id="270" r:id="rId15"/>
    <p:sldId id="272" r:id="rId16"/>
    <p:sldId id="302" r:id="rId17"/>
    <p:sldId id="274" r:id="rId18"/>
    <p:sldId id="276" r:id="rId19"/>
    <p:sldId id="277" r:id="rId20"/>
    <p:sldId id="282" r:id="rId21"/>
    <p:sldId id="279" r:id="rId22"/>
    <p:sldId id="280" r:id="rId23"/>
    <p:sldId id="283" r:id="rId24"/>
    <p:sldId id="284" r:id="rId25"/>
    <p:sldId id="303" r:id="rId26"/>
    <p:sldId id="286" r:id="rId27"/>
    <p:sldId id="287" r:id="rId28"/>
    <p:sldId id="288" r:id="rId29"/>
    <p:sldId id="289" r:id="rId30"/>
    <p:sldId id="290" r:id="rId31"/>
    <p:sldId id="291" r:id="rId32"/>
    <p:sldId id="296" r:id="rId33"/>
    <p:sldId id="294" r:id="rId34"/>
    <p:sldId id="297" r:id="rId35"/>
    <p:sldId id="298" r:id="rId36"/>
    <p:sldId id="304" r:id="rId37"/>
    <p:sldId id="305" r:id="rId38"/>
    <p:sldId id="306" r:id="rId39"/>
    <p:sldId id="307" r:id="rId40"/>
    <p:sldId id="308" r:id="rId41"/>
    <p:sldId id="309" r:id="rId42"/>
    <p:sldId id="311" r:id="rId43"/>
    <p:sldId id="310" r:id="rId44"/>
    <p:sldId id="312" r:id="rId45"/>
    <p:sldId id="314" r:id="rId46"/>
    <p:sldId id="313" r:id="rId47"/>
    <p:sldId id="315" r:id="rId48"/>
    <p:sldId id="316" r:id="rId49"/>
    <p:sldId id="317" r:id="rId50"/>
    <p:sldId id="318" r:id="rId51"/>
    <p:sldId id="319" r:id="rId52"/>
    <p:sldId id="320" r:id="rId53"/>
    <p:sldId id="321" r:id="rId54"/>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48"/>
  </p:normalViewPr>
  <p:slideViewPr>
    <p:cSldViewPr snapToGrid="0" snapToObjects="1">
      <p:cViewPr varScale="1">
        <p:scale>
          <a:sx n="61" d="100"/>
          <a:sy n="61" d="100"/>
        </p:scale>
        <p:origin x="114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8450" y="290256"/>
            <a:ext cx="7556500" cy="503766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92952" y="5204932"/>
            <a:ext cx="8107496" cy="1101991"/>
          </a:xfrm>
          <a:prstGeom prst="rect">
            <a:avLst/>
          </a:prstGeom>
        </p:spPr>
        <p:txBody>
          <a:bodyPr anchor="b"/>
          <a:lstStyle/>
          <a:p>
            <a:r>
              <a:t>Title Text</a:t>
            </a:r>
          </a:p>
        </p:txBody>
      </p:sp>
      <p:sp>
        <p:nvSpPr>
          <p:cNvPr id="22" name="Body Level One…"/>
          <p:cNvSpPr txBox="1">
            <a:spLocks noGrp="1"/>
          </p:cNvSpPr>
          <p:nvPr>
            <p:ph type="body" sz="quarter" idx="1"/>
          </p:nvPr>
        </p:nvSpPr>
        <p:spPr>
          <a:xfrm>
            <a:off x="1292952" y="6316761"/>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1272415"/>
            <a:ext cx="8107496" cy="1101991"/>
          </a:xfrm>
        </p:spPr>
        <p:txBody>
          <a:bodyPr>
            <a:normAutofit fontScale="90000"/>
          </a:bodyPr>
          <a:lstStyle/>
          <a:p>
            <a:r>
              <a:rPr lang="en-GB" dirty="0"/>
              <a:t> Lower Key Stage </a:t>
            </a:r>
            <a:r>
              <a:rPr lang="en-GB"/>
              <a:t>2 </a:t>
            </a:r>
            <a:br>
              <a:rPr lang="en-GB"/>
            </a:br>
            <a:r>
              <a:rPr lang="en-GB"/>
              <a:t>Art </a:t>
            </a:r>
            <a:r>
              <a:rPr lang="en-GB" dirty="0"/>
              <a:t>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4748675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737" y="163512"/>
            <a:ext cx="10260013" cy="7151688"/>
          </a:xfrm>
          <a:prstGeom prst="rect">
            <a:avLst/>
          </a:prstGeom>
        </p:spPr>
      </p:pic>
    </p:spTree>
    <p:extLst>
      <p:ext uri="{BB962C8B-B14F-4D97-AF65-F5344CB8AC3E}">
        <p14:creationId xmlns:p14="http://schemas.microsoft.com/office/powerpoint/2010/main" val="34515722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322590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All work and no play</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272187" y="695194"/>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523535405"/>
              </p:ext>
            </p:extLst>
          </p:nvPr>
        </p:nvGraphicFramePr>
        <p:xfrm>
          <a:off x="349145" y="2396994"/>
          <a:ext cx="10077850" cy="405294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is meant by ‘genre painting’?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two examples of a period in history when ‘genre painting’ was popular.</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List some of the features you might see in a genre painting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does Ford </a:t>
                      </a:r>
                      <a:r>
                        <a:rPr lang="en-US" sz="1100" dirty="0" err="1">
                          <a:latin typeface="Calibri" panose="020F0502020204030204" pitchFamily="34" charset="0"/>
                          <a:cs typeface="Calibri" panose="020F0502020204030204" pitchFamily="34" charset="0"/>
                        </a:rPr>
                        <a:t>Madox</a:t>
                      </a:r>
                      <a:r>
                        <a:rPr lang="en-US" sz="1100" dirty="0">
                          <a:latin typeface="Calibri" panose="020F0502020204030204" pitchFamily="34" charset="0"/>
                          <a:cs typeface="Calibri" panose="020F0502020204030204" pitchFamily="34" charset="0"/>
                        </a:rPr>
                        <a:t> Brown’s painting Work show?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Describe some of the characters in this painting.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 Why is this painting seen as being typical of </a:t>
                      </a:r>
                      <a:r>
                        <a:rPr lang="en-US" sz="1100" dirty="0" err="1">
                          <a:latin typeface="Calibri" panose="020F0502020204030204" pitchFamily="34" charset="0"/>
                          <a:cs typeface="Calibri" panose="020F0502020204030204" pitchFamily="34" charset="0"/>
                        </a:rPr>
                        <a:t>Madox</a:t>
                      </a:r>
                      <a:r>
                        <a:rPr lang="en-US" sz="1100" dirty="0">
                          <a:latin typeface="Calibri" panose="020F0502020204030204" pitchFamily="34" charset="0"/>
                          <a:cs typeface="Calibri" panose="020F0502020204030204" pitchFamily="34" charset="0"/>
                        </a:rPr>
                        <a:t> Brown’s style?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Name some artists who have produced famous art that shows people at work. • How do these artists help people discover more about social history? • Which type of people were 17th-century Dutch artists more likely to depict working?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 Give two examples of how an artist might use body language to show emotion. • How might a person be feeling if they are shown with slumped shoulders or a lowered head? • Copy artists like </a:t>
                      </a:r>
                      <a:r>
                        <a:rPr lang="en-US" sz="1100" dirty="0" err="1">
                          <a:latin typeface="Calibri" panose="020F0502020204030204" pitchFamily="34" charset="0"/>
                          <a:cs typeface="Calibri" panose="020F0502020204030204" pitchFamily="34" charset="0"/>
                        </a:rPr>
                        <a:t>Madox</a:t>
                      </a:r>
                      <a:r>
                        <a:rPr lang="en-US" sz="1100" dirty="0">
                          <a:latin typeface="Calibri" panose="020F0502020204030204" pitchFamily="34" charset="0"/>
                          <a:cs typeface="Calibri" panose="020F0502020204030204" pitchFamily="34" charset="0"/>
                        </a:rPr>
                        <a:t> Brown by using body language to show the different emotions of people in a painting.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Explain why the term ‘genre painting’ could be confusing. • </a:t>
                      </a: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genre paintings often show people who are not often painted in other styles of art.</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a:t>
                      </a:r>
                      <a:r>
                        <a:rPr lang="en-US" sz="1100" dirty="0">
                          <a:solidFill>
                            <a:schemeClr val="accent1">
                              <a:lumMod val="50000"/>
                            </a:schemeClr>
                          </a:solidFill>
                          <a:latin typeface="Calibri" panose="020F0502020204030204" pitchFamily="34" charset="0"/>
                          <a:cs typeface="Calibri" panose="020F0502020204030204" pitchFamily="34" charset="0"/>
                        </a:rPr>
                        <a:t>What is the connection between typical scenes in genre paintings of the Victorian period and cities such as London and Paris that were growing rapidly at the time?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Imagine you are one of the characters in </a:t>
                      </a:r>
                      <a:r>
                        <a:rPr lang="en-US" sz="1100" dirty="0" err="1">
                          <a:latin typeface="Calibri" panose="020F0502020204030204" pitchFamily="34" charset="0"/>
                          <a:cs typeface="Calibri" panose="020F0502020204030204" pitchFamily="34" charset="0"/>
                        </a:rPr>
                        <a:t>Madox</a:t>
                      </a:r>
                      <a:r>
                        <a:rPr lang="en-US" sz="1100" dirty="0">
                          <a:latin typeface="Calibri" panose="020F0502020204030204" pitchFamily="34" charset="0"/>
                          <a:cs typeface="Calibri" panose="020F0502020204030204" pitchFamily="34" charset="0"/>
                        </a:rPr>
                        <a:t> Brown’s Work painting. </a:t>
                      </a: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what you are doing and how you are feeling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True or false? Artists always create their work at the actual scene so that they can capture the precise details.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Compare paintings by artists showing people working in Victorian Britain. Which aspects of the scenes are similar?</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a:t>
                      </a:r>
                      <a:r>
                        <a:rPr lang="en-US" sz="1100" dirty="0">
                          <a:solidFill>
                            <a:schemeClr val="accent1">
                              <a:lumMod val="50000"/>
                            </a:schemeClr>
                          </a:solidFill>
                          <a:latin typeface="Calibri" panose="020F0502020204030204" pitchFamily="34" charset="0"/>
                          <a:cs typeface="Calibri" panose="020F0502020204030204" pitchFamily="34" charset="0"/>
                        </a:rPr>
                        <a:t>Research the work of British artist Joseph Wright. Compare how he showed people at work with paintings by other artists you have studied.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Organise</a:t>
                      </a:r>
                      <a:r>
                        <a:rPr lang="en-US" sz="1100" dirty="0">
                          <a:latin typeface="Calibri" panose="020F0502020204030204" pitchFamily="34" charset="0"/>
                          <a:cs typeface="Calibri" panose="020F0502020204030204" pitchFamily="34" charset="0"/>
                        </a:rPr>
                        <a:t> in a table examples of how artists draw different gestures and expressions. Link these with the emotions that are being shown.</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the style used by Hans Holbein the Younger in his royal portraits would not be effective if used to show people at work?</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4" name="Picture 13"/>
          <p:cNvPicPr/>
          <p:nvPr/>
        </p:nvPicPr>
        <p:blipFill>
          <a:blip r:embed="rId2"/>
          <a:stretch>
            <a:fillRect/>
          </a:stretch>
        </p:blipFill>
        <p:spPr>
          <a:xfrm>
            <a:off x="8951265" y="1135310"/>
            <a:ext cx="828675" cy="990600"/>
          </a:xfrm>
          <a:prstGeom prst="rect">
            <a:avLst/>
          </a:prstGeom>
        </p:spPr>
      </p:pic>
      <p:pic>
        <p:nvPicPr>
          <p:cNvPr id="10" name="Picture 9"/>
          <p:cNvPicPr/>
          <p:nvPr/>
        </p:nvPicPr>
        <p:blipFill>
          <a:blip r:embed="rId3"/>
          <a:stretch>
            <a:fillRect/>
          </a:stretch>
        </p:blipFill>
        <p:spPr>
          <a:xfrm>
            <a:off x="2819722" y="1154225"/>
            <a:ext cx="742950" cy="1171575"/>
          </a:xfrm>
          <a:prstGeom prst="rect">
            <a:avLst/>
          </a:prstGeom>
        </p:spPr>
      </p:pic>
      <p:pic>
        <p:nvPicPr>
          <p:cNvPr id="11" name="Picture 10"/>
          <p:cNvPicPr/>
          <p:nvPr/>
        </p:nvPicPr>
        <p:blipFill>
          <a:blip r:embed="rId4"/>
          <a:stretch>
            <a:fillRect/>
          </a:stretch>
        </p:blipFill>
        <p:spPr>
          <a:xfrm>
            <a:off x="4834259" y="1147673"/>
            <a:ext cx="771525" cy="1162050"/>
          </a:xfrm>
          <a:prstGeom prst="rect">
            <a:avLst/>
          </a:prstGeom>
        </p:spPr>
      </p:pic>
      <p:pic>
        <p:nvPicPr>
          <p:cNvPr id="13" name="Picture 12"/>
          <p:cNvPicPr/>
          <p:nvPr/>
        </p:nvPicPr>
        <p:blipFill>
          <a:blip r:embed="rId5"/>
          <a:stretch>
            <a:fillRect/>
          </a:stretch>
        </p:blipFill>
        <p:spPr>
          <a:xfrm>
            <a:off x="6775449" y="1059110"/>
            <a:ext cx="809625" cy="1143000"/>
          </a:xfrm>
          <a:prstGeom prst="rect">
            <a:avLst/>
          </a:prstGeom>
        </p:spPr>
      </p:pic>
    </p:spTree>
    <p:extLst>
      <p:ext uri="{BB962C8B-B14F-4D97-AF65-F5344CB8AC3E}">
        <p14:creationId xmlns:p14="http://schemas.microsoft.com/office/powerpoint/2010/main" val="7094396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4675" y="263524"/>
            <a:ext cx="9569450" cy="6951663"/>
          </a:xfrm>
          <a:prstGeom prst="rect">
            <a:avLst/>
          </a:prstGeom>
        </p:spPr>
      </p:pic>
    </p:spTree>
    <p:extLst>
      <p:ext uri="{BB962C8B-B14F-4D97-AF65-F5344CB8AC3E}">
        <p14:creationId xmlns:p14="http://schemas.microsoft.com/office/powerpoint/2010/main" val="410139683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987" y="420687"/>
            <a:ext cx="10064751" cy="6780213"/>
          </a:xfrm>
          <a:prstGeom prst="rect">
            <a:avLst/>
          </a:prstGeom>
        </p:spPr>
      </p:pic>
    </p:spTree>
    <p:extLst>
      <p:ext uri="{BB962C8B-B14F-4D97-AF65-F5344CB8AC3E}">
        <p14:creationId xmlns:p14="http://schemas.microsoft.com/office/powerpoint/2010/main" val="40546327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18509"/>
            <a:ext cx="569446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All work and no play – L. S. Lowry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28524"/>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689420215"/>
              </p:ext>
            </p:extLst>
          </p:nvPr>
        </p:nvGraphicFramePr>
        <p:xfrm>
          <a:off x="349145" y="2252915"/>
          <a:ext cx="10077850" cy="355600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25611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the place where L.S. Lowry lived influence his artwork?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how Lowry would quickly draw his initial sketches.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typical features of Lowry’s paintings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is Lowry’s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palette described as restricted?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List the five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used by Lowry.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Choose one of Lowry’s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and explain how it may have been used.</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the typical features of Lowry’s matchstick people.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did he draw many of his matchstick people leaning forward with their heads down?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was the effect of Lowry filling a painting with so many matchstick people?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technique did Lowry often use to create tones?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he then vary the depths of the tones?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Lowry’s techniques to create your own tones within a piece of art.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Lowry’s paintings provide evidence of how his art was influenced by the industrial area in which he lived.</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is the connection between Lowry and Leonardo da Vinci in the way they began the process of creating a piece of art?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Using five similar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to Lowry’s palette, create your own original painting showing workers in an industrial town.</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with critics who might say that Lowry’s </a:t>
                      </a:r>
                      <a:r>
                        <a:rPr lang="en-US" sz="1100" dirty="0" err="1">
                          <a:solidFill>
                            <a:schemeClr val="accent1">
                              <a:lumMod val="75000"/>
                            </a:schemeClr>
                          </a:solidFill>
                          <a:latin typeface="Calibri" panose="020F0502020204030204" pitchFamily="34" charset="0"/>
                          <a:cs typeface="Calibri" panose="020F0502020204030204" pitchFamily="34" charset="0"/>
                        </a:rPr>
                        <a:t>colour</a:t>
                      </a:r>
                      <a:r>
                        <a:rPr lang="en-US" sz="1100" dirty="0">
                          <a:solidFill>
                            <a:schemeClr val="accent1">
                              <a:lumMod val="75000"/>
                            </a:schemeClr>
                          </a:solidFill>
                          <a:latin typeface="Calibri" panose="020F0502020204030204" pitchFamily="34" charset="0"/>
                          <a:cs typeface="Calibri" panose="020F0502020204030204" pitchFamily="34" charset="0"/>
                        </a:rPr>
                        <a:t> choices were dull and not very interesting to look at?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Replicate the use of ‘matchstick people’ and experiment with body shapes to give the effect of people looking tired or determined.</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Research the paintings of Lowry and compile a summary report detailing the different ways he used matchstick people to create different effects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Explore Lowry’s technique of creating a white background and then sketching outlines in pencil or charcoal</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do the techniques used by Lowry to create tones compare to, or differ from, the techniques used by other artists you have studied?</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2" name="Picture 11"/>
          <p:cNvPicPr/>
          <p:nvPr/>
        </p:nvPicPr>
        <p:blipFill>
          <a:blip r:embed="rId2"/>
          <a:stretch>
            <a:fillRect/>
          </a:stretch>
        </p:blipFill>
        <p:spPr>
          <a:xfrm>
            <a:off x="6835145" y="1033124"/>
            <a:ext cx="882650" cy="1099424"/>
          </a:xfrm>
          <a:prstGeom prst="rect">
            <a:avLst/>
          </a:prstGeom>
        </p:spPr>
      </p:pic>
      <p:pic>
        <p:nvPicPr>
          <p:cNvPr id="16" name="Picture 15"/>
          <p:cNvPicPr/>
          <p:nvPr/>
        </p:nvPicPr>
        <p:blipFill>
          <a:blip r:embed="rId3"/>
          <a:stretch>
            <a:fillRect/>
          </a:stretch>
        </p:blipFill>
        <p:spPr>
          <a:xfrm>
            <a:off x="4699958" y="1113038"/>
            <a:ext cx="838200" cy="981075"/>
          </a:xfrm>
          <a:prstGeom prst="rect">
            <a:avLst/>
          </a:prstGeom>
        </p:spPr>
      </p:pic>
      <p:pic>
        <p:nvPicPr>
          <p:cNvPr id="10" name="Picture 9"/>
          <p:cNvPicPr/>
          <p:nvPr/>
        </p:nvPicPr>
        <p:blipFill>
          <a:blip r:embed="rId4"/>
          <a:stretch>
            <a:fillRect/>
          </a:stretch>
        </p:blipFill>
        <p:spPr>
          <a:xfrm>
            <a:off x="2767753" y="1113038"/>
            <a:ext cx="857250" cy="923925"/>
          </a:xfrm>
          <a:prstGeom prst="rect">
            <a:avLst/>
          </a:prstGeom>
        </p:spPr>
      </p:pic>
      <p:pic>
        <p:nvPicPr>
          <p:cNvPr id="11" name="Picture 10"/>
          <p:cNvPicPr/>
          <p:nvPr/>
        </p:nvPicPr>
        <p:blipFill>
          <a:blip r:embed="rId5"/>
          <a:stretch>
            <a:fillRect/>
          </a:stretch>
        </p:blipFill>
        <p:spPr>
          <a:xfrm>
            <a:off x="9069822" y="1033124"/>
            <a:ext cx="819150" cy="1009650"/>
          </a:xfrm>
          <a:prstGeom prst="rect">
            <a:avLst/>
          </a:prstGeom>
        </p:spPr>
      </p:pic>
    </p:spTree>
    <p:extLst>
      <p:ext uri="{BB962C8B-B14F-4D97-AF65-F5344CB8AC3E}">
        <p14:creationId xmlns:p14="http://schemas.microsoft.com/office/powerpoint/2010/main" val="217796551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2262" y="292100"/>
            <a:ext cx="9907588" cy="6923088"/>
          </a:xfrm>
          <a:prstGeom prst="rect">
            <a:avLst/>
          </a:prstGeom>
        </p:spPr>
      </p:pic>
    </p:spTree>
    <p:extLst>
      <p:ext uri="{BB962C8B-B14F-4D97-AF65-F5344CB8AC3E}">
        <p14:creationId xmlns:p14="http://schemas.microsoft.com/office/powerpoint/2010/main" val="99574464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961" y="200025"/>
            <a:ext cx="10223502" cy="7015163"/>
          </a:xfrm>
          <a:prstGeom prst="rect">
            <a:avLst/>
          </a:prstGeom>
        </p:spPr>
      </p:pic>
    </p:spTree>
    <p:extLst>
      <p:ext uri="{BB962C8B-B14F-4D97-AF65-F5344CB8AC3E}">
        <p14:creationId xmlns:p14="http://schemas.microsoft.com/office/powerpoint/2010/main" val="6045091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524561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Abstract art</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71183"/>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4097976797"/>
              </p:ext>
            </p:extLst>
          </p:nvPr>
        </p:nvGraphicFramePr>
        <p:xfrm>
          <a:off x="349145" y="2310567"/>
          <a:ext cx="10077850" cy="425897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7805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List some of the common features of abstract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When and where did abstract art become popular?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do abstract artists often paint when using the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field’ style?</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Name at least two American abstract artists.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What type of artworks did British artist Henry Moore produce?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Who painted Electric Prisms in 1914?</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 abstract artists often use strong contrasting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meant by the word ‘chromatic’?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a definition of the term ‘transparent’.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Name the contrasts to the following terms: dark, cool, transparent, chromatic.</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technique did Jackson Pollock use instead of brushstrokes?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 some abstract artists use the technique of action painting?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Jackson Pollock’s painting technique to create a piece of abstract art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an abstract artist is unlikely to paint a real object or living thing. </a:t>
                      </a:r>
                    </a:p>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key abstract features within Sonia Delaunay’s painting Electric Prisms.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Why do you think some people describe abstract art as having been produced in a random way? Justify your answer with specific examples.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Henry Moore’s abstract sculptures with the realist sculptures created during the Renaissance period.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evidence of similar abstract features used by American abstract artists.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work of a modern-day abstract artist and compare their work with that of some of the first American abstract artists.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the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used by L.S. Lowry would not have been as effective if used to create abstract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Explore the impact of the use of chromatic and grey contrasts when creating a piece of abstract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Always, sometimes, never? Strong contrasting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 are effective for all styles and types of art.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action painting is an effective technique for an artist who wants to show emotion in their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Why do you think that art critics have very different opinions of the work of artists like Jackson Pollock who used techniques other than brushstrokes?</a:t>
                      </a: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Picture 9"/>
          <p:cNvPicPr/>
          <p:nvPr/>
        </p:nvPicPr>
        <p:blipFill>
          <a:blip r:embed="rId2"/>
          <a:stretch>
            <a:fillRect/>
          </a:stretch>
        </p:blipFill>
        <p:spPr>
          <a:xfrm>
            <a:off x="2689225" y="1084186"/>
            <a:ext cx="771408" cy="1171575"/>
          </a:xfrm>
          <a:prstGeom prst="rect">
            <a:avLst/>
          </a:prstGeom>
        </p:spPr>
      </p:pic>
      <p:pic>
        <p:nvPicPr>
          <p:cNvPr id="11" name="Picture 10"/>
          <p:cNvPicPr/>
          <p:nvPr/>
        </p:nvPicPr>
        <p:blipFill>
          <a:blip r:embed="rId3"/>
          <a:stretch>
            <a:fillRect/>
          </a:stretch>
        </p:blipFill>
        <p:spPr>
          <a:xfrm>
            <a:off x="4785133" y="1072822"/>
            <a:ext cx="809625" cy="1182939"/>
          </a:xfrm>
          <a:prstGeom prst="rect">
            <a:avLst/>
          </a:prstGeom>
        </p:spPr>
      </p:pic>
      <p:pic>
        <p:nvPicPr>
          <p:cNvPr id="14" name="Picture 13"/>
          <p:cNvPicPr/>
          <p:nvPr/>
        </p:nvPicPr>
        <p:blipFill>
          <a:blip r:embed="rId4"/>
          <a:stretch>
            <a:fillRect/>
          </a:stretch>
        </p:blipFill>
        <p:spPr>
          <a:xfrm>
            <a:off x="6919258" y="1084186"/>
            <a:ext cx="838200" cy="981075"/>
          </a:xfrm>
          <a:prstGeom prst="rect">
            <a:avLst/>
          </a:prstGeom>
        </p:spPr>
      </p:pic>
      <p:pic>
        <p:nvPicPr>
          <p:cNvPr id="15" name="Picture 14"/>
          <p:cNvPicPr/>
          <p:nvPr/>
        </p:nvPicPr>
        <p:blipFill>
          <a:blip r:embed="rId5"/>
          <a:stretch>
            <a:fillRect/>
          </a:stretch>
        </p:blipFill>
        <p:spPr>
          <a:xfrm>
            <a:off x="9069822" y="1084186"/>
            <a:ext cx="819150" cy="1009650"/>
          </a:xfrm>
          <a:prstGeom prst="rect">
            <a:avLst/>
          </a:prstGeom>
        </p:spPr>
      </p:pic>
    </p:spTree>
    <p:extLst>
      <p:ext uri="{BB962C8B-B14F-4D97-AF65-F5344CB8AC3E}">
        <p14:creationId xmlns:p14="http://schemas.microsoft.com/office/powerpoint/2010/main" val="10975433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7062" y="487361"/>
            <a:ext cx="9517063" cy="6642101"/>
          </a:xfrm>
          <a:prstGeom prst="rect">
            <a:avLst/>
          </a:prstGeom>
        </p:spPr>
      </p:pic>
    </p:spTree>
    <p:extLst>
      <p:ext uri="{BB962C8B-B14F-4D97-AF65-F5344CB8AC3E}">
        <p14:creationId xmlns:p14="http://schemas.microsoft.com/office/powerpoint/2010/main" val="4992024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9400" y="225425"/>
            <a:ext cx="10414000" cy="7146925"/>
          </a:xfrm>
          <a:prstGeom prst="rect">
            <a:avLst/>
          </a:prstGeom>
        </p:spPr>
      </p:pic>
    </p:spTree>
    <p:extLst>
      <p:ext uri="{BB962C8B-B14F-4D97-AF65-F5344CB8AC3E}">
        <p14:creationId xmlns:p14="http://schemas.microsoft.com/office/powerpoint/2010/main" val="37333162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592">
            <a:extLst>
              <a:ext uri="{FF2B5EF4-FFF2-40B4-BE49-F238E27FC236}">
                <a16:creationId xmlns:a16="http://schemas.microsoft.com/office/drawing/2014/main" id="{E83E5999-882A-469D-9804-DA138B5AB077}"/>
              </a:ext>
            </a:extLst>
          </p:cNvPr>
          <p:cNvSpPr/>
          <p:nvPr/>
        </p:nvSpPr>
        <p:spPr>
          <a:xfrm>
            <a:off x="4819916" y="3252222"/>
            <a:ext cx="1393190" cy="1331595"/>
          </a:xfrm>
          <a:custGeom>
            <a:avLst/>
            <a:gdLst/>
            <a:ahLst/>
            <a:cxnLst/>
            <a:rect l="0" t="0" r="0" b="0"/>
            <a:pathLst>
              <a:path w="1393992" h="1331996">
                <a:moveTo>
                  <a:pt x="696995" y="0"/>
                </a:moveTo>
                <a:cubicBezTo>
                  <a:pt x="859506" y="0"/>
                  <a:pt x="1022017" y="61996"/>
                  <a:pt x="1146008" y="185988"/>
                </a:cubicBezTo>
                <a:cubicBezTo>
                  <a:pt x="1393992" y="433971"/>
                  <a:pt x="1393992" y="836030"/>
                  <a:pt x="1146008" y="1084013"/>
                </a:cubicBezTo>
                <a:cubicBezTo>
                  <a:pt x="898026" y="1331996"/>
                  <a:pt x="495965" y="1331996"/>
                  <a:pt x="247983" y="1084013"/>
                </a:cubicBezTo>
                <a:cubicBezTo>
                  <a:pt x="0" y="836030"/>
                  <a:pt x="0" y="433971"/>
                  <a:pt x="247983" y="185988"/>
                </a:cubicBezTo>
                <a:cubicBezTo>
                  <a:pt x="371974" y="61996"/>
                  <a:pt x="534484" y="0"/>
                  <a:pt x="696995" y="0"/>
                </a:cubicBezTo>
                <a:close/>
              </a:path>
            </a:pathLst>
          </a:custGeom>
          <a:ln w="0" cap="flat">
            <a:miter lim="127000"/>
          </a:ln>
        </p:spPr>
        <p:style>
          <a:lnRef idx="0">
            <a:srgbClr val="000000">
              <a:alpha val="0"/>
            </a:srgbClr>
          </a:lnRef>
          <a:fillRef idx="1">
            <a:srgbClr val="8FA5D3"/>
          </a:fillRef>
          <a:effectRef idx="0">
            <a:scrgbClr r="0" g="0" b="0"/>
          </a:effectRef>
          <a:fontRef idx="none"/>
        </p:style>
        <p:txBody>
          <a:bodyPr/>
          <a:lstStyle/>
          <a:p>
            <a:endParaRPr lang="en-GB" dirty="0"/>
          </a:p>
        </p:txBody>
      </p:sp>
      <p:sp>
        <p:nvSpPr>
          <p:cNvPr id="119" name="Geography topics overview"/>
          <p:cNvSpPr txBox="1"/>
          <p:nvPr/>
        </p:nvSpPr>
        <p:spPr>
          <a:xfrm>
            <a:off x="833905" y="247084"/>
            <a:ext cx="193896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latin typeface="Calibri" panose="020F0502020204030204" pitchFamily="34" charset="0"/>
                <a:cs typeface="Calibri" panose="020F0502020204030204" pitchFamily="34" charset="0"/>
              </a:rPr>
              <a:t>Art</a:t>
            </a:r>
            <a:r>
              <a:rPr dirty="0">
                <a:latin typeface="Calibri" panose="020F0502020204030204" pitchFamily="34" charset="0"/>
                <a:cs typeface="Calibri" panose="020F0502020204030204" pitchFamily="34" charset="0"/>
              </a:rPr>
              <a:t> topics overview</a:t>
            </a:r>
          </a:p>
        </p:txBody>
      </p:sp>
      <p:graphicFrame>
        <p:nvGraphicFramePr>
          <p:cNvPr id="148" name="Table"/>
          <p:cNvGraphicFramePr/>
          <p:nvPr>
            <p:extLst>
              <p:ext uri="{D42A27DB-BD31-4B8C-83A1-F6EECF244321}">
                <p14:modId xmlns:p14="http://schemas.microsoft.com/office/powerpoint/2010/main" val="3004466178"/>
              </p:ext>
            </p:extLst>
          </p:nvPr>
        </p:nvGraphicFramePr>
        <p:xfrm>
          <a:off x="917875" y="2784188"/>
          <a:ext cx="9052886" cy="4515312"/>
        </p:xfrm>
        <a:graphic>
          <a:graphicData uri="http://schemas.openxmlformats.org/drawingml/2006/table">
            <a:tbl>
              <a:tblPr>
                <a:tableStyleId>{4C3C2611-4C71-4FC5-86AE-919BDF0F9419}</a:tableStyleId>
              </a:tblPr>
              <a:tblGrid>
                <a:gridCol w="1987940">
                  <a:extLst>
                    <a:ext uri="{9D8B030D-6E8A-4147-A177-3AD203B41FA5}">
                      <a16:colId xmlns:a16="http://schemas.microsoft.com/office/drawing/2014/main" val="20000"/>
                    </a:ext>
                  </a:extLst>
                </a:gridCol>
                <a:gridCol w="784994">
                  <a:extLst>
                    <a:ext uri="{9D8B030D-6E8A-4147-A177-3AD203B41FA5}">
                      <a16:colId xmlns:a16="http://schemas.microsoft.com/office/drawing/2014/main" val="20001"/>
                    </a:ext>
                  </a:extLst>
                </a:gridCol>
                <a:gridCol w="784994">
                  <a:extLst>
                    <a:ext uri="{9D8B030D-6E8A-4147-A177-3AD203B41FA5}">
                      <a16:colId xmlns:a16="http://schemas.microsoft.com/office/drawing/2014/main" val="20002"/>
                    </a:ext>
                  </a:extLst>
                </a:gridCol>
                <a:gridCol w="784994">
                  <a:extLst>
                    <a:ext uri="{9D8B030D-6E8A-4147-A177-3AD203B41FA5}">
                      <a16:colId xmlns:a16="http://schemas.microsoft.com/office/drawing/2014/main" val="20003"/>
                    </a:ext>
                  </a:extLst>
                </a:gridCol>
                <a:gridCol w="784994">
                  <a:extLst>
                    <a:ext uri="{9D8B030D-6E8A-4147-A177-3AD203B41FA5}">
                      <a16:colId xmlns:a16="http://schemas.microsoft.com/office/drawing/2014/main" val="20004"/>
                    </a:ext>
                  </a:extLst>
                </a:gridCol>
                <a:gridCol w="784994">
                  <a:extLst>
                    <a:ext uri="{9D8B030D-6E8A-4147-A177-3AD203B41FA5}">
                      <a16:colId xmlns:a16="http://schemas.microsoft.com/office/drawing/2014/main" val="20005"/>
                    </a:ext>
                  </a:extLst>
                </a:gridCol>
                <a:gridCol w="784994">
                  <a:extLst>
                    <a:ext uri="{9D8B030D-6E8A-4147-A177-3AD203B41FA5}">
                      <a16:colId xmlns:a16="http://schemas.microsoft.com/office/drawing/2014/main" val="20006"/>
                    </a:ext>
                  </a:extLst>
                </a:gridCol>
                <a:gridCol w="784994">
                  <a:extLst>
                    <a:ext uri="{9D8B030D-6E8A-4147-A177-3AD203B41FA5}">
                      <a16:colId xmlns:a16="http://schemas.microsoft.com/office/drawing/2014/main" val="20007"/>
                    </a:ext>
                  </a:extLst>
                </a:gridCol>
                <a:gridCol w="784994">
                  <a:extLst>
                    <a:ext uri="{9D8B030D-6E8A-4147-A177-3AD203B41FA5}">
                      <a16:colId xmlns:a16="http://schemas.microsoft.com/office/drawing/2014/main" val="3303592600"/>
                    </a:ext>
                  </a:extLst>
                </a:gridCol>
                <a:gridCol w="784994">
                  <a:extLst>
                    <a:ext uri="{9D8B030D-6E8A-4147-A177-3AD203B41FA5}">
                      <a16:colId xmlns:a16="http://schemas.microsoft.com/office/drawing/2014/main" val="2288333372"/>
                    </a:ext>
                  </a:extLst>
                </a:gridCol>
              </a:tblGrid>
              <a:tr h="264492">
                <a:tc>
                  <a:txBody>
                    <a:bodyPr/>
                    <a:lstStyle/>
                    <a:p>
                      <a:pPr defTabSz="914400">
                        <a:defRPr sz="1800"/>
                      </a:pPr>
                      <a:r>
                        <a:rPr lang="en-GB" sz="900" dirty="0">
                          <a:latin typeface="Calibri" panose="020F0502020204030204" pitchFamily="34" charset="0"/>
                          <a:cs typeface="Calibri" panose="020F0502020204030204" pitchFamily="34" charset="0"/>
                          <a:sym typeface="Helvetica Neue"/>
                        </a:rPr>
                        <a:t>The</a:t>
                      </a:r>
                      <a:r>
                        <a:rPr lang="en-GB" sz="900" baseline="0" dirty="0">
                          <a:latin typeface="Calibri" panose="020F0502020204030204" pitchFamily="34" charset="0"/>
                          <a:cs typeface="Calibri" panose="020F0502020204030204" pitchFamily="34" charset="0"/>
                          <a:sym typeface="Helvetica Neue"/>
                        </a:rPr>
                        <a:t> Renaissance</a:t>
                      </a:r>
                      <a:endParaRPr sz="9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pP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pPr>
                      <a:r>
                        <a:rPr lang="en-GB" sz="900" dirty="0">
                          <a:sym typeface="Helvetica Neue"/>
                        </a:rPr>
                        <a:t>*</a:t>
                      </a: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pPr>
                      <a:endParaRPr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endParaRPr lang="en-GB"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indent="0" defTabSz="914400">
                        <a:buFont typeface="Arial" panose="020B0604020202020204" pitchFamily="34" charset="0"/>
                        <a:buNone/>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5192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Leonardo</a:t>
                      </a:r>
                      <a:r>
                        <a:rPr lang="en-GB" sz="900" baseline="0" dirty="0">
                          <a:latin typeface="Calibri" panose="020F0502020204030204" pitchFamily="34" charset="0"/>
                          <a:cs typeface="Calibri" panose="020F0502020204030204" pitchFamily="34" charset="0"/>
                        </a:rPr>
                        <a:t> da Vinci</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229691">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All</a:t>
                      </a:r>
                      <a:r>
                        <a:rPr lang="en-GB" sz="900" baseline="0" dirty="0">
                          <a:latin typeface="Calibri" panose="020F0502020204030204" pitchFamily="34" charset="0"/>
                          <a:cs typeface="Calibri" panose="020F0502020204030204" pitchFamily="34" charset="0"/>
                        </a:rPr>
                        <a:t> work and no play</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24451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L</a:t>
                      </a:r>
                      <a:r>
                        <a:rPr lang="en-GB" sz="900" baseline="0" dirty="0">
                          <a:latin typeface="Calibri" panose="020F0502020204030204" pitchFamily="34" charset="0"/>
                          <a:cs typeface="Calibri" panose="020F0502020204030204" pitchFamily="34" charset="0"/>
                        </a:rPr>
                        <a:t> S Lowry</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215900">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Abstract</a:t>
                      </a:r>
                      <a:r>
                        <a:rPr lang="en-GB" sz="900" baseline="0" dirty="0">
                          <a:latin typeface="Calibri" panose="020F0502020204030204" pitchFamily="34" charset="0"/>
                          <a:cs typeface="Calibri" panose="020F0502020204030204" pitchFamily="34" charset="0"/>
                        </a:rPr>
                        <a:t> art</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251920">
                <a:tc>
                  <a:txBody>
                    <a:bodyPr/>
                    <a:lstStyle/>
                    <a:p>
                      <a:pPr defTabSz="914400">
                        <a:defRPr sz="900">
                          <a:sym typeface="Helvetica Neue"/>
                        </a:defRPr>
                      </a:pPr>
                      <a:r>
                        <a:rPr lang="en-GB" sz="900" dirty="0" err="1">
                          <a:latin typeface="Calibri" panose="020F0502020204030204" pitchFamily="34" charset="0"/>
                          <a:cs typeface="Calibri" panose="020F0502020204030204" pitchFamily="34" charset="0"/>
                        </a:rPr>
                        <a:t>Wassily</a:t>
                      </a:r>
                      <a:r>
                        <a:rPr lang="en-GB" sz="900" baseline="0" dirty="0">
                          <a:latin typeface="Calibri" panose="020F0502020204030204" pitchFamily="34" charset="0"/>
                          <a:cs typeface="Calibri" panose="020F0502020204030204" pitchFamily="34" charset="0"/>
                        </a:rPr>
                        <a:t> </a:t>
                      </a:r>
                      <a:r>
                        <a:rPr lang="en-GB" sz="900" baseline="0" dirty="0" err="1">
                          <a:latin typeface="Calibri" panose="020F0502020204030204" pitchFamily="34" charset="0"/>
                          <a:cs typeface="Calibri" panose="020F0502020204030204" pitchFamily="34" charset="0"/>
                        </a:rPr>
                        <a:t>Kadinsky</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5"/>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Cityscape</a:t>
                      </a:r>
                      <a:r>
                        <a:rPr lang="en-GB" sz="900" baseline="0" dirty="0">
                          <a:latin typeface="Calibri" panose="020F0502020204030204" pitchFamily="34" charset="0"/>
                          <a:cs typeface="Calibri" panose="020F0502020204030204" pitchFamily="34" charset="0"/>
                        </a:rPr>
                        <a:t> art</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6"/>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Camille</a:t>
                      </a:r>
                      <a:r>
                        <a:rPr lang="en-GB" sz="900" baseline="0" dirty="0">
                          <a:latin typeface="Calibri" panose="020F0502020204030204" pitchFamily="34" charset="0"/>
                          <a:cs typeface="Calibri" panose="020F0502020204030204" pitchFamily="34" charset="0"/>
                        </a:rPr>
                        <a:t> Pissarro</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7"/>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Symbolism</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8"/>
                  </a:ext>
                </a:extLst>
              </a:tr>
              <a:tr h="302495">
                <a:tc>
                  <a:txBody>
                    <a:bodyPr/>
                    <a:lstStyle/>
                    <a:p>
                      <a:pPr defTabSz="914400">
                        <a:defRPr sz="900">
                          <a:sym typeface="Helvetica Neue"/>
                        </a:defRPr>
                      </a:pPr>
                      <a:r>
                        <a:rPr lang="en-GB" sz="900" dirty="0" err="1">
                          <a:latin typeface="Calibri" panose="020F0502020204030204" pitchFamily="34" charset="0"/>
                          <a:cs typeface="Calibri" panose="020F0502020204030204" pitchFamily="34" charset="0"/>
                        </a:rPr>
                        <a:t>Edvard</a:t>
                      </a:r>
                      <a:r>
                        <a:rPr lang="en-GB" sz="900" baseline="0" dirty="0">
                          <a:latin typeface="Calibri" panose="020F0502020204030204" pitchFamily="34" charset="0"/>
                          <a:cs typeface="Calibri" panose="020F0502020204030204" pitchFamily="34" charset="0"/>
                        </a:rPr>
                        <a:t> Munch</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indent="0" defTabSz="914400">
                        <a:buFont typeface="Arial" panose="020B0604020202020204" pitchFamily="34" charset="0"/>
                        <a:buNone/>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9"/>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Journey</a:t>
                      </a:r>
                      <a:r>
                        <a:rPr lang="en-GB" sz="900" baseline="0" dirty="0">
                          <a:latin typeface="Calibri" panose="020F0502020204030204" pitchFamily="34" charset="0"/>
                          <a:cs typeface="Calibri" panose="020F0502020204030204" pitchFamily="34" charset="0"/>
                        </a:rPr>
                        <a:t> into space</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10"/>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Robert</a:t>
                      </a:r>
                      <a:r>
                        <a:rPr lang="en-GB" sz="900" baseline="0" dirty="0">
                          <a:latin typeface="Calibri" panose="020F0502020204030204" pitchFamily="34" charset="0"/>
                          <a:cs typeface="Calibri" panose="020F0502020204030204" pitchFamily="34" charset="0"/>
                        </a:rPr>
                        <a:t> McCall</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1440360"/>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Myths</a:t>
                      </a:r>
                      <a:r>
                        <a:rPr lang="en-GB" sz="900" baseline="0" dirty="0">
                          <a:latin typeface="Calibri" panose="020F0502020204030204" pitchFamily="34" charset="0"/>
                          <a:cs typeface="Calibri" panose="020F0502020204030204" pitchFamily="34" charset="0"/>
                        </a:rPr>
                        <a:t> and legends</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128737761"/>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Peter</a:t>
                      </a:r>
                      <a:r>
                        <a:rPr lang="en-GB" sz="900" baseline="0" dirty="0">
                          <a:latin typeface="Calibri" panose="020F0502020204030204" pitchFamily="34" charset="0"/>
                          <a:cs typeface="Calibri" panose="020F0502020204030204" pitchFamily="34" charset="0"/>
                        </a:rPr>
                        <a:t> Paul Rubens</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21686205"/>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impressionism</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endParaRPr lang="en-GB"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487660517"/>
                  </a:ext>
                </a:extLst>
              </a:tr>
              <a:tr h="302495">
                <a:tc>
                  <a:txBody>
                    <a:bodyPr/>
                    <a:lstStyle/>
                    <a:p>
                      <a:pPr defTabSz="914400">
                        <a:defRPr sz="900">
                          <a:sym typeface="Helvetica Neue"/>
                        </a:defRPr>
                      </a:pPr>
                      <a:r>
                        <a:rPr lang="en-GB" sz="900" dirty="0">
                          <a:latin typeface="Calibri" panose="020F0502020204030204" pitchFamily="34" charset="0"/>
                          <a:cs typeface="Calibri" panose="020F0502020204030204" pitchFamily="34" charset="0"/>
                        </a:rPr>
                        <a:t>Pierre</a:t>
                      </a:r>
                      <a:r>
                        <a:rPr lang="en-GB" sz="900" baseline="0" dirty="0">
                          <a:latin typeface="Calibri" panose="020F0502020204030204" pitchFamily="34" charset="0"/>
                          <a:cs typeface="Calibri" panose="020F0502020204030204" pitchFamily="34" charset="0"/>
                        </a:rPr>
                        <a:t> August Renoir</a:t>
                      </a:r>
                      <a:endParaRPr sz="900" dirty="0">
                        <a:latin typeface="Calibri" panose="020F0502020204030204" pitchFamily="34" charset="0"/>
                        <a:cs typeface="Calibri" panose="020F0502020204030204" pitchFamily="34" charset="0"/>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ym typeface="Helvetica Neue"/>
                        </a:defRPr>
                      </a:pPr>
                      <a:r>
                        <a:rPr lang="en-GB" sz="900" dirty="0"/>
                        <a:t>*</a:t>
                      </a:r>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defTabSz="914400">
                        <a:defRPr sz="1800">
                          <a:sym typeface="Helvetica Neue"/>
                        </a:defRPr>
                      </a:pPr>
                      <a:r>
                        <a:rPr lang="en-GB" sz="900" dirty="0"/>
                        <a:t>*</a:t>
                      </a: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defTabSz="914400">
                        <a:defRPr sz="1800">
                          <a:sym typeface="Helvetica Neue"/>
                        </a:defRPr>
                      </a:pPr>
                      <a:endParaRPr sz="900" dirty="0"/>
                    </a:p>
                  </a:txBody>
                  <a:tcPr marL="50800" marR="50800" marT="50800" marB="50800" anchor="ctr"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extLst>
                  <a:ext uri="{0D108BD9-81ED-4DB2-BD59-A6C34878D82A}">
                    <a16:rowId xmlns:a16="http://schemas.microsoft.com/office/drawing/2014/main" val="595163046"/>
                  </a:ext>
                </a:extLst>
              </a:tr>
            </a:tbl>
          </a:graphicData>
        </a:graphic>
      </p:graphicFrame>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539827" cy="44881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lang="en-GB" dirty="0">
                <a:latin typeface="Calibri" panose="020F0502020204030204" pitchFamily="34" charset="0"/>
                <a:cs typeface="Calibri" panose="020F0502020204030204" pitchFamily="34" charset="0"/>
              </a:rPr>
              <a:t>Art </a:t>
            </a:r>
            <a:r>
              <a:rPr dirty="0">
                <a:latin typeface="Calibri" panose="020F0502020204030204" pitchFamily="34" charset="0"/>
                <a:cs typeface="Calibri" panose="020F0502020204030204" pitchFamily="34" charset="0"/>
              </a:rPr>
              <a:t> topics are </a:t>
            </a:r>
            <a:r>
              <a:rPr dirty="0" err="1">
                <a:latin typeface="Calibri" panose="020F0502020204030204" pitchFamily="34" charset="0"/>
                <a:cs typeface="Calibri" panose="020F0502020204030204" pitchFamily="34" charset="0"/>
              </a:rPr>
              <a:t>organised</a:t>
            </a:r>
            <a:r>
              <a:rPr dirty="0">
                <a:latin typeface="Calibri" panose="020F0502020204030204" pitchFamily="34" charset="0"/>
                <a:cs typeface="Calibri" panose="020F0502020204030204" pitchFamily="34" charset="0"/>
              </a:rPr>
              <a:t> and referenced around a </a:t>
            </a:r>
            <a:r>
              <a:rPr lang="en-GB" dirty="0">
                <a:latin typeface="Calibri" panose="020F0502020204030204" pitchFamily="34" charset="0"/>
                <a:cs typeface="Calibri" panose="020F0502020204030204" pitchFamily="34" charset="0"/>
              </a:rPr>
              <a:t>historical</a:t>
            </a:r>
            <a:r>
              <a:rPr dirty="0">
                <a:latin typeface="Calibri" panose="020F0502020204030204" pitchFamily="34" charset="0"/>
                <a:cs typeface="Calibri" panose="020F0502020204030204" pitchFamily="34" charset="0"/>
              </a:rPr>
              <a:t> schema.  Each topic either introduces an aspect of the schema or references previous instances of it.  Below is an overview of the topics we teach and which aspects of the schema it strengthens: </a:t>
            </a:r>
          </a:p>
        </p:txBody>
      </p:sp>
      <p:sp>
        <p:nvSpPr>
          <p:cNvPr id="116" name="Techniques">
            <a:extLst>
              <a:ext uri="{FF2B5EF4-FFF2-40B4-BE49-F238E27FC236}">
                <a16:creationId xmlns:a16="http://schemas.microsoft.com/office/drawing/2014/main" id="{B88E6C99-02E8-4FFC-AF06-7909470A4237}"/>
              </a:ext>
            </a:extLst>
          </p:cNvPr>
          <p:cNvSpPr txBox="1"/>
          <p:nvPr/>
        </p:nvSpPr>
        <p:spPr>
          <a:xfrm>
            <a:off x="9788686" y="2578946"/>
            <a:ext cx="182073" cy="2179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lvl1pPr>
              <a:defRPr sz="900">
                <a:solidFill>
                  <a:srgbClr val="6197CC"/>
                </a:solidFill>
              </a:defRPr>
            </a:lvl1pPr>
          </a:lstStyle>
          <a:p>
            <a:r>
              <a:rPr lang="en-GB" dirty="0" err="1"/>
              <a:t>ts</a:t>
            </a:r>
            <a:endParaRPr dirty="0"/>
          </a:p>
        </p:txBody>
      </p:sp>
      <p:pic>
        <p:nvPicPr>
          <p:cNvPr id="171" name="Picture 170"/>
          <p:cNvPicPr/>
          <p:nvPr/>
        </p:nvPicPr>
        <p:blipFill>
          <a:blip r:embed="rId2"/>
          <a:stretch>
            <a:fillRect/>
          </a:stretch>
        </p:blipFill>
        <p:spPr>
          <a:xfrm>
            <a:off x="2945321" y="1659236"/>
            <a:ext cx="828675" cy="1028700"/>
          </a:xfrm>
          <a:prstGeom prst="rect">
            <a:avLst/>
          </a:prstGeom>
        </p:spPr>
      </p:pic>
      <p:pic>
        <p:nvPicPr>
          <p:cNvPr id="282" name="Picture 281"/>
          <p:cNvPicPr/>
          <p:nvPr/>
        </p:nvPicPr>
        <p:blipFill>
          <a:blip r:embed="rId3"/>
          <a:stretch>
            <a:fillRect/>
          </a:stretch>
        </p:blipFill>
        <p:spPr>
          <a:xfrm>
            <a:off x="4452788" y="1633778"/>
            <a:ext cx="857250" cy="923925"/>
          </a:xfrm>
          <a:prstGeom prst="rect">
            <a:avLst/>
          </a:prstGeom>
        </p:spPr>
      </p:pic>
      <p:pic>
        <p:nvPicPr>
          <p:cNvPr id="283" name="Picture 282"/>
          <p:cNvPicPr/>
          <p:nvPr/>
        </p:nvPicPr>
        <p:blipFill>
          <a:blip r:embed="rId4"/>
          <a:stretch>
            <a:fillRect/>
          </a:stretch>
        </p:blipFill>
        <p:spPr>
          <a:xfrm>
            <a:off x="3789095" y="1590916"/>
            <a:ext cx="733992" cy="1009650"/>
          </a:xfrm>
          <a:prstGeom prst="rect">
            <a:avLst/>
          </a:prstGeom>
        </p:spPr>
      </p:pic>
      <p:pic>
        <p:nvPicPr>
          <p:cNvPr id="284" name="Picture 283"/>
          <p:cNvPicPr/>
          <p:nvPr/>
        </p:nvPicPr>
        <p:blipFill>
          <a:blip r:embed="rId5"/>
          <a:stretch>
            <a:fillRect/>
          </a:stretch>
        </p:blipFill>
        <p:spPr>
          <a:xfrm>
            <a:off x="5312311" y="1633778"/>
            <a:ext cx="735970" cy="981075"/>
          </a:xfrm>
          <a:prstGeom prst="rect">
            <a:avLst/>
          </a:prstGeom>
        </p:spPr>
      </p:pic>
      <p:pic>
        <p:nvPicPr>
          <p:cNvPr id="285" name="Picture 284"/>
          <p:cNvPicPr/>
          <p:nvPr/>
        </p:nvPicPr>
        <p:blipFill>
          <a:blip r:embed="rId6"/>
          <a:stretch>
            <a:fillRect/>
          </a:stretch>
        </p:blipFill>
        <p:spPr>
          <a:xfrm>
            <a:off x="6020984" y="1629015"/>
            <a:ext cx="733699" cy="990600"/>
          </a:xfrm>
          <a:prstGeom prst="rect">
            <a:avLst/>
          </a:prstGeom>
        </p:spPr>
      </p:pic>
      <p:pic>
        <p:nvPicPr>
          <p:cNvPr id="286" name="Picture 285"/>
          <p:cNvPicPr/>
          <p:nvPr/>
        </p:nvPicPr>
        <p:blipFill>
          <a:blip r:embed="rId7"/>
          <a:stretch>
            <a:fillRect/>
          </a:stretch>
        </p:blipFill>
        <p:spPr>
          <a:xfrm>
            <a:off x="6770075" y="1562868"/>
            <a:ext cx="809625" cy="1143000"/>
          </a:xfrm>
          <a:prstGeom prst="rect">
            <a:avLst/>
          </a:prstGeom>
        </p:spPr>
      </p:pic>
      <p:pic>
        <p:nvPicPr>
          <p:cNvPr id="287" name="Picture 286"/>
          <p:cNvPicPr/>
          <p:nvPr/>
        </p:nvPicPr>
        <p:blipFill>
          <a:blip r:embed="rId8"/>
          <a:stretch>
            <a:fillRect/>
          </a:stretch>
        </p:blipFill>
        <p:spPr>
          <a:xfrm>
            <a:off x="7617289" y="1552400"/>
            <a:ext cx="781050" cy="990600"/>
          </a:xfrm>
          <a:prstGeom prst="rect">
            <a:avLst/>
          </a:prstGeom>
        </p:spPr>
      </p:pic>
      <p:pic>
        <p:nvPicPr>
          <p:cNvPr id="288" name="Picture 287"/>
          <p:cNvPicPr/>
          <p:nvPr/>
        </p:nvPicPr>
        <p:blipFill>
          <a:blip r:embed="rId9"/>
          <a:stretch>
            <a:fillRect/>
          </a:stretch>
        </p:blipFill>
        <p:spPr>
          <a:xfrm>
            <a:off x="8435928" y="1592561"/>
            <a:ext cx="771525" cy="1162050"/>
          </a:xfrm>
          <a:prstGeom prst="rect">
            <a:avLst/>
          </a:prstGeom>
        </p:spPr>
      </p:pic>
      <p:pic>
        <p:nvPicPr>
          <p:cNvPr id="289" name="Picture 288"/>
          <p:cNvPicPr/>
          <p:nvPr/>
        </p:nvPicPr>
        <p:blipFill>
          <a:blip r:embed="rId10"/>
          <a:stretch>
            <a:fillRect/>
          </a:stretch>
        </p:blipFill>
        <p:spPr>
          <a:xfrm>
            <a:off x="9274979" y="1573453"/>
            <a:ext cx="742950" cy="117157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678031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Abstract art – </a:t>
            </a:r>
            <a:r>
              <a:rPr lang="en-GB" dirty="0" err="1">
                <a:latin typeface="Calibri" panose="020F0502020204030204" pitchFamily="34" charset="0"/>
                <a:cs typeface="Calibri" panose="020F0502020204030204" pitchFamily="34" charset="0"/>
              </a:rPr>
              <a:t>Wassily</a:t>
            </a:r>
            <a:r>
              <a:rPr lang="en-GB" dirty="0">
                <a:latin typeface="Calibri" panose="020F0502020204030204" pitchFamily="34" charset="0"/>
                <a:cs typeface="Calibri" panose="020F0502020204030204" pitchFamily="34" charset="0"/>
              </a:rPr>
              <a:t> Kandinsky </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48216"/>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422488588"/>
              </p:ext>
            </p:extLst>
          </p:nvPr>
        </p:nvGraphicFramePr>
        <p:xfrm>
          <a:off x="349145" y="2248893"/>
          <a:ext cx="10077850" cy="43882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Kandinsky encourage artists to do instead of following a trend?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Kandinsky believe artists can treat art like music?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did Kandinsky think it was important to be original?</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Which three shapes did Kandinsky regularly use to convey emotions?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Which shape did Kandinsky use to show anger and aggression?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did Kandinsky often use square shapes?</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List three materials that Kandinsky preferred to paint onto.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Name at least three types of paint that Kandinsky used to create his abstract art.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Describe what is different about gouache paint.</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are the main features of Kandinsky’s painting Yellow, Red, Blue?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meant by the term ‘spectrum’?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Kandinsky’s use of yellow, red and blue and different shapes to create an abstract painting.</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what Kandinsky meant when he said that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should be used as ‘a window into the human soul’.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Explore ways of sketching and </a:t>
                      </a:r>
                      <a:r>
                        <a:rPr lang="en-US" sz="1100" dirty="0" err="1">
                          <a:latin typeface="Calibri" panose="020F0502020204030204" pitchFamily="34" charset="0"/>
                          <a:cs typeface="Calibri" panose="020F0502020204030204" pitchFamily="34" charset="0"/>
                        </a:rPr>
                        <a:t>colouring</a:t>
                      </a:r>
                      <a:r>
                        <a:rPr lang="en-US" sz="1100" dirty="0">
                          <a:latin typeface="Calibri" panose="020F0502020204030204" pitchFamily="34" charset="0"/>
                          <a:cs typeface="Calibri" panose="020F0502020204030204" pitchFamily="34" charset="0"/>
                        </a:rPr>
                        <a:t> shapes using repetition to create amplification.</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Explain and justify how the five processes described in Kandinsky’s essays show that he believed that art was about freedom.</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Choose a set of different shapes to show different emotions. Explain your choices.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evidence of how other abstract artists have used shapes to convey emotion.</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that using shapes to show a range of emotions, as Kandinsky did, is just as effective as showing facial expressions and gestures when drawing and painting people?</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effect of painting on wood, canvas and glass.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Explore the impact of using gouache paint. Experiment with different amounts of glue to create different effects.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Experiment with Megan Coyle’s collage style to create a piece of abstract art using shapes and vivid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 as Kandinsky did. Evaluate the finished piece by comparing it to the paintings of Kandinsky.</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to a friend what is meant by ‘complementary secondary hues’ and give specific examples.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Present a piece of writing to demonstrate how, when looking at Yellow, Red, Blue, the eye is taken on a journey of straight lines, curves and waves.</a:t>
                      </a: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Picture 9"/>
          <p:cNvPicPr/>
          <p:nvPr/>
        </p:nvPicPr>
        <p:blipFill>
          <a:blip r:embed="rId2"/>
          <a:stretch>
            <a:fillRect/>
          </a:stretch>
        </p:blipFill>
        <p:spPr>
          <a:xfrm>
            <a:off x="2649480" y="1105604"/>
            <a:ext cx="857250" cy="923925"/>
          </a:xfrm>
          <a:prstGeom prst="rect">
            <a:avLst/>
          </a:prstGeom>
        </p:spPr>
      </p:pic>
      <p:pic>
        <p:nvPicPr>
          <p:cNvPr id="13" name="Picture 12"/>
          <p:cNvPicPr/>
          <p:nvPr/>
        </p:nvPicPr>
        <p:blipFill>
          <a:blip r:embed="rId3"/>
          <a:stretch>
            <a:fillRect/>
          </a:stretch>
        </p:blipFill>
        <p:spPr>
          <a:xfrm>
            <a:off x="9023486" y="1006413"/>
            <a:ext cx="771525" cy="1162050"/>
          </a:xfrm>
          <a:prstGeom prst="rect">
            <a:avLst/>
          </a:prstGeom>
        </p:spPr>
      </p:pic>
      <p:pic>
        <p:nvPicPr>
          <p:cNvPr id="14" name="Picture 13"/>
          <p:cNvPicPr/>
          <p:nvPr/>
        </p:nvPicPr>
        <p:blipFill>
          <a:blip r:embed="rId4"/>
          <a:stretch>
            <a:fillRect/>
          </a:stretch>
        </p:blipFill>
        <p:spPr>
          <a:xfrm>
            <a:off x="4704720" y="1072266"/>
            <a:ext cx="828675" cy="990600"/>
          </a:xfrm>
          <a:prstGeom prst="rect">
            <a:avLst/>
          </a:prstGeom>
        </p:spPr>
      </p:pic>
      <p:pic>
        <p:nvPicPr>
          <p:cNvPr id="15" name="Picture 14"/>
          <p:cNvPicPr/>
          <p:nvPr/>
        </p:nvPicPr>
        <p:blipFill>
          <a:blip r:embed="rId5"/>
          <a:stretch>
            <a:fillRect/>
          </a:stretch>
        </p:blipFill>
        <p:spPr>
          <a:xfrm>
            <a:off x="7000953" y="1072266"/>
            <a:ext cx="828675" cy="1028700"/>
          </a:xfrm>
          <a:prstGeom prst="rect">
            <a:avLst/>
          </a:prstGeom>
        </p:spPr>
      </p:pic>
    </p:spTree>
    <p:extLst>
      <p:ext uri="{BB962C8B-B14F-4D97-AF65-F5344CB8AC3E}">
        <p14:creationId xmlns:p14="http://schemas.microsoft.com/office/powerpoint/2010/main" val="7382285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9899" y="382587"/>
            <a:ext cx="9788526" cy="6604001"/>
          </a:xfrm>
          <a:prstGeom prst="rect">
            <a:avLst/>
          </a:prstGeom>
        </p:spPr>
      </p:pic>
    </p:spTree>
    <p:extLst>
      <p:ext uri="{BB962C8B-B14F-4D97-AF65-F5344CB8AC3E}">
        <p14:creationId xmlns:p14="http://schemas.microsoft.com/office/powerpoint/2010/main" val="21542985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061" y="206374"/>
            <a:ext cx="10083801" cy="6723063"/>
          </a:xfrm>
          <a:prstGeom prst="rect">
            <a:avLst/>
          </a:prstGeom>
        </p:spPr>
      </p:pic>
    </p:spTree>
    <p:extLst>
      <p:ext uri="{BB962C8B-B14F-4D97-AF65-F5344CB8AC3E}">
        <p14:creationId xmlns:p14="http://schemas.microsoft.com/office/powerpoint/2010/main" val="273621564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38085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Cityscape art</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83132"/>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688533708"/>
              </p:ext>
            </p:extLst>
          </p:nvPr>
        </p:nvGraphicFramePr>
        <p:xfrm>
          <a:off x="349145" y="2081969"/>
          <a:ext cx="10077850" cy="43882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List some famous artists well known for creating cityscapes.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Who was Canaletto?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does Richard Estes create his cityscape art?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did cityscape paintings become less popular in the 20th century?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Describe the style of photorealism.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How does a hyperrealist painting differ from a photorealist painting?</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first inspired Yvonne </a:t>
                      </a:r>
                      <a:r>
                        <a:rPr lang="en-US" sz="1100" dirty="0" err="1">
                          <a:latin typeface="Calibri" panose="020F0502020204030204" pitchFamily="34" charset="0"/>
                          <a:cs typeface="Calibri" panose="020F0502020204030204" pitchFamily="34" charset="0"/>
                        </a:rPr>
                        <a:t>Jacquette</a:t>
                      </a:r>
                      <a:r>
                        <a:rPr lang="en-US" sz="1100" dirty="0">
                          <a:latin typeface="Calibri" panose="020F0502020204030204" pitchFamily="34" charset="0"/>
                          <a:cs typeface="Calibri" panose="020F0502020204030204" pitchFamily="34" charset="0"/>
                        </a:rPr>
                        <a:t> to create her cityscapes?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flying more regularly help </a:t>
                      </a:r>
                      <a:r>
                        <a:rPr lang="en-US" sz="1100" dirty="0" err="1">
                          <a:latin typeface="Calibri" panose="020F0502020204030204" pitchFamily="34" charset="0"/>
                          <a:cs typeface="Calibri" panose="020F0502020204030204" pitchFamily="34" charset="0"/>
                        </a:rPr>
                        <a:t>Jacquette</a:t>
                      </a:r>
                      <a:r>
                        <a:rPr lang="en-US" sz="1100" dirty="0">
                          <a:latin typeface="Calibri" panose="020F0502020204030204" pitchFamily="34" charset="0"/>
                          <a:cs typeface="Calibri" panose="020F0502020204030204" pitchFamily="34" charset="0"/>
                        </a:rPr>
                        <a:t> to be a better artist?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Imagine you are flying in a plane. Copy </a:t>
                      </a:r>
                      <a:r>
                        <a:rPr lang="en-US" sz="1100" dirty="0" err="1">
                          <a:latin typeface="Calibri" panose="020F0502020204030204" pitchFamily="34" charset="0"/>
                          <a:cs typeface="Calibri" panose="020F0502020204030204" pitchFamily="34" charset="0"/>
                        </a:rPr>
                        <a:t>Jacquette’s</a:t>
                      </a:r>
                      <a:r>
                        <a:rPr lang="en-US" sz="1100" dirty="0">
                          <a:latin typeface="Calibri" panose="020F0502020204030204" pitchFamily="34" charset="0"/>
                          <a:cs typeface="Calibri" panose="020F0502020204030204" pitchFamily="34" charset="0"/>
                        </a:rPr>
                        <a:t> style by drawing your own imaginary aerial landscape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effect does the precise style of Richard Estes have in his photorealist paintings?</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Explain what you would not be able to see in an inanimate painting.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does Estes deliberately create the effect of an inanimate picture?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551616113"/>
                  </a:ext>
                </a:extLst>
              </a:tr>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reasons why there are fewer examples of artists inspired to create cityscape art the further you go back in history.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Research the cityscape art of a famous artist who lived before the 20th century.</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Compile a short report to detail the key features of one of the first examples of cityscape art, The Baths of Trajan, created during the time of Ancient Rome.</a:t>
                      </a:r>
                      <a:endParaRPr lang="en-GB" sz="1100" baseline="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Explain the differences between a photorealist and hyperrealist picture.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Use a photograph of part of the outside of the school building to create a piece of art that is as close to the style of photorealism as you can make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work of Richard Estes or another photorealist artist to discover how they have used digital media to develop their style.</a:t>
                      </a:r>
                      <a:endParaRPr lang="en-GB" sz="1100" baseline="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Research how Yvonne </a:t>
                      </a:r>
                      <a:r>
                        <a:rPr lang="en-US" sz="1100" dirty="0" err="1">
                          <a:latin typeface="Calibri" panose="020F0502020204030204" pitchFamily="34" charset="0"/>
                          <a:cs typeface="Calibri" panose="020F0502020204030204" pitchFamily="34" charset="0"/>
                        </a:rPr>
                        <a:t>Jacquette</a:t>
                      </a:r>
                      <a:r>
                        <a:rPr lang="en-US" sz="1100" dirty="0">
                          <a:latin typeface="Calibri" panose="020F0502020204030204" pitchFamily="34" charset="0"/>
                          <a:cs typeface="Calibri" panose="020F0502020204030204" pitchFamily="34" charset="0"/>
                        </a:rPr>
                        <a:t> has painted night-time cityscapes of New York City. Which features are similar in these pieces of art?</a:t>
                      </a:r>
                    </a:p>
                    <a:p>
                      <a:pPr marL="171450" indent="-171450" algn="l" defTabSz="914400">
                        <a:buFont typeface="Arial" panose="020B0604020202020204" pitchFamily="34" charset="0"/>
                        <a:buChar char="•"/>
                        <a:defRPr sz="1800"/>
                      </a:pPr>
                      <a:r>
                        <a:rPr lang="en-US" sz="1100" dirty="0">
                          <a:solidFill>
                            <a:schemeClr val="accent1">
                              <a:lumMod val="75000"/>
                            </a:schemeClr>
                          </a:solidFill>
                          <a:latin typeface="Calibri" panose="020F0502020204030204" pitchFamily="34" charset="0"/>
                          <a:cs typeface="Calibri" panose="020F0502020204030204" pitchFamily="34" charset="0"/>
                        </a:rPr>
                        <a:t>What are the connections between Yvonne </a:t>
                      </a:r>
                      <a:r>
                        <a:rPr lang="en-US" sz="1100" dirty="0" err="1">
                          <a:solidFill>
                            <a:schemeClr val="accent1">
                              <a:lumMod val="75000"/>
                            </a:schemeClr>
                          </a:solidFill>
                          <a:latin typeface="Calibri" panose="020F0502020204030204" pitchFamily="34" charset="0"/>
                          <a:cs typeface="Calibri" panose="020F0502020204030204" pitchFamily="34" charset="0"/>
                        </a:rPr>
                        <a:t>Jacquette’s</a:t>
                      </a:r>
                      <a:r>
                        <a:rPr lang="en-US" sz="1100" dirty="0">
                          <a:solidFill>
                            <a:schemeClr val="accent1">
                              <a:lumMod val="75000"/>
                            </a:schemeClr>
                          </a:solidFill>
                          <a:latin typeface="Calibri" panose="020F0502020204030204" pitchFamily="34" charset="0"/>
                          <a:cs typeface="Calibri" panose="020F0502020204030204" pitchFamily="34" charset="0"/>
                        </a:rPr>
                        <a:t> night-time cityscape art and the work of artists who have depicted space who you have previously studied?</a:t>
                      </a:r>
                      <a:endParaRPr lang="en-GB" sz="1100" dirty="0">
                        <a:solidFill>
                          <a:schemeClr val="accent1">
                            <a:lumMod val="75000"/>
                          </a:schemeClr>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ways in which the photorealist painting Columbus Circle Looking North by Richard Estes have a clean and realistic effect.</a:t>
                      </a:r>
                    </a:p>
                    <a:p>
                      <a:pPr marL="171450" indent="-171450" algn="l" defTabSz="914400">
                        <a:buFont typeface="Arial" panose="020B0604020202020204" pitchFamily="34" charset="0"/>
                        <a:buChar char="•"/>
                        <a:defRPr sz="1800"/>
                      </a:pPr>
                      <a:r>
                        <a:rPr lang="en-US" sz="1100" dirty="0">
                          <a:solidFill>
                            <a:schemeClr val="accent1">
                              <a:lumMod val="75000"/>
                            </a:schemeClr>
                          </a:solidFill>
                          <a:latin typeface="Calibri" panose="020F0502020204030204" pitchFamily="34" charset="0"/>
                          <a:cs typeface="Calibri" panose="020F0502020204030204" pitchFamily="34" charset="0"/>
                        </a:rPr>
                        <a:t>Do you agree with the view of Richard Estes that cameras can distort vision?</a:t>
                      </a:r>
                      <a:endParaRPr lang="en-GB" sz="1100" dirty="0">
                        <a:solidFill>
                          <a:schemeClr val="accent1">
                            <a:lumMod val="75000"/>
                          </a:schemeClr>
                        </a:solidFill>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4070970274"/>
                  </a:ext>
                </a:extLst>
              </a:tr>
            </a:tbl>
          </a:graphicData>
        </a:graphic>
      </p:graphicFrame>
      <p:pic>
        <p:nvPicPr>
          <p:cNvPr id="12" name="Picture 11"/>
          <p:cNvPicPr/>
          <p:nvPr/>
        </p:nvPicPr>
        <p:blipFill>
          <a:blip r:embed="rId2"/>
          <a:stretch>
            <a:fillRect/>
          </a:stretch>
        </p:blipFill>
        <p:spPr>
          <a:xfrm>
            <a:off x="9006322" y="941329"/>
            <a:ext cx="882650" cy="1099424"/>
          </a:xfrm>
          <a:prstGeom prst="rect">
            <a:avLst/>
          </a:prstGeom>
        </p:spPr>
      </p:pic>
      <p:pic>
        <p:nvPicPr>
          <p:cNvPr id="10" name="Picture 9"/>
          <p:cNvPicPr/>
          <p:nvPr/>
        </p:nvPicPr>
        <p:blipFill>
          <a:blip r:embed="rId3"/>
          <a:stretch>
            <a:fillRect/>
          </a:stretch>
        </p:blipFill>
        <p:spPr>
          <a:xfrm>
            <a:off x="2684462" y="941329"/>
            <a:ext cx="809625" cy="1143000"/>
          </a:xfrm>
          <a:prstGeom prst="rect">
            <a:avLst/>
          </a:prstGeom>
        </p:spPr>
      </p:pic>
      <p:pic>
        <p:nvPicPr>
          <p:cNvPr id="11" name="Picture 10"/>
          <p:cNvPicPr/>
          <p:nvPr/>
        </p:nvPicPr>
        <p:blipFill>
          <a:blip r:embed="rId4"/>
          <a:stretch>
            <a:fillRect/>
          </a:stretch>
        </p:blipFill>
        <p:spPr>
          <a:xfrm>
            <a:off x="4975225" y="869178"/>
            <a:ext cx="742950" cy="1171575"/>
          </a:xfrm>
          <a:prstGeom prst="rect">
            <a:avLst/>
          </a:prstGeom>
        </p:spPr>
      </p:pic>
      <p:pic>
        <p:nvPicPr>
          <p:cNvPr id="13" name="Picture 12"/>
          <p:cNvPicPr/>
          <p:nvPr/>
        </p:nvPicPr>
        <p:blipFill>
          <a:blip r:embed="rId5"/>
          <a:stretch>
            <a:fillRect/>
          </a:stretch>
        </p:blipFill>
        <p:spPr>
          <a:xfrm>
            <a:off x="6946323" y="1049686"/>
            <a:ext cx="857250" cy="923925"/>
          </a:xfrm>
          <a:prstGeom prst="rect">
            <a:avLst/>
          </a:prstGeom>
        </p:spPr>
      </p:pic>
    </p:spTree>
    <p:extLst>
      <p:ext uri="{BB962C8B-B14F-4D97-AF65-F5344CB8AC3E}">
        <p14:creationId xmlns:p14="http://schemas.microsoft.com/office/powerpoint/2010/main" val="16457902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1787" y="306387"/>
            <a:ext cx="10026651" cy="6708775"/>
          </a:xfrm>
          <a:prstGeom prst="rect">
            <a:avLst/>
          </a:prstGeom>
        </p:spPr>
      </p:pic>
    </p:spTree>
    <p:extLst>
      <p:ext uri="{BB962C8B-B14F-4D97-AF65-F5344CB8AC3E}">
        <p14:creationId xmlns:p14="http://schemas.microsoft.com/office/powerpoint/2010/main" val="9846105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137" y="144462"/>
            <a:ext cx="10079038" cy="7185026"/>
          </a:xfrm>
          <a:prstGeom prst="rect">
            <a:avLst/>
          </a:prstGeom>
        </p:spPr>
      </p:pic>
    </p:spTree>
    <p:extLst>
      <p:ext uri="{BB962C8B-B14F-4D97-AF65-F5344CB8AC3E}">
        <p14:creationId xmlns:p14="http://schemas.microsoft.com/office/powerpoint/2010/main" val="2375066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81853" y="270892"/>
            <a:ext cx="473720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Cityscape art – Camille Pissarro</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17135"/>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281613787"/>
              </p:ext>
            </p:extLst>
          </p:nvPr>
        </p:nvGraphicFramePr>
        <p:xfrm>
          <a:off x="349145" y="2266182"/>
          <a:ext cx="10077850" cy="372364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the key features of Camille Pissarro’s painting The Boulevard Montmartre at Night.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inspired Pissarro to paint this scene?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did some art critics believe that paintings like this by Pissarro were vulgar?</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does Pissarro paint the people to create the effect of busy crowds in this painting?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how Pissarro applied the paint to add to this effect.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Pissarro’s style of applying paint using dashes and smears to create an effect of busy crowds in a city scene.</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Pissarro like to depict in his cityscapes?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Pissarro show dynamic movement through his brushstroke technique?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the brushstroke technique of Pissarro to show movement in your cityscape art.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the different types of artificial light in this painting.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Pissarro paint the different types of artificial light?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how Pissarro has painted the sky to make the contrasts more powerful.</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3075295469"/>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how Pissarro has shown perspective in his painting The Boulevard Montmartre at Night.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Develop the use of perspective by sketching a street scene outside your school.</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with art critics who describe art that shows everything the artist can see, even if it may be rubbish on a street, as vulgar?</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Suggest at least three different ways in which Pissarro has been able to create the effect of a busy city in this painting.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are the connections between this painting by Pissarro and the style of L.S. Lowry in terms of how the artists paint people?</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Pissarro’s techniques used to create a busy cityscape with the techniques used by Richard Estes to create his inanimate cityscapes.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True or false? Using the brushstroke technique of Pissarro is the only way to depict movement in a piece of art.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Experiment with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show the contrast between a dark sky and the artificial lights within a cityscape.</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how Pissarro’s use of contrasting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 is quite different from the way abstract artists use contrasting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411895690"/>
                  </a:ext>
                </a:extLst>
              </a:tr>
            </a:tbl>
          </a:graphicData>
        </a:graphic>
      </p:graphicFrame>
      <p:pic>
        <p:nvPicPr>
          <p:cNvPr id="12" name="Picture 11"/>
          <p:cNvPicPr/>
          <p:nvPr/>
        </p:nvPicPr>
        <p:blipFill>
          <a:blip r:embed="rId2"/>
          <a:stretch>
            <a:fillRect/>
          </a:stretch>
        </p:blipFill>
        <p:spPr>
          <a:xfrm>
            <a:off x="4725968" y="1071045"/>
            <a:ext cx="882650" cy="1099424"/>
          </a:xfrm>
          <a:prstGeom prst="rect">
            <a:avLst/>
          </a:prstGeom>
        </p:spPr>
      </p:pic>
      <p:pic>
        <p:nvPicPr>
          <p:cNvPr id="11" name="Picture 10"/>
          <p:cNvPicPr/>
          <p:nvPr/>
        </p:nvPicPr>
        <p:blipFill>
          <a:blip r:embed="rId3"/>
          <a:stretch>
            <a:fillRect/>
          </a:stretch>
        </p:blipFill>
        <p:spPr>
          <a:xfrm>
            <a:off x="6845314" y="1094853"/>
            <a:ext cx="819150" cy="1009650"/>
          </a:xfrm>
          <a:prstGeom prst="rect">
            <a:avLst/>
          </a:prstGeom>
        </p:spPr>
      </p:pic>
      <p:pic>
        <p:nvPicPr>
          <p:cNvPr id="13" name="Picture 12"/>
          <p:cNvPicPr/>
          <p:nvPr/>
        </p:nvPicPr>
        <p:blipFill>
          <a:blip r:embed="rId4"/>
          <a:stretch>
            <a:fillRect/>
          </a:stretch>
        </p:blipFill>
        <p:spPr>
          <a:xfrm>
            <a:off x="2717747" y="1094853"/>
            <a:ext cx="771525" cy="1162050"/>
          </a:xfrm>
          <a:prstGeom prst="rect">
            <a:avLst/>
          </a:prstGeom>
        </p:spPr>
      </p:pic>
      <p:pic>
        <p:nvPicPr>
          <p:cNvPr id="10" name="Picture 9"/>
          <p:cNvPicPr/>
          <p:nvPr/>
        </p:nvPicPr>
        <p:blipFill>
          <a:blip r:embed="rId5"/>
          <a:stretch>
            <a:fillRect/>
          </a:stretch>
        </p:blipFill>
        <p:spPr>
          <a:xfrm>
            <a:off x="9050772" y="1122906"/>
            <a:ext cx="838200" cy="981075"/>
          </a:xfrm>
          <a:prstGeom prst="rect">
            <a:avLst/>
          </a:prstGeom>
        </p:spPr>
      </p:pic>
    </p:spTree>
    <p:extLst>
      <p:ext uri="{BB962C8B-B14F-4D97-AF65-F5344CB8AC3E}">
        <p14:creationId xmlns:p14="http://schemas.microsoft.com/office/powerpoint/2010/main" val="7173576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00" y="339724"/>
            <a:ext cx="9931400" cy="6961189"/>
          </a:xfrm>
          <a:prstGeom prst="rect">
            <a:avLst/>
          </a:prstGeom>
        </p:spPr>
      </p:pic>
    </p:spTree>
    <p:extLst>
      <p:ext uri="{BB962C8B-B14F-4D97-AF65-F5344CB8AC3E}">
        <p14:creationId xmlns:p14="http://schemas.microsoft.com/office/powerpoint/2010/main" val="44259903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087" y="334962"/>
            <a:ext cx="9926638" cy="6937375"/>
          </a:xfrm>
          <a:prstGeom prst="rect">
            <a:avLst/>
          </a:prstGeom>
        </p:spPr>
      </p:pic>
    </p:spTree>
    <p:extLst>
      <p:ext uri="{BB962C8B-B14F-4D97-AF65-F5344CB8AC3E}">
        <p14:creationId xmlns:p14="http://schemas.microsoft.com/office/powerpoint/2010/main" val="399068020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194924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Symbolism</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62103"/>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1016694007"/>
              </p:ext>
            </p:extLst>
          </p:nvPr>
        </p:nvGraphicFramePr>
        <p:xfrm>
          <a:off x="349145" y="2263776"/>
          <a:ext cx="10077850" cy="355600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a:t>
                      </a:r>
                      <a:r>
                        <a:rPr lang="en-GB" sz="1100" baseline="0" dirty="0">
                          <a:latin typeface="Calibri" panose="020F0502020204030204" pitchFamily="34" charset="0"/>
                          <a:cs typeface="Calibri" panose="020F0502020204030204" pitchFamily="34" charset="0"/>
                          <a:sym typeface="Helvetica Neue"/>
                        </a:rPr>
                        <a:t> 1 </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In which century did Symbolist artists become famous?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three different French Symbolist artists.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were the two ways in which Jean </a:t>
                      </a:r>
                      <a:r>
                        <a:rPr lang="en-US" sz="1100" dirty="0" err="1">
                          <a:latin typeface="Calibri" panose="020F0502020204030204" pitchFamily="34" charset="0"/>
                          <a:cs typeface="Calibri" panose="020F0502020204030204" pitchFamily="34" charset="0"/>
                        </a:rPr>
                        <a:t>Delville</a:t>
                      </a:r>
                      <a:r>
                        <a:rPr lang="en-US" sz="1100" dirty="0">
                          <a:latin typeface="Calibri" panose="020F0502020204030204" pitchFamily="34" charset="0"/>
                          <a:cs typeface="Calibri" panose="020F0502020204030204" pitchFamily="34" charset="0"/>
                        </a:rPr>
                        <a:t> used Symbolism?</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the features of </a:t>
                      </a:r>
                      <a:r>
                        <a:rPr lang="en-US" sz="1100" dirty="0" err="1">
                          <a:latin typeface="Calibri" panose="020F0502020204030204" pitchFamily="34" charset="0"/>
                          <a:cs typeface="Calibri" panose="020F0502020204030204" pitchFamily="34" charset="0"/>
                        </a:rPr>
                        <a:t>Odilon</a:t>
                      </a:r>
                      <a:r>
                        <a:rPr lang="en-US" sz="1100" dirty="0">
                          <a:latin typeface="Calibri" panose="020F0502020204030204" pitchFamily="34" charset="0"/>
                          <a:cs typeface="Calibri" panose="020F0502020204030204" pitchFamily="34" charset="0"/>
                        </a:rPr>
                        <a:t> Redon’s The Crying Spider.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media and materials did Redon use to create his noirs?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might Redon have used the spider’s body as a symbol?</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is the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black often used in Symbolism?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reasons did Redon give for using the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black?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Sketch a drawing copying the symbolist style, using charcoal or a black crayon/pencil to depict something sad or a nightmare.</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two things that could be used to </a:t>
                      </a:r>
                      <a:r>
                        <a:rPr lang="en-US" sz="1100" dirty="0" err="1">
                          <a:latin typeface="Calibri" panose="020F0502020204030204" pitchFamily="34" charset="0"/>
                          <a:cs typeface="Calibri" panose="020F0502020204030204" pitchFamily="34" charset="0"/>
                        </a:rPr>
                        <a:t>symbolise</a:t>
                      </a:r>
                      <a:r>
                        <a:rPr lang="en-US" sz="1100" dirty="0">
                          <a:latin typeface="Calibri" panose="020F0502020204030204" pitchFamily="34" charset="0"/>
                          <a:cs typeface="Calibri" panose="020F0502020204030204" pitchFamily="34" charset="0"/>
                        </a:rPr>
                        <a:t> wealth.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might the condition of an object change the idea it is </a:t>
                      </a:r>
                      <a:r>
                        <a:rPr lang="en-US" sz="1100" dirty="0" err="1">
                          <a:latin typeface="Calibri" panose="020F0502020204030204" pitchFamily="34" charset="0"/>
                          <a:cs typeface="Calibri" panose="020F0502020204030204" pitchFamily="34" charset="0"/>
                        </a:rPr>
                        <a:t>symbolising</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Choose your own objects to include in a Symbolist picture and explain to a friend why you have chosen them</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408875775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Research the work of two Symbolist artists to compare how they have used symbols in their artwork.</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that Symbolism in art is more effective when the artist deliberately makes the meaning of their work obscure?</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the possible symbolic link between Redon’s crying human face and the spider’s body.</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creatures and symbols used by Redon in some of his other noirs.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how the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black has been used in other styles of art you have studied.</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Imagine you are </a:t>
                      </a:r>
                      <a:r>
                        <a:rPr lang="en-US" sz="1100" dirty="0" err="1">
                          <a:solidFill>
                            <a:schemeClr val="accent1">
                              <a:lumMod val="75000"/>
                            </a:schemeClr>
                          </a:solidFill>
                          <a:latin typeface="Calibri" panose="020F0502020204030204" pitchFamily="34" charset="0"/>
                          <a:cs typeface="Calibri" panose="020F0502020204030204" pitchFamily="34" charset="0"/>
                        </a:rPr>
                        <a:t>Odilon</a:t>
                      </a:r>
                      <a:r>
                        <a:rPr lang="en-US" sz="1100" dirty="0">
                          <a:solidFill>
                            <a:schemeClr val="accent1">
                              <a:lumMod val="75000"/>
                            </a:schemeClr>
                          </a:solidFill>
                          <a:latin typeface="Calibri" panose="020F0502020204030204" pitchFamily="34" charset="0"/>
                          <a:cs typeface="Calibri" panose="020F0502020204030204" pitchFamily="34" charset="0"/>
                        </a:rPr>
                        <a:t> Redon being interviewed. Explain what you mean by the link between using the </a:t>
                      </a:r>
                      <a:r>
                        <a:rPr lang="en-US" sz="1100" dirty="0" err="1">
                          <a:solidFill>
                            <a:schemeClr val="accent1">
                              <a:lumMod val="75000"/>
                            </a:schemeClr>
                          </a:solidFill>
                          <a:latin typeface="Calibri" panose="020F0502020204030204" pitchFamily="34" charset="0"/>
                          <a:cs typeface="Calibri" panose="020F0502020204030204" pitchFamily="34" charset="0"/>
                        </a:rPr>
                        <a:t>colour</a:t>
                      </a:r>
                      <a:r>
                        <a:rPr lang="en-US" sz="1100" dirty="0">
                          <a:solidFill>
                            <a:schemeClr val="accent1">
                              <a:lumMod val="75000"/>
                            </a:schemeClr>
                          </a:solidFill>
                          <a:latin typeface="Calibri" panose="020F0502020204030204" pitchFamily="34" charset="0"/>
                          <a:cs typeface="Calibri" panose="020F0502020204030204" pitchFamily="34" charset="0"/>
                        </a:rPr>
                        <a:t> black and the viewer having to think more about the piece of art.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Organise</a:t>
                      </a:r>
                      <a:r>
                        <a:rPr lang="en-US" sz="1100" dirty="0">
                          <a:latin typeface="Calibri" panose="020F0502020204030204" pitchFamily="34" charset="0"/>
                          <a:cs typeface="Calibri" panose="020F0502020204030204" pitchFamily="34" charset="0"/>
                        </a:rPr>
                        <a:t> a table to </a:t>
                      </a: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use of common symbols and their meanings. Include reasons why you think the objects represent these ideas.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are the connections between Symbolism and the creations of the abstract artists you have studied?</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4236695322"/>
                  </a:ext>
                </a:extLst>
              </a:tr>
            </a:tbl>
          </a:graphicData>
        </a:graphic>
      </p:graphicFrame>
      <p:pic>
        <p:nvPicPr>
          <p:cNvPr id="12" name="Picture 11"/>
          <p:cNvPicPr/>
          <p:nvPr/>
        </p:nvPicPr>
        <p:blipFill>
          <a:blip r:embed="rId2"/>
          <a:stretch>
            <a:fillRect/>
          </a:stretch>
        </p:blipFill>
        <p:spPr>
          <a:xfrm>
            <a:off x="9006322" y="1020300"/>
            <a:ext cx="882650" cy="1099424"/>
          </a:xfrm>
          <a:prstGeom prst="rect">
            <a:avLst/>
          </a:prstGeom>
        </p:spPr>
      </p:pic>
      <p:pic>
        <p:nvPicPr>
          <p:cNvPr id="13" name="Picture 12"/>
          <p:cNvPicPr/>
          <p:nvPr/>
        </p:nvPicPr>
        <p:blipFill>
          <a:blip r:embed="rId3"/>
          <a:stretch>
            <a:fillRect/>
          </a:stretch>
        </p:blipFill>
        <p:spPr>
          <a:xfrm>
            <a:off x="4838072" y="1101726"/>
            <a:ext cx="771525" cy="1162050"/>
          </a:xfrm>
          <a:prstGeom prst="rect">
            <a:avLst/>
          </a:prstGeom>
        </p:spPr>
      </p:pic>
      <p:pic>
        <p:nvPicPr>
          <p:cNvPr id="10" name="Picture 9"/>
          <p:cNvPicPr/>
          <p:nvPr/>
        </p:nvPicPr>
        <p:blipFill>
          <a:blip r:embed="rId4"/>
          <a:stretch>
            <a:fillRect/>
          </a:stretch>
        </p:blipFill>
        <p:spPr>
          <a:xfrm>
            <a:off x="2841625" y="1070538"/>
            <a:ext cx="809625" cy="1143000"/>
          </a:xfrm>
          <a:prstGeom prst="rect">
            <a:avLst/>
          </a:prstGeom>
        </p:spPr>
      </p:pic>
      <p:pic>
        <p:nvPicPr>
          <p:cNvPr id="15" name="Picture 14"/>
          <p:cNvPicPr/>
          <p:nvPr/>
        </p:nvPicPr>
        <p:blipFill>
          <a:blip r:embed="rId5"/>
          <a:stretch>
            <a:fillRect/>
          </a:stretch>
        </p:blipFill>
        <p:spPr>
          <a:xfrm>
            <a:off x="6933404" y="1101726"/>
            <a:ext cx="838200" cy="981075"/>
          </a:xfrm>
          <a:prstGeom prst="rect">
            <a:avLst/>
          </a:prstGeom>
        </p:spPr>
      </p:pic>
    </p:spTree>
    <p:extLst>
      <p:ext uri="{BB962C8B-B14F-4D97-AF65-F5344CB8AC3E}">
        <p14:creationId xmlns:p14="http://schemas.microsoft.com/office/powerpoint/2010/main" val="33440405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449" y="311149"/>
            <a:ext cx="9959975" cy="6861175"/>
          </a:xfrm>
          <a:prstGeom prst="rect">
            <a:avLst/>
          </a:prstGeom>
        </p:spPr>
      </p:pic>
    </p:spTree>
    <p:extLst>
      <p:ext uri="{BB962C8B-B14F-4D97-AF65-F5344CB8AC3E}">
        <p14:creationId xmlns:p14="http://schemas.microsoft.com/office/powerpoint/2010/main" val="22952926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775" y="354013"/>
            <a:ext cx="10112375" cy="6932612"/>
          </a:xfrm>
          <a:prstGeom prst="rect">
            <a:avLst/>
          </a:prstGeom>
        </p:spPr>
      </p:pic>
    </p:spTree>
    <p:extLst>
      <p:ext uri="{BB962C8B-B14F-4D97-AF65-F5344CB8AC3E}">
        <p14:creationId xmlns:p14="http://schemas.microsoft.com/office/powerpoint/2010/main" val="229179608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025" y="306388"/>
            <a:ext cx="10217150" cy="6908800"/>
          </a:xfrm>
          <a:prstGeom prst="rect">
            <a:avLst/>
          </a:prstGeom>
        </p:spPr>
      </p:pic>
    </p:spTree>
    <p:extLst>
      <p:ext uri="{BB962C8B-B14F-4D97-AF65-F5344CB8AC3E}">
        <p14:creationId xmlns:p14="http://schemas.microsoft.com/office/powerpoint/2010/main" val="6986075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675174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Symbolism – </a:t>
            </a:r>
            <a:r>
              <a:rPr lang="en-GB" dirty="0" err="1">
                <a:latin typeface="Calibri" panose="020F0502020204030204" pitchFamily="34" charset="0"/>
                <a:cs typeface="Calibri" panose="020F0502020204030204" pitchFamily="34" charset="0"/>
              </a:rPr>
              <a:t>Edvard</a:t>
            </a:r>
            <a:r>
              <a:rPr lang="en-GB" dirty="0">
                <a:latin typeface="Calibri" panose="020F0502020204030204" pitchFamily="34" charset="0"/>
                <a:cs typeface="Calibri" panose="020F0502020204030204" pitchFamily="34" charset="0"/>
              </a:rPr>
              <a:t> Munch</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809559"/>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789758487"/>
              </p:ext>
            </p:extLst>
          </p:nvPr>
        </p:nvGraphicFramePr>
        <p:xfrm>
          <a:off x="349145" y="2338677"/>
          <a:ext cx="10077850" cy="389128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a:t>
                      </a:r>
                      <a:r>
                        <a:rPr lang="en-US" sz="1100" dirty="0" err="1">
                          <a:latin typeface="Calibri" panose="020F0502020204030204" pitchFamily="34" charset="0"/>
                          <a:cs typeface="Calibri" panose="020F0502020204030204" pitchFamily="34" charset="0"/>
                        </a:rPr>
                        <a:t>Edvard</a:t>
                      </a:r>
                      <a:r>
                        <a:rPr lang="en-US" sz="1100" dirty="0">
                          <a:latin typeface="Calibri" panose="020F0502020204030204" pitchFamily="34" charset="0"/>
                          <a:cs typeface="Calibri" panose="020F0502020204030204" pitchFamily="34" charset="0"/>
                        </a:rPr>
                        <a:t> Munch use his personal life to influence the themes of his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an example of how Munch sequenced the themes of his art to take people on a journey of emotions.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did Munch think his personal tragedies and illnesses were ‘necessary’ to him?</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do many people think The Scream </a:t>
                      </a:r>
                      <a:r>
                        <a:rPr lang="en-US" sz="1100" dirty="0" err="1">
                          <a:latin typeface="Calibri" panose="020F0502020204030204" pitchFamily="34" charset="0"/>
                          <a:cs typeface="Calibri" panose="020F0502020204030204" pitchFamily="34" charset="0"/>
                        </a:rPr>
                        <a:t>symbolises</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what you can see in the picture.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personal experience inspired Munch to create this example of Symbolist art?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Who inspired Munch when he was a young artist?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he copy Paul Gauguin’s techniques?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Munch later develop this into his own style?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the brushstroke technique and use of flowing lines developed by Gauguin and Munch in your own version of The Scream</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the media and materials that Munch experimented with.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was Munch influenced by a Japanese tradition?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List the media and materials Munch used to create his five different versions of The Scream</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77524269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some of the paintings of </a:t>
                      </a:r>
                      <a:r>
                        <a:rPr lang="en-US" sz="1100" dirty="0" err="1">
                          <a:latin typeface="Calibri" panose="020F0502020204030204" pitchFamily="34" charset="0"/>
                          <a:cs typeface="Calibri" panose="020F0502020204030204" pitchFamily="34" charset="0"/>
                        </a:rPr>
                        <a:t>Edvard</a:t>
                      </a:r>
                      <a:r>
                        <a:rPr lang="en-US" sz="1100" dirty="0">
                          <a:latin typeface="Calibri" panose="020F0502020204030204" pitchFamily="34" charset="0"/>
                          <a:cs typeface="Calibri" panose="020F0502020204030204" pitchFamily="34" charset="0"/>
                        </a:rPr>
                        <a:t> Munch to discover the themes that he repeated in his work.</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with Munch when he said that without his personal experiences his art would be destroyed?</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five different versions of The Scream that Munch created. Which version do you prefer and why?</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Create your own interpretation of The Scream using a personal experience of being scared. </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Justify your use of </a:t>
                      </a:r>
                      <a:r>
                        <a:rPr lang="en-US" sz="1100" dirty="0" err="1">
                          <a:solidFill>
                            <a:schemeClr val="accent1">
                              <a:lumMod val="75000"/>
                            </a:schemeClr>
                          </a:solidFill>
                          <a:latin typeface="Calibri" panose="020F0502020204030204" pitchFamily="34" charset="0"/>
                          <a:cs typeface="Calibri" panose="020F0502020204030204" pitchFamily="34" charset="0"/>
                        </a:rPr>
                        <a:t>colour</a:t>
                      </a:r>
                      <a:r>
                        <a:rPr lang="en-US" sz="1100" dirty="0">
                          <a:solidFill>
                            <a:schemeClr val="accent1">
                              <a:lumMod val="75000"/>
                            </a:schemeClr>
                          </a:solidFill>
                          <a:latin typeface="Calibri" panose="020F0502020204030204" pitchFamily="34" charset="0"/>
                          <a:cs typeface="Calibri" panose="020F0502020204030204" pitchFamily="34" charset="0"/>
                        </a:rPr>
                        <a:t> and style when discussing your work with a friend.</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the use of flowing lines to </a:t>
                      </a:r>
                      <a:r>
                        <a:rPr lang="en-US" sz="1100" dirty="0" err="1">
                          <a:latin typeface="Calibri" panose="020F0502020204030204" pitchFamily="34" charset="0"/>
                          <a:cs typeface="Calibri" panose="020F0502020204030204" pitchFamily="34" charset="0"/>
                        </a:rPr>
                        <a:t>symbolise</a:t>
                      </a:r>
                      <a:r>
                        <a:rPr lang="en-US" sz="1100" dirty="0">
                          <a:latin typeface="Calibri" panose="020F0502020204030204" pitchFamily="34" charset="0"/>
                          <a:cs typeface="Calibri" panose="020F0502020204030204" pitchFamily="34" charset="0"/>
                        </a:rPr>
                        <a:t> the following emotions: fear, happiness, bravery, anger, despair. </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are the similarities and differences between the flowing lines of Munch and the shapes used by Kandinsky to </a:t>
                      </a:r>
                      <a:r>
                        <a:rPr lang="en-US" sz="1100" dirty="0" err="1">
                          <a:solidFill>
                            <a:schemeClr val="accent1">
                              <a:lumMod val="75000"/>
                            </a:schemeClr>
                          </a:solidFill>
                          <a:latin typeface="Calibri" panose="020F0502020204030204" pitchFamily="34" charset="0"/>
                          <a:cs typeface="Calibri" panose="020F0502020204030204" pitchFamily="34" charset="0"/>
                        </a:rPr>
                        <a:t>symbolise</a:t>
                      </a:r>
                      <a:r>
                        <a:rPr lang="en-US" sz="1100" dirty="0">
                          <a:solidFill>
                            <a:schemeClr val="accent1">
                              <a:lumMod val="75000"/>
                            </a:schemeClr>
                          </a:solidFill>
                          <a:latin typeface="Calibri" panose="020F0502020204030204" pitchFamily="34" charset="0"/>
                          <a:cs typeface="Calibri" panose="020F0502020204030204" pitchFamily="34" charset="0"/>
                        </a:rPr>
                        <a:t> emotion?</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Explore and discover the effects of overlaying different media and materials in your own piece of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Japanese tradition of woodcutting and how this influenced the work of </a:t>
                      </a:r>
                      <a:r>
                        <a:rPr lang="en-US" sz="1100" dirty="0" err="1">
                          <a:solidFill>
                            <a:schemeClr val="accent1">
                              <a:lumMod val="75000"/>
                            </a:schemeClr>
                          </a:solidFill>
                          <a:latin typeface="Calibri" panose="020F0502020204030204" pitchFamily="34" charset="0"/>
                          <a:cs typeface="Calibri" panose="020F0502020204030204" pitchFamily="34" charset="0"/>
                        </a:rPr>
                        <a:t>Edvard</a:t>
                      </a:r>
                      <a:r>
                        <a:rPr lang="en-US" sz="1100" dirty="0">
                          <a:solidFill>
                            <a:schemeClr val="accent1">
                              <a:lumMod val="75000"/>
                            </a:schemeClr>
                          </a:solidFill>
                          <a:latin typeface="Calibri" panose="020F0502020204030204" pitchFamily="34" charset="0"/>
                          <a:cs typeface="Calibri" panose="020F0502020204030204" pitchFamily="34" charset="0"/>
                        </a:rPr>
                        <a:t> Munch.</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692446880"/>
                  </a:ext>
                </a:extLst>
              </a:tr>
            </a:tbl>
          </a:graphicData>
        </a:graphic>
      </p:graphicFrame>
      <p:pic>
        <p:nvPicPr>
          <p:cNvPr id="13" name="Picture 12"/>
          <p:cNvPicPr/>
          <p:nvPr/>
        </p:nvPicPr>
        <p:blipFill>
          <a:blip r:embed="rId2"/>
          <a:stretch>
            <a:fillRect/>
          </a:stretch>
        </p:blipFill>
        <p:spPr>
          <a:xfrm>
            <a:off x="4904364" y="1124239"/>
            <a:ext cx="771525" cy="1162050"/>
          </a:xfrm>
          <a:prstGeom prst="rect">
            <a:avLst/>
          </a:prstGeom>
        </p:spPr>
      </p:pic>
      <p:pic>
        <p:nvPicPr>
          <p:cNvPr id="10" name="Picture 9"/>
          <p:cNvPicPr/>
          <p:nvPr/>
        </p:nvPicPr>
        <p:blipFill>
          <a:blip r:embed="rId3"/>
          <a:stretch>
            <a:fillRect/>
          </a:stretch>
        </p:blipFill>
        <p:spPr>
          <a:xfrm>
            <a:off x="2767754" y="1176627"/>
            <a:ext cx="828675" cy="990600"/>
          </a:xfrm>
          <a:prstGeom prst="rect">
            <a:avLst/>
          </a:prstGeom>
        </p:spPr>
      </p:pic>
      <p:pic>
        <p:nvPicPr>
          <p:cNvPr id="15" name="Picture 14"/>
          <p:cNvPicPr/>
          <p:nvPr/>
        </p:nvPicPr>
        <p:blipFill>
          <a:blip r:embed="rId4"/>
          <a:stretch>
            <a:fillRect/>
          </a:stretch>
        </p:blipFill>
        <p:spPr>
          <a:xfrm>
            <a:off x="6775450" y="1243302"/>
            <a:ext cx="857250" cy="923925"/>
          </a:xfrm>
          <a:prstGeom prst="rect">
            <a:avLst/>
          </a:prstGeom>
        </p:spPr>
      </p:pic>
      <p:pic>
        <p:nvPicPr>
          <p:cNvPr id="16" name="Picture 15"/>
          <p:cNvPicPr/>
          <p:nvPr/>
        </p:nvPicPr>
        <p:blipFill>
          <a:blip r:embed="rId5"/>
          <a:stretch>
            <a:fillRect/>
          </a:stretch>
        </p:blipFill>
        <p:spPr>
          <a:xfrm>
            <a:off x="9060297" y="1190914"/>
            <a:ext cx="828675" cy="1028700"/>
          </a:xfrm>
          <a:prstGeom prst="rect">
            <a:avLst/>
          </a:prstGeom>
        </p:spPr>
      </p:pic>
    </p:spTree>
    <p:extLst>
      <p:ext uri="{BB962C8B-B14F-4D97-AF65-F5344CB8AC3E}">
        <p14:creationId xmlns:p14="http://schemas.microsoft.com/office/powerpoint/2010/main" val="34470605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13" y="292100"/>
            <a:ext cx="10126662" cy="6808788"/>
          </a:xfrm>
          <a:prstGeom prst="rect">
            <a:avLst/>
          </a:prstGeom>
        </p:spPr>
      </p:pic>
    </p:spTree>
    <p:extLst>
      <p:ext uri="{BB962C8B-B14F-4D97-AF65-F5344CB8AC3E}">
        <p14:creationId xmlns:p14="http://schemas.microsoft.com/office/powerpoint/2010/main" val="76436972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987" y="225425"/>
            <a:ext cx="10150475" cy="6846888"/>
          </a:xfrm>
          <a:prstGeom prst="rect">
            <a:avLst/>
          </a:prstGeom>
        </p:spPr>
      </p:pic>
    </p:spTree>
    <p:extLst>
      <p:ext uri="{BB962C8B-B14F-4D97-AF65-F5344CB8AC3E}">
        <p14:creationId xmlns:p14="http://schemas.microsoft.com/office/powerpoint/2010/main" val="397566480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419428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 journey into space</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17135"/>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410559150"/>
              </p:ext>
            </p:extLst>
          </p:nvPr>
        </p:nvGraphicFramePr>
        <p:xfrm>
          <a:off x="349145" y="2156721"/>
          <a:ext cx="9923567" cy="5064760"/>
        </p:xfrm>
        <a:graphic>
          <a:graphicData uri="http://schemas.openxmlformats.org/drawingml/2006/table">
            <a:tbl>
              <a:tblPr>
                <a:tableStyleId>{4C3C2611-4C71-4FC5-86AE-919BDF0F9419}</a:tableStyleId>
              </a:tblPr>
              <a:tblGrid>
                <a:gridCol w="2295449">
                  <a:extLst>
                    <a:ext uri="{9D8B030D-6E8A-4147-A177-3AD203B41FA5}">
                      <a16:colId xmlns:a16="http://schemas.microsoft.com/office/drawing/2014/main" val="20000"/>
                    </a:ext>
                  </a:extLst>
                </a:gridCol>
                <a:gridCol w="2542706">
                  <a:extLst>
                    <a:ext uri="{9D8B030D-6E8A-4147-A177-3AD203B41FA5}">
                      <a16:colId xmlns:a16="http://schemas.microsoft.com/office/drawing/2014/main" val="20001"/>
                    </a:ext>
                  </a:extLst>
                </a:gridCol>
                <a:gridCol w="2542706">
                  <a:extLst>
                    <a:ext uri="{9D8B030D-6E8A-4147-A177-3AD203B41FA5}">
                      <a16:colId xmlns:a16="http://schemas.microsoft.com/office/drawing/2014/main" val="20002"/>
                    </a:ext>
                  </a:extLst>
                </a:gridCol>
                <a:gridCol w="2542706">
                  <a:extLst>
                    <a:ext uri="{9D8B030D-6E8A-4147-A177-3AD203B41FA5}">
                      <a16:colId xmlns:a16="http://schemas.microsoft.com/office/drawing/2014/main" val="20003"/>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might a Space or Astronomical artist depict in their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 some people believe that Space artists are important?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was the work of artist Lucien </a:t>
                      </a:r>
                      <a:r>
                        <a:rPr lang="en-US" sz="1100" dirty="0" err="1">
                          <a:latin typeface="Calibri" panose="020F0502020204030204" pitchFamily="34" charset="0"/>
                          <a:cs typeface="Calibri" panose="020F0502020204030204" pitchFamily="34" charset="0"/>
                        </a:rPr>
                        <a:t>Rudaux</a:t>
                      </a:r>
                      <a:r>
                        <a:rPr lang="en-US" sz="1100" dirty="0">
                          <a:latin typeface="Calibri" panose="020F0502020204030204" pitchFamily="34" charset="0"/>
                          <a:cs typeface="Calibri" panose="020F0502020204030204" pitchFamily="34" charset="0"/>
                        </a:rPr>
                        <a:t> often praised?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Who was </a:t>
                      </a:r>
                      <a:r>
                        <a:rPr lang="en-US" sz="1100" dirty="0" err="1">
                          <a:latin typeface="Calibri" panose="020F0502020204030204" pitchFamily="34" charset="0"/>
                          <a:cs typeface="Calibri" panose="020F0502020204030204" pitchFamily="34" charset="0"/>
                        </a:rPr>
                        <a:t>Chesley</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Bonestell</a:t>
                      </a:r>
                      <a:r>
                        <a:rPr lang="en-US"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In which century did Space art begin to flourish?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are Space artists different from artists who use science fiction and fantasy as their inspiration?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do Space artists find difficult when producing their art?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is David A. Hardy well known for his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inspired Hardy to become a space artist?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doing lots of research help Hardy to be a successful Space artist?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Hardy’s source of inspiration by looking at natural objects in the night sky and painting an accurate representation of them.</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422071962"/>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importance of Space artists creating their artwork with links to scientific discovery.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the lunar landscapes painted by Lucien </a:t>
                      </a:r>
                      <a:r>
                        <a:rPr lang="en-US" sz="1100" dirty="0" err="1">
                          <a:latin typeface="Calibri" panose="020F0502020204030204" pitchFamily="34" charset="0"/>
                          <a:cs typeface="Calibri" panose="020F0502020204030204" pitchFamily="34" charset="0"/>
                        </a:rPr>
                        <a:t>Rudaux</a:t>
                      </a:r>
                      <a:r>
                        <a:rPr lang="en-US" sz="1100" dirty="0">
                          <a:latin typeface="Calibri" panose="020F0502020204030204" pitchFamily="34" charset="0"/>
                          <a:cs typeface="Calibri" panose="020F0502020204030204" pitchFamily="34" charset="0"/>
                        </a:rPr>
                        <a:t> with photographs of the moon’s real landscape. Give reasons why people say his work is accurate.</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True or false? Space art has become more realistic since the invention of the telescope in the 17th century. </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Research the work of </a:t>
                      </a:r>
                      <a:r>
                        <a:rPr lang="en-US" sz="1100" dirty="0" err="1">
                          <a:solidFill>
                            <a:schemeClr val="accent1">
                              <a:lumMod val="75000"/>
                            </a:schemeClr>
                          </a:solidFill>
                          <a:latin typeface="Calibri" panose="020F0502020204030204" pitchFamily="34" charset="0"/>
                          <a:cs typeface="Calibri" panose="020F0502020204030204" pitchFamily="34" charset="0"/>
                        </a:rPr>
                        <a:t>Chesley</a:t>
                      </a:r>
                      <a:r>
                        <a:rPr lang="en-US" sz="1100" dirty="0">
                          <a:solidFill>
                            <a:schemeClr val="accent1">
                              <a:lumMod val="75000"/>
                            </a:schemeClr>
                          </a:solidFill>
                          <a:latin typeface="Calibri" panose="020F0502020204030204" pitchFamily="34" charset="0"/>
                          <a:cs typeface="Calibri" panose="020F0502020204030204" pitchFamily="34" charset="0"/>
                        </a:rPr>
                        <a:t> </a:t>
                      </a:r>
                      <a:r>
                        <a:rPr lang="en-US" sz="1100" dirty="0" err="1">
                          <a:solidFill>
                            <a:schemeClr val="accent1">
                              <a:lumMod val="75000"/>
                            </a:schemeClr>
                          </a:solidFill>
                          <a:latin typeface="Calibri" panose="020F0502020204030204" pitchFamily="34" charset="0"/>
                          <a:cs typeface="Calibri" panose="020F0502020204030204" pitchFamily="34" charset="0"/>
                        </a:rPr>
                        <a:t>Bonestell</a:t>
                      </a:r>
                      <a:r>
                        <a:rPr lang="en-US" sz="1100" dirty="0">
                          <a:solidFill>
                            <a:schemeClr val="accent1">
                              <a:lumMod val="75000"/>
                            </a:schemeClr>
                          </a:solidFill>
                          <a:latin typeface="Calibri" panose="020F0502020204030204" pitchFamily="34" charset="0"/>
                          <a:cs typeface="Calibri" panose="020F0502020204030204" pitchFamily="34" charset="0"/>
                        </a:rPr>
                        <a:t> to discover why people were disappointed with the real surface of the moon compared to his paintings</a:t>
                      </a: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work of Space artists and artists depicting science fiction and fantasy.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Create your own piece of Space art through representing the features of space realistically.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Sketch your own space drawing in the style of fantasy/science fiction. Explain the key differences between the two pieces of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Always, sometimes, never? The artwork produced by Space artists is more important than the art created by people inspired by fantasy and science fiction. • Do you agree with art critics who believe that successful Space art is both original and imaginative but also stays close to scientific facts and reality?</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work of David A. Hardy in order to understand how his early interest in space influenced his work. </a:t>
                      </a:r>
                    </a:p>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David A. Hardy’s opinions about how to be a successful Space artist.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work of other Space artists. What are the connections between taking time to do research, as recommended by David A. Hardy, and the success of the Space artist? </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Carry out your own research into what another planet looks like and create your own accurate representation through a piece of art.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extLst>
                  <a:ext uri="{0D108BD9-81ED-4DB2-BD59-A6C34878D82A}">
                    <a16:rowId xmlns:a16="http://schemas.microsoft.com/office/drawing/2014/main" val="337661931"/>
                  </a:ext>
                </a:extLst>
              </a:tr>
            </a:tbl>
          </a:graphicData>
        </a:graphic>
      </p:graphicFrame>
      <p:pic>
        <p:nvPicPr>
          <p:cNvPr id="14" name="Picture 13"/>
          <p:cNvPicPr/>
          <p:nvPr/>
        </p:nvPicPr>
        <p:blipFill>
          <a:blip r:embed="rId2"/>
          <a:stretch>
            <a:fillRect/>
          </a:stretch>
        </p:blipFill>
        <p:spPr>
          <a:xfrm>
            <a:off x="6145307" y="975332"/>
            <a:ext cx="742950" cy="1171575"/>
          </a:xfrm>
          <a:prstGeom prst="rect">
            <a:avLst/>
          </a:prstGeom>
        </p:spPr>
      </p:pic>
      <p:pic>
        <p:nvPicPr>
          <p:cNvPr id="10" name="Picture 9"/>
          <p:cNvPicPr/>
          <p:nvPr/>
        </p:nvPicPr>
        <p:blipFill>
          <a:blip r:embed="rId3"/>
          <a:stretch>
            <a:fillRect/>
          </a:stretch>
        </p:blipFill>
        <p:spPr>
          <a:xfrm>
            <a:off x="3441699" y="985146"/>
            <a:ext cx="809625" cy="1143000"/>
          </a:xfrm>
          <a:prstGeom prst="rect">
            <a:avLst/>
          </a:prstGeom>
        </p:spPr>
      </p:pic>
      <p:pic>
        <p:nvPicPr>
          <p:cNvPr id="15" name="Picture 14"/>
          <p:cNvPicPr/>
          <p:nvPr/>
        </p:nvPicPr>
        <p:blipFill>
          <a:blip r:embed="rId4"/>
          <a:stretch>
            <a:fillRect/>
          </a:stretch>
        </p:blipFill>
        <p:spPr>
          <a:xfrm>
            <a:off x="8532813" y="1074485"/>
            <a:ext cx="857250" cy="923925"/>
          </a:xfrm>
          <a:prstGeom prst="rect">
            <a:avLst/>
          </a:prstGeom>
        </p:spPr>
      </p:pic>
    </p:spTree>
    <p:extLst>
      <p:ext uri="{BB962C8B-B14F-4D97-AF65-F5344CB8AC3E}">
        <p14:creationId xmlns:p14="http://schemas.microsoft.com/office/powerpoint/2010/main" val="258082326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7513" y="363537"/>
            <a:ext cx="9783762" cy="6465888"/>
          </a:xfrm>
          <a:prstGeom prst="rect">
            <a:avLst/>
          </a:prstGeom>
        </p:spPr>
      </p:pic>
    </p:spTree>
    <p:extLst>
      <p:ext uri="{BB962C8B-B14F-4D97-AF65-F5344CB8AC3E}">
        <p14:creationId xmlns:p14="http://schemas.microsoft.com/office/powerpoint/2010/main" val="102540060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324" y="392112"/>
            <a:ext cx="10074275" cy="6923088"/>
          </a:xfrm>
          <a:prstGeom prst="rect">
            <a:avLst/>
          </a:prstGeom>
        </p:spPr>
      </p:pic>
    </p:spTree>
    <p:extLst>
      <p:ext uri="{BB962C8B-B14F-4D97-AF65-F5344CB8AC3E}">
        <p14:creationId xmlns:p14="http://schemas.microsoft.com/office/powerpoint/2010/main" val="58068863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766614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A journey into space – Robert McCall</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52887"/>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117710284"/>
              </p:ext>
            </p:extLst>
          </p:nvPr>
        </p:nvGraphicFramePr>
        <p:xfrm>
          <a:off x="349145" y="2257248"/>
          <a:ext cx="10077850" cy="372364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makes Robert McCall’s artwork particularly unusual?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 you think McCall’s mural The Space Mural – A Cosmic View took him so long to create?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some of the features of this famous mural.</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McCall’s art style begin to change in the 1960s?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he try and show in these paintings which represented his beliefs about the future?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McCall’s ideas and beliefs to produce your own Space art showing the future.</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do many people praise and appreciate McCall’s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does McCall’s art make many people feel?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how McCall’s mural makes you feel about space exploration in the past and in the future</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McCall use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did he use bright, vivid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in his paintings?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how he used contrasting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755156823"/>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ways in which Robert McCall depicts the past, present and the future in his famous mural The Space Mural – A Cosmic Vie.</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Imagine you were creating your own space mural. Develop your own ideas to explain how you would represent the past, present and future.</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an example of McCall’s realistic space art, created when working for NASA, with one of his pieces of conceptual art created for the entertainment industry.</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conceptual art of Robert McCall to research how he depicted wonder and excitement about the future.</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you think McCall shows the rays of the sun creating light in his famous space mural.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Create your own Space art to make people feel optimistic about the future. Explain why you have chosen the features in your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that Space art should always be created to provide hope and optimism.</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McCall prefers to use bright, vivid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rather than too much black when creating Space art.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similarities and differences can you find between Robert McCall’s use of contrasting </a:t>
                      </a:r>
                      <a:r>
                        <a:rPr lang="en-US" sz="1100" dirty="0" err="1">
                          <a:solidFill>
                            <a:schemeClr val="accent1">
                              <a:lumMod val="75000"/>
                            </a:schemeClr>
                          </a:solidFill>
                          <a:latin typeface="Calibri" panose="020F0502020204030204" pitchFamily="34" charset="0"/>
                          <a:cs typeface="Calibri" panose="020F0502020204030204" pitchFamily="34" charset="0"/>
                        </a:rPr>
                        <a:t>colour</a:t>
                      </a:r>
                      <a:r>
                        <a:rPr lang="en-US" sz="1100" dirty="0">
                          <a:solidFill>
                            <a:schemeClr val="accent1">
                              <a:lumMod val="75000"/>
                            </a:schemeClr>
                          </a:solidFill>
                          <a:latin typeface="Calibri" panose="020F0502020204030204" pitchFamily="34" charset="0"/>
                          <a:cs typeface="Calibri" panose="020F0502020204030204" pitchFamily="34" charset="0"/>
                        </a:rPr>
                        <a:t> and that of abstract artists like </a:t>
                      </a:r>
                      <a:r>
                        <a:rPr lang="en-US" sz="1100" dirty="0" err="1">
                          <a:solidFill>
                            <a:schemeClr val="accent1">
                              <a:lumMod val="75000"/>
                            </a:schemeClr>
                          </a:solidFill>
                          <a:latin typeface="Calibri" panose="020F0502020204030204" pitchFamily="34" charset="0"/>
                          <a:cs typeface="Calibri" panose="020F0502020204030204" pitchFamily="34" charset="0"/>
                        </a:rPr>
                        <a:t>Wassily</a:t>
                      </a:r>
                      <a:r>
                        <a:rPr lang="en-US" sz="1100" dirty="0">
                          <a:solidFill>
                            <a:schemeClr val="accent1">
                              <a:lumMod val="75000"/>
                            </a:schemeClr>
                          </a:solidFill>
                          <a:latin typeface="Calibri" panose="020F0502020204030204" pitchFamily="34" charset="0"/>
                          <a:cs typeface="Calibri" panose="020F0502020204030204" pitchFamily="34" charset="0"/>
                        </a:rPr>
                        <a:t> Kandinsky?</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585973451"/>
                  </a:ext>
                </a:extLst>
              </a:tr>
            </a:tbl>
          </a:graphicData>
        </a:graphic>
      </p:graphicFrame>
      <p:pic>
        <p:nvPicPr>
          <p:cNvPr id="13" name="Picture 12"/>
          <p:cNvPicPr/>
          <p:nvPr/>
        </p:nvPicPr>
        <p:blipFill>
          <a:blip r:embed="rId2"/>
          <a:stretch>
            <a:fillRect/>
          </a:stretch>
        </p:blipFill>
        <p:spPr>
          <a:xfrm>
            <a:off x="2843116" y="1051551"/>
            <a:ext cx="771525" cy="1162050"/>
          </a:xfrm>
          <a:prstGeom prst="rect">
            <a:avLst/>
          </a:prstGeom>
        </p:spPr>
      </p:pic>
      <p:pic>
        <p:nvPicPr>
          <p:cNvPr id="14" name="Picture 13"/>
          <p:cNvPicPr/>
          <p:nvPr/>
        </p:nvPicPr>
        <p:blipFill>
          <a:blip r:embed="rId3"/>
          <a:stretch>
            <a:fillRect/>
          </a:stretch>
        </p:blipFill>
        <p:spPr>
          <a:xfrm>
            <a:off x="4946840" y="1051551"/>
            <a:ext cx="742950" cy="1171575"/>
          </a:xfrm>
          <a:prstGeom prst="rect">
            <a:avLst/>
          </a:prstGeom>
        </p:spPr>
      </p:pic>
      <p:pic>
        <p:nvPicPr>
          <p:cNvPr id="10" name="Picture 9"/>
          <p:cNvPicPr/>
          <p:nvPr/>
        </p:nvPicPr>
        <p:blipFill>
          <a:blip r:embed="rId4"/>
          <a:stretch>
            <a:fillRect/>
          </a:stretch>
        </p:blipFill>
        <p:spPr>
          <a:xfrm>
            <a:off x="6975623" y="1095610"/>
            <a:ext cx="828675" cy="990600"/>
          </a:xfrm>
          <a:prstGeom prst="rect">
            <a:avLst/>
          </a:prstGeom>
        </p:spPr>
      </p:pic>
      <p:pic>
        <p:nvPicPr>
          <p:cNvPr id="15" name="Picture 14"/>
          <p:cNvPicPr/>
          <p:nvPr/>
        </p:nvPicPr>
        <p:blipFill>
          <a:blip r:embed="rId5"/>
          <a:stretch>
            <a:fillRect/>
          </a:stretch>
        </p:blipFill>
        <p:spPr>
          <a:xfrm>
            <a:off x="9050772" y="1105964"/>
            <a:ext cx="838200" cy="981075"/>
          </a:xfrm>
          <a:prstGeom prst="rect">
            <a:avLst/>
          </a:prstGeom>
        </p:spPr>
      </p:pic>
    </p:spTree>
    <p:extLst>
      <p:ext uri="{BB962C8B-B14F-4D97-AF65-F5344CB8AC3E}">
        <p14:creationId xmlns:p14="http://schemas.microsoft.com/office/powerpoint/2010/main" val="88427494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225" y="406399"/>
            <a:ext cx="9698038" cy="6551613"/>
          </a:xfrm>
          <a:prstGeom prst="rect">
            <a:avLst/>
          </a:prstGeom>
        </p:spPr>
      </p:pic>
    </p:spTree>
    <p:extLst>
      <p:ext uri="{BB962C8B-B14F-4D97-AF65-F5344CB8AC3E}">
        <p14:creationId xmlns:p14="http://schemas.microsoft.com/office/powerpoint/2010/main" val="13886325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749" y="296862"/>
            <a:ext cx="10280651" cy="6789738"/>
          </a:xfrm>
          <a:prstGeom prst="rect">
            <a:avLst/>
          </a:prstGeom>
        </p:spPr>
      </p:pic>
    </p:spTree>
    <p:extLst>
      <p:ext uri="{BB962C8B-B14F-4D97-AF65-F5344CB8AC3E}">
        <p14:creationId xmlns:p14="http://schemas.microsoft.com/office/powerpoint/2010/main" val="301569953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7500" y="334962"/>
            <a:ext cx="10375900" cy="6965951"/>
          </a:xfrm>
          <a:prstGeom prst="rect">
            <a:avLst/>
          </a:prstGeom>
        </p:spPr>
      </p:pic>
    </p:spTree>
    <p:extLst>
      <p:ext uri="{BB962C8B-B14F-4D97-AF65-F5344CB8AC3E}">
        <p14:creationId xmlns:p14="http://schemas.microsoft.com/office/powerpoint/2010/main" val="226462747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485150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Myths and legends</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6" y="858655"/>
            <a:ext cx="9767468"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461712405"/>
              </p:ext>
            </p:extLst>
          </p:nvPr>
        </p:nvGraphicFramePr>
        <p:xfrm>
          <a:off x="349146" y="2433078"/>
          <a:ext cx="10077850" cy="389128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some examples of artists who have been inspired by myths and legends.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sorts of things might these artists have painted when inspired by myths, legends or folk stories?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Who is Joan Jonas?</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When and where did Pre-Raphaelite artists become well known?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style of art did they not like?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a typical Pre-Raphaelite painting.</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inspires Joan Jonas to create art?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the media and materials she used to create her famous piece of work The Juniper Tree.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the style of Jonas and the types of media and materials she used to produce your own piece of visual art to depict a well-known fairy tale.</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some typical characters in fairy tales that you could try to depict in a painting.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the suggested techniques to create your own fingerprint fairy-tale character.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Add extra details for your character and explain why you have included them.</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058047596"/>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 Research the work of Alessandro Botticelli to find out what kinds of myths or legends he painted.</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Create a summary report to show how the suggested artists, and others you may have researched, have been inspired by either myths, legends or folk stories.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the style of Renaissance artists and that of the Pre-Raphaelites. </a:t>
                      </a:r>
                    </a:p>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key differences between the two styles.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examples of fairy-tale paintings by Burne-Jones and the portrayal of Greek myths by Rossetti. Do you agree that the styles are similar?</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Find out more about the story The Juniper Tree and discuss with a friend the connections with the media and materials used by Jonas in her visual portrayal.</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with art critics who describe Joan Jonas as a pioneer and a hero to younger artists?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the reasons why the techniques suggested might be effective for making a fingerprint fairy-tale character?</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What connections can you make between the techniques suggested and the artwork produced by L.S. Lowry?</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351933359"/>
                  </a:ext>
                </a:extLst>
              </a:tr>
            </a:tbl>
          </a:graphicData>
        </a:graphic>
      </p:graphicFrame>
      <p:pic>
        <p:nvPicPr>
          <p:cNvPr id="11" name="Picture 10"/>
          <p:cNvPicPr/>
          <p:nvPr/>
        </p:nvPicPr>
        <p:blipFill>
          <a:blip r:embed="rId2"/>
          <a:stretch>
            <a:fillRect/>
          </a:stretch>
        </p:blipFill>
        <p:spPr>
          <a:xfrm>
            <a:off x="8832857" y="1273115"/>
            <a:ext cx="819150" cy="1009650"/>
          </a:xfrm>
          <a:prstGeom prst="rect">
            <a:avLst/>
          </a:prstGeom>
        </p:spPr>
      </p:pic>
      <p:pic>
        <p:nvPicPr>
          <p:cNvPr id="14" name="Picture 13"/>
          <p:cNvPicPr/>
          <p:nvPr/>
        </p:nvPicPr>
        <p:blipFill>
          <a:blip r:embed="rId3"/>
          <a:stretch>
            <a:fillRect/>
          </a:stretch>
        </p:blipFill>
        <p:spPr>
          <a:xfrm>
            <a:off x="5016595" y="1273115"/>
            <a:ext cx="742950" cy="1171575"/>
          </a:xfrm>
          <a:prstGeom prst="rect">
            <a:avLst/>
          </a:prstGeom>
        </p:spPr>
      </p:pic>
      <p:pic>
        <p:nvPicPr>
          <p:cNvPr id="10" name="Picture 9"/>
          <p:cNvPicPr/>
          <p:nvPr/>
        </p:nvPicPr>
        <p:blipFill>
          <a:blip r:embed="rId4"/>
          <a:stretch>
            <a:fillRect/>
          </a:stretch>
        </p:blipFill>
        <p:spPr>
          <a:xfrm>
            <a:off x="2884487" y="1290078"/>
            <a:ext cx="809625" cy="1143000"/>
          </a:xfrm>
          <a:prstGeom prst="rect">
            <a:avLst/>
          </a:prstGeom>
        </p:spPr>
      </p:pic>
      <p:pic>
        <p:nvPicPr>
          <p:cNvPr id="15" name="Picture 14"/>
          <p:cNvPicPr/>
          <p:nvPr/>
        </p:nvPicPr>
        <p:blipFill>
          <a:blip r:embed="rId5"/>
          <a:stretch>
            <a:fillRect/>
          </a:stretch>
        </p:blipFill>
        <p:spPr>
          <a:xfrm>
            <a:off x="6791566" y="1329222"/>
            <a:ext cx="828675" cy="1028700"/>
          </a:xfrm>
          <a:prstGeom prst="rect">
            <a:avLst/>
          </a:prstGeom>
        </p:spPr>
      </p:pic>
    </p:spTree>
    <p:extLst>
      <p:ext uri="{BB962C8B-B14F-4D97-AF65-F5344CB8AC3E}">
        <p14:creationId xmlns:p14="http://schemas.microsoft.com/office/powerpoint/2010/main" val="501241735"/>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236" y="358775"/>
            <a:ext cx="9712327" cy="6813550"/>
          </a:xfrm>
          <a:prstGeom prst="rect">
            <a:avLst/>
          </a:prstGeom>
        </p:spPr>
      </p:pic>
    </p:spTree>
    <p:extLst>
      <p:ext uri="{BB962C8B-B14F-4D97-AF65-F5344CB8AC3E}">
        <p14:creationId xmlns:p14="http://schemas.microsoft.com/office/powerpoint/2010/main" val="110110250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662" y="211136"/>
            <a:ext cx="10040938" cy="7118351"/>
          </a:xfrm>
          <a:prstGeom prst="rect">
            <a:avLst/>
          </a:prstGeom>
        </p:spPr>
      </p:pic>
    </p:spTree>
    <p:extLst>
      <p:ext uri="{BB962C8B-B14F-4D97-AF65-F5344CB8AC3E}">
        <p14:creationId xmlns:p14="http://schemas.microsoft.com/office/powerpoint/2010/main" val="145534988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733118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Myths and legends – Peter Paul Rubens</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747927"/>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86690523"/>
              </p:ext>
            </p:extLst>
          </p:nvPr>
        </p:nvGraphicFramePr>
        <p:xfrm>
          <a:off x="349145" y="2279017"/>
          <a:ext cx="10077850" cy="439420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 </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Rubens study during his eight years living in Italy?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Which artists inspired him and influenced his style?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is Rubens described as a prolific artist?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Rubens use to produce his many drawings?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did Rubens only need a small number of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on his palette?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Rubens’ drawing technique by using three </a:t>
                      </a:r>
                      <a:r>
                        <a:rPr lang="en-US" sz="1100" dirty="0" err="1">
                          <a:latin typeface="Calibri" panose="020F0502020204030204" pitchFamily="34" charset="0"/>
                          <a:cs typeface="Calibri" panose="020F0502020204030204" pitchFamily="34" charset="0"/>
                        </a:rPr>
                        <a:t>coloured</a:t>
                      </a:r>
                      <a:r>
                        <a:rPr lang="en-US" sz="1100" dirty="0">
                          <a:latin typeface="Calibri" panose="020F0502020204030204" pitchFamily="34" charset="0"/>
                          <a:cs typeface="Calibri" panose="020F0502020204030204" pitchFamily="34" charset="0"/>
                        </a:rPr>
                        <a:t> chalks (black, white and red) to produce your own mythological scene.</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Rubens create lighting tones?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Rubens direct the viewer’s eye to the main feature of the painting?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Use Rubens’ lighting effects by painting a dark background which lightens at the top or bottom</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some typical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used by Rubens in his paintings.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did Rubens like to fill his paintings with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Rubens make the main feature in his paintings more prominent?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350335878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importance of Rubens’ eight-year stay in Italy in relation to his later career as an artist.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with art critics who believe that Rubens combined ideas from both the Renaissance and Baroque periods in his art?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the reasons why Rubens produced so many sketches during his life.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Create your own painting inspired by a myth or legend, using up to four different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Experiment with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mixing so that your painting has a range of bright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Investigate the mythological paintings of Rubens to discover and prove the effectiveness of his </a:t>
                      </a:r>
                      <a:r>
                        <a:rPr lang="en-US" sz="1100" dirty="0" err="1">
                          <a:solidFill>
                            <a:schemeClr val="accent1">
                              <a:lumMod val="75000"/>
                            </a:schemeClr>
                          </a:solidFill>
                          <a:latin typeface="Calibri" panose="020F0502020204030204" pitchFamily="34" charset="0"/>
                          <a:cs typeface="Calibri" panose="020F0502020204030204" pitchFamily="34" charset="0"/>
                        </a:rPr>
                        <a:t>colour</a:t>
                      </a:r>
                      <a:r>
                        <a:rPr lang="en-US" sz="1100" dirty="0">
                          <a:solidFill>
                            <a:schemeClr val="accent1">
                              <a:lumMod val="75000"/>
                            </a:schemeClr>
                          </a:solidFill>
                          <a:latin typeface="Calibri" panose="020F0502020204030204" pitchFamily="34" charset="0"/>
                          <a:cs typeface="Calibri" panose="020F0502020204030204" pitchFamily="34" charset="0"/>
                        </a:rPr>
                        <a:t> mixing with a limited </a:t>
                      </a:r>
                      <a:r>
                        <a:rPr lang="en-US" sz="1100" dirty="0" err="1">
                          <a:solidFill>
                            <a:schemeClr val="accent1">
                              <a:lumMod val="75000"/>
                            </a:schemeClr>
                          </a:solidFill>
                          <a:latin typeface="Calibri" panose="020F0502020204030204" pitchFamily="34" charset="0"/>
                          <a:cs typeface="Calibri" panose="020F0502020204030204" pitchFamily="34" charset="0"/>
                        </a:rPr>
                        <a:t>colour</a:t>
                      </a:r>
                      <a:r>
                        <a:rPr lang="en-US" sz="1100" dirty="0">
                          <a:solidFill>
                            <a:schemeClr val="accent1">
                              <a:lumMod val="75000"/>
                            </a:schemeClr>
                          </a:solidFill>
                          <a:latin typeface="Calibri" panose="020F0502020204030204" pitchFamily="34" charset="0"/>
                          <a:cs typeface="Calibri" panose="020F0502020204030204" pitchFamily="34" charset="0"/>
                        </a:rPr>
                        <a:t> palette.</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Imagine you are Rubens being interviewed. How would you explain why the background is sometimes lighter at the top of the picture but on other paintings it is lighter at the bottom?</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are Rubens’ methods to create the effect of lighting similar to or different from those of other artists you have studied?</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applying more layers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the main feature of your painting to make it more prominent.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Always, sometimes, never? An artist should have many </a:t>
                      </a:r>
                      <a:r>
                        <a:rPr lang="en-US" sz="1100" dirty="0" err="1">
                          <a:solidFill>
                            <a:schemeClr val="accent1">
                              <a:lumMod val="75000"/>
                            </a:schemeClr>
                          </a:solidFill>
                          <a:latin typeface="Calibri" panose="020F0502020204030204" pitchFamily="34" charset="0"/>
                          <a:cs typeface="Calibri" panose="020F0502020204030204" pitchFamily="34" charset="0"/>
                        </a:rPr>
                        <a:t>coloured</a:t>
                      </a:r>
                      <a:r>
                        <a:rPr lang="en-US" sz="1100" dirty="0">
                          <a:solidFill>
                            <a:schemeClr val="accent1">
                              <a:lumMod val="75000"/>
                            </a:schemeClr>
                          </a:solidFill>
                          <a:latin typeface="Calibri" panose="020F0502020204030204" pitchFamily="34" charset="0"/>
                          <a:cs typeface="Calibri" panose="020F0502020204030204" pitchFamily="34" charset="0"/>
                        </a:rPr>
                        <a:t> paints on his palette to create a painting full of bright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450160092"/>
                  </a:ext>
                </a:extLst>
              </a:tr>
            </a:tbl>
          </a:graphicData>
        </a:graphic>
      </p:graphicFrame>
      <p:pic>
        <p:nvPicPr>
          <p:cNvPr id="12" name="Picture 11"/>
          <p:cNvPicPr/>
          <p:nvPr/>
        </p:nvPicPr>
        <p:blipFill>
          <a:blip r:embed="rId2"/>
          <a:stretch>
            <a:fillRect/>
          </a:stretch>
        </p:blipFill>
        <p:spPr>
          <a:xfrm>
            <a:off x="7002686" y="1057496"/>
            <a:ext cx="882650" cy="1099424"/>
          </a:xfrm>
          <a:prstGeom prst="rect">
            <a:avLst/>
          </a:prstGeom>
        </p:spPr>
      </p:pic>
      <p:pic>
        <p:nvPicPr>
          <p:cNvPr id="10" name="Picture 9"/>
          <p:cNvPicPr/>
          <p:nvPr/>
        </p:nvPicPr>
        <p:blipFill>
          <a:blip r:embed="rId3"/>
          <a:stretch>
            <a:fillRect/>
          </a:stretch>
        </p:blipFill>
        <p:spPr>
          <a:xfrm>
            <a:off x="2716164" y="1181623"/>
            <a:ext cx="857250" cy="923925"/>
          </a:xfrm>
          <a:prstGeom prst="rect">
            <a:avLst/>
          </a:prstGeom>
        </p:spPr>
      </p:pic>
      <p:pic>
        <p:nvPicPr>
          <p:cNvPr id="15" name="Picture 14"/>
          <p:cNvPicPr/>
          <p:nvPr/>
        </p:nvPicPr>
        <p:blipFill>
          <a:blip r:embed="rId4"/>
          <a:stretch>
            <a:fillRect/>
          </a:stretch>
        </p:blipFill>
        <p:spPr>
          <a:xfrm>
            <a:off x="4932362" y="1128220"/>
            <a:ext cx="828675" cy="1028700"/>
          </a:xfrm>
          <a:prstGeom prst="rect">
            <a:avLst/>
          </a:prstGeom>
        </p:spPr>
      </p:pic>
      <p:pic>
        <p:nvPicPr>
          <p:cNvPr id="16" name="Picture 15"/>
          <p:cNvPicPr/>
          <p:nvPr/>
        </p:nvPicPr>
        <p:blipFill>
          <a:blip r:embed="rId5"/>
          <a:stretch>
            <a:fillRect/>
          </a:stretch>
        </p:blipFill>
        <p:spPr>
          <a:xfrm>
            <a:off x="9050772" y="1152033"/>
            <a:ext cx="838200" cy="981075"/>
          </a:xfrm>
          <a:prstGeom prst="rect">
            <a:avLst/>
          </a:prstGeom>
        </p:spPr>
      </p:pic>
    </p:spTree>
    <p:extLst>
      <p:ext uri="{BB962C8B-B14F-4D97-AF65-F5344CB8AC3E}">
        <p14:creationId xmlns:p14="http://schemas.microsoft.com/office/powerpoint/2010/main" val="366937109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1300" y="253999"/>
            <a:ext cx="10117138" cy="6746876"/>
          </a:xfrm>
          <a:prstGeom prst="rect">
            <a:avLst/>
          </a:prstGeom>
        </p:spPr>
      </p:pic>
    </p:spTree>
    <p:extLst>
      <p:ext uri="{BB962C8B-B14F-4D97-AF65-F5344CB8AC3E}">
        <p14:creationId xmlns:p14="http://schemas.microsoft.com/office/powerpoint/2010/main" val="425130684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5612" y="496886"/>
            <a:ext cx="9959975" cy="6604001"/>
          </a:xfrm>
          <a:prstGeom prst="rect">
            <a:avLst/>
          </a:prstGeom>
        </p:spPr>
      </p:pic>
    </p:spTree>
    <p:extLst>
      <p:ext uri="{BB962C8B-B14F-4D97-AF65-F5344CB8AC3E}">
        <p14:creationId xmlns:p14="http://schemas.microsoft.com/office/powerpoint/2010/main" val="203540038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194924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Impressionism</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21803"/>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2755010749"/>
              </p:ext>
            </p:extLst>
          </p:nvPr>
        </p:nvGraphicFramePr>
        <p:xfrm>
          <a:off x="349145" y="2145489"/>
          <a:ext cx="10077850" cy="405892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two reasons why Alfred Sisley’s painting The Bridge at </a:t>
                      </a:r>
                      <a:r>
                        <a:rPr lang="en-US" sz="1100" dirty="0" err="1">
                          <a:latin typeface="Calibri" panose="020F0502020204030204" pitchFamily="34" charset="0"/>
                          <a:cs typeface="Calibri" panose="020F0502020204030204" pitchFamily="34" charset="0"/>
                        </a:rPr>
                        <a:t>Sèvres</a:t>
                      </a:r>
                      <a:r>
                        <a:rPr lang="en-US" sz="1100" dirty="0">
                          <a:latin typeface="Calibri" panose="020F0502020204030204" pitchFamily="34" charset="0"/>
                          <a:cs typeface="Calibri" panose="020F0502020204030204" pitchFamily="34" charset="0"/>
                        </a:rPr>
                        <a:t> is typical of the Impressionist style.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Sisley particularly like to paint?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the features of this painting.</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effect particularly interested and concerned the Impressionist artists?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they cope with rapidly changing weather and the passing of time?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the quick style of Impressionists to capture the current light and weather in an outdoor scene</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is broken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different from mixing </a:t>
                      </a:r>
                      <a:r>
                        <a:rPr lang="en-US" sz="1100" dirty="0" err="1">
                          <a:latin typeface="Calibri" panose="020F0502020204030204" pitchFamily="34" charset="0"/>
                          <a:cs typeface="Calibri" panose="020F0502020204030204" pitchFamily="34" charset="0"/>
                        </a:rPr>
                        <a:t>colours</a:t>
                      </a:r>
                      <a:r>
                        <a:rPr lang="en-US" sz="1100" dirty="0">
                          <a:latin typeface="Calibri" panose="020F0502020204030204" pitchFamily="34" charset="0"/>
                          <a:cs typeface="Calibri" panose="020F0502020204030204" pitchFamily="34" charset="0"/>
                        </a:rPr>
                        <a:t> on a palette?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the terms hatching, cross</a:t>
                      </a:r>
                      <a:r>
                        <a:rPr lang="en-US" sz="1100" baseline="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hatching and stippling. </a:t>
                      </a:r>
                    </a:p>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Practise</a:t>
                      </a:r>
                      <a:r>
                        <a:rPr lang="en-US" sz="1100" dirty="0">
                          <a:latin typeface="Calibri" panose="020F0502020204030204" pitchFamily="34" charset="0"/>
                          <a:cs typeface="Calibri" panose="020F0502020204030204" pitchFamily="34" charset="0"/>
                        </a:rPr>
                        <a:t> using hatching and stippling to develop the ‘broken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effect.</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is the impasto painting technique?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what using this technique might look like when the paint is dry.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How did using short, thick brushstrokes help Impressionist painters?</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521688868"/>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 </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Impressionism was very different from the art created in Europe before this period.</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Explore other paintings by Alfred Sisley. In which ways do they show typical features of Impressionist art?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is the connection between how Impressionists painted and their focus on capturing moments in time, including the light and weather?</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with early critics of Impressionist artists who saw the lack of realistic detail as evidence that these artists were not as talented as others who were famous before them?</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your use of the three methods to create the ‘broken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effect. Explain which one was most successful and give the reasons why.</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Always, sometimes, never? Mixing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 on a palette will lead to a more realistic painting than using broken </a:t>
                      </a:r>
                      <a:r>
                        <a:rPr lang="en-US" sz="1100" dirty="0" err="1">
                          <a:solidFill>
                            <a:schemeClr val="accent1">
                              <a:lumMod val="75000"/>
                            </a:schemeClr>
                          </a:solidFill>
                          <a:latin typeface="Calibri" panose="020F0502020204030204" pitchFamily="34" charset="0"/>
                          <a:cs typeface="Calibri" panose="020F0502020204030204" pitchFamily="34" charset="0"/>
                        </a:rPr>
                        <a:t>colour</a:t>
                      </a:r>
                      <a:r>
                        <a:rPr lang="en-US" sz="1100" dirty="0">
                          <a:solidFill>
                            <a:schemeClr val="accent1">
                              <a:lumMod val="75000"/>
                            </a:schemeClr>
                          </a:solidFill>
                          <a:latin typeface="Calibri" panose="020F0502020204030204" pitchFamily="34" charset="0"/>
                          <a:cs typeface="Calibri" panose="020F0502020204030204" pitchFamily="34" charset="0"/>
                        </a:rPr>
                        <a: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how the impasto technique links to the way Impressionism attempts to capture movement and life.</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Justify why the impasto technique would not have been a good choice for Space artist Robert McCall to use.</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3638118158"/>
                  </a:ext>
                </a:extLst>
              </a:tr>
            </a:tbl>
          </a:graphicData>
        </a:graphic>
      </p:graphicFrame>
      <p:pic>
        <p:nvPicPr>
          <p:cNvPr id="12" name="Picture 11"/>
          <p:cNvPicPr/>
          <p:nvPr/>
        </p:nvPicPr>
        <p:blipFill>
          <a:blip r:embed="rId2"/>
          <a:stretch>
            <a:fillRect/>
          </a:stretch>
        </p:blipFill>
        <p:spPr>
          <a:xfrm>
            <a:off x="4946745" y="940589"/>
            <a:ext cx="882650" cy="1099424"/>
          </a:xfrm>
          <a:prstGeom prst="rect">
            <a:avLst/>
          </a:prstGeom>
        </p:spPr>
      </p:pic>
      <p:pic>
        <p:nvPicPr>
          <p:cNvPr id="11" name="Picture 10"/>
          <p:cNvPicPr/>
          <p:nvPr/>
        </p:nvPicPr>
        <p:blipFill>
          <a:blip r:embed="rId3"/>
          <a:stretch>
            <a:fillRect/>
          </a:stretch>
        </p:blipFill>
        <p:spPr>
          <a:xfrm>
            <a:off x="8996804" y="985476"/>
            <a:ext cx="819150" cy="1009650"/>
          </a:xfrm>
          <a:prstGeom prst="rect">
            <a:avLst/>
          </a:prstGeom>
        </p:spPr>
      </p:pic>
      <p:pic>
        <p:nvPicPr>
          <p:cNvPr id="13" name="Picture 12"/>
          <p:cNvPicPr/>
          <p:nvPr/>
        </p:nvPicPr>
        <p:blipFill>
          <a:blip r:embed="rId4"/>
          <a:stretch>
            <a:fillRect/>
          </a:stretch>
        </p:blipFill>
        <p:spPr>
          <a:xfrm>
            <a:off x="2733362" y="940589"/>
            <a:ext cx="771525" cy="1162050"/>
          </a:xfrm>
          <a:prstGeom prst="rect">
            <a:avLst/>
          </a:prstGeom>
        </p:spPr>
      </p:pic>
      <p:pic>
        <p:nvPicPr>
          <p:cNvPr id="10" name="Picture 9"/>
          <p:cNvPicPr/>
          <p:nvPr/>
        </p:nvPicPr>
        <p:blipFill>
          <a:blip r:embed="rId5"/>
          <a:stretch>
            <a:fillRect/>
          </a:stretch>
        </p:blipFill>
        <p:spPr>
          <a:xfrm>
            <a:off x="6852153" y="985476"/>
            <a:ext cx="838200" cy="981075"/>
          </a:xfrm>
          <a:prstGeom prst="rect">
            <a:avLst/>
          </a:prstGeom>
        </p:spPr>
      </p:pic>
    </p:spTree>
    <p:extLst>
      <p:ext uri="{BB962C8B-B14F-4D97-AF65-F5344CB8AC3E}">
        <p14:creationId xmlns:p14="http://schemas.microsoft.com/office/powerpoint/2010/main" val="161918441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212" y="320674"/>
            <a:ext cx="9983788" cy="6937375"/>
          </a:xfrm>
          <a:prstGeom prst="rect">
            <a:avLst/>
          </a:prstGeom>
        </p:spPr>
      </p:pic>
    </p:spTree>
    <p:extLst>
      <p:ext uri="{BB962C8B-B14F-4D97-AF65-F5344CB8AC3E}">
        <p14:creationId xmlns:p14="http://schemas.microsoft.com/office/powerpoint/2010/main" val="7782177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224" y="273050"/>
            <a:ext cx="10290175" cy="7056438"/>
          </a:xfrm>
          <a:prstGeom prst="rect">
            <a:avLst/>
          </a:prstGeom>
        </p:spPr>
      </p:pic>
    </p:spTree>
    <p:extLst>
      <p:ext uri="{BB962C8B-B14F-4D97-AF65-F5344CB8AC3E}">
        <p14:creationId xmlns:p14="http://schemas.microsoft.com/office/powerpoint/2010/main" val="34228117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6" y="247084"/>
            <a:ext cx="243655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The Renaissance</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39077" y="608240"/>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802682723"/>
              </p:ext>
            </p:extLst>
          </p:nvPr>
        </p:nvGraphicFramePr>
        <p:xfrm>
          <a:off x="349145" y="2681577"/>
          <a:ext cx="10077850" cy="439420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3</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Name four famous Italian Renaissance artists.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Give examples of famous Renaissance artists who were not born in Italy.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type of art was Albrecht </a:t>
                      </a:r>
                      <a:r>
                        <a:rPr lang="en-US" sz="1100" dirty="0" err="1">
                          <a:latin typeface="Calibri" panose="020F0502020204030204" pitchFamily="34" charset="0"/>
                          <a:cs typeface="Calibri" panose="020F0502020204030204" pitchFamily="34" charset="0"/>
                        </a:rPr>
                        <a:t>Dürer</a:t>
                      </a:r>
                      <a:r>
                        <a:rPr lang="en-US" sz="1100" dirty="0">
                          <a:latin typeface="Calibri" panose="020F0502020204030204" pitchFamily="34" charset="0"/>
                          <a:cs typeface="Calibri" panose="020F0502020204030204" pitchFamily="34" charset="0"/>
                        </a:rPr>
                        <a:t> particularly known for</a:t>
                      </a:r>
                      <a:r>
                        <a:rPr lang="en-GB" sz="1100" baseline="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Where and when did the Renaissance period start?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Why was this period considered to be a rebirth?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US" sz="1100" dirty="0">
                          <a:latin typeface="Calibri" panose="020F0502020204030204" pitchFamily="34" charset="0"/>
                          <a:cs typeface="Calibri" panose="020F0502020204030204" pitchFamily="34" charset="0"/>
                        </a:rPr>
                        <a:t>Describe the term ‘humanism’ and its significance during this period</a:t>
                      </a:r>
                      <a:endParaRPr lang="en-GB" sz="1100" baseline="0" dirty="0">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endParaRPr lang="en-GB" sz="1100" baseline="0" dirty="0">
                        <a:latin typeface="Calibri" panose="020F0502020204030204" pitchFamily="34" charset="0"/>
                        <a:cs typeface="Calibri" panose="020F0502020204030204" pitchFamily="34" charset="0"/>
                      </a:endParaRP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Renaissance artists create the effect of their art being lifelike?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was typical about how people were painted during this period?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Explain the terms ‘depth’ and ‘perspective’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Explain how an artist would create a fresco painting.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Why do you think Renaissance artists liked to paint in this way?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an example of a fresco painting that was created during the Renaissance period and can still be seen </a:t>
                      </a:r>
                      <a:r>
                        <a:rPr lang="en-US" sz="1100" dirty="0" err="1">
                          <a:latin typeface="Calibri" panose="020F0502020204030204" pitchFamily="34" charset="0"/>
                          <a:cs typeface="Calibri" panose="020F0502020204030204" pitchFamily="34" charset="0"/>
                        </a:rPr>
                        <a:t>toda</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4</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the link between the wealth of Italy in the 14th century and the start of the Renaissance period.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Choose a famous Italian Renaissance painter to research. Give examples of why their art is highly respected and led them to become well known.</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Investigate the style of painting or sculpture of each of the four suggested Italian Renaissance artists. In which ways are they typical of the Renaissance period?</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concept of ‘realism’ and suggest reasons why this was important during the Renaissance period.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Imagine you are a Renaissance artist. Create a piece of art using a realist style.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What are the connections between Rosa Bonheur’s animal paintings and the realist style of Renaissance painters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do you think is meant when people say that Renaissance art can transport the viewer directly into the scene?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Create a piece of art to try and show depth in the person or object you are depicting. Explain how you have tried to make the person or object look 3D and not flat.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Explore the technique of painting onto a wet surface, like a fresco painting.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Discuss with a friend how successful this was and compare it to painting on a dry surface.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Research the fresco painting in the Sistine Chapel. Create a summary report to share some of the key features.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p:cNvPicPr/>
          <p:nvPr/>
        </p:nvPicPr>
        <p:blipFill>
          <a:blip r:embed="rId2"/>
          <a:stretch>
            <a:fillRect/>
          </a:stretch>
        </p:blipFill>
        <p:spPr>
          <a:xfrm>
            <a:off x="9001981" y="1357426"/>
            <a:ext cx="806202" cy="1125177"/>
          </a:xfrm>
          <a:prstGeom prst="rect">
            <a:avLst/>
          </a:prstGeom>
        </p:spPr>
      </p:pic>
      <p:pic>
        <p:nvPicPr>
          <p:cNvPr id="69" name="Picture 68"/>
          <p:cNvPicPr/>
          <p:nvPr/>
        </p:nvPicPr>
        <p:blipFill>
          <a:blip r:embed="rId3"/>
          <a:stretch>
            <a:fillRect/>
          </a:stretch>
        </p:blipFill>
        <p:spPr>
          <a:xfrm>
            <a:off x="2633816" y="1381558"/>
            <a:ext cx="952476" cy="1300019"/>
          </a:xfrm>
          <a:prstGeom prst="rect">
            <a:avLst/>
          </a:prstGeom>
        </p:spPr>
      </p:pic>
      <p:pic>
        <p:nvPicPr>
          <p:cNvPr id="70" name="Picture 69"/>
          <p:cNvPicPr/>
          <p:nvPr/>
        </p:nvPicPr>
        <p:blipFill>
          <a:blip r:embed="rId4"/>
          <a:stretch>
            <a:fillRect/>
          </a:stretch>
        </p:blipFill>
        <p:spPr>
          <a:xfrm>
            <a:off x="4730994" y="1365795"/>
            <a:ext cx="811334" cy="1264556"/>
          </a:xfrm>
          <a:prstGeom prst="rect">
            <a:avLst/>
          </a:prstGeom>
        </p:spPr>
      </p:pic>
      <p:pic>
        <p:nvPicPr>
          <p:cNvPr id="10" name="Picture 9"/>
          <p:cNvPicPr/>
          <p:nvPr/>
        </p:nvPicPr>
        <p:blipFill>
          <a:blip r:embed="rId5"/>
          <a:stretch>
            <a:fillRect/>
          </a:stretch>
        </p:blipFill>
        <p:spPr>
          <a:xfrm>
            <a:off x="6985000" y="1464851"/>
            <a:ext cx="781050" cy="1062747"/>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247084"/>
            <a:ext cx="5724109"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Impressionism – Pierre </a:t>
            </a:r>
            <a:r>
              <a:rPr lang="en-GB" dirty="0" err="1">
                <a:latin typeface="Calibri" panose="020F0502020204030204" pitchFamily="34" charset="0"/>
                <a:cs typeface="Calibri" panose="020F0502020204030204" pitchFamily="34" charset="0"/>
              </a:rPr>
              <a:t>Auguste</a:t>
            </a:r>
            <a:r>
              <a:rPr lang="en-GB" dirty="0">
                <a:latin typeface="Calibri" panose="020F0502020204030204" pitchFamily="34" charset="0"/>
                <a:cs typeface="Calibri" panose="020F0502020204030204" pitchFamily="34" charset="0"/>
              </a:rPr>
              <a:t> Renoir</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52239"/>
            <a:ext cx="9557055"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3468439722"/>
              </p:ext>
            </p:extLst>
          </p:nvPr>
        </p:nvGraphicFramePr>
        <p:xfrm>
          <a:off x="349145" y="2255415"/>
          <a:ext cx="10077850" cy="389128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 </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were Renoir’s teenage years painting porcelain significant? • Describe how Renoir used a palette knife. • How was Renoir meticulous?</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Describe the scene within Renoir’s masterpiece Dance at Le Moulin de la </a:t>
                      </a:r>
                      <a:r>
                        <a:rPr lang="en-US" sz="1100" dirty="0" err="1">
                          <a:latin typeface="Calibri" panose="020F0502020204030204" pitchFamily="34" charset="0"/>
                          <a:cs typeface="Calibri" panose="020F0502020204030204" pitchFamily="34" charset="0"/>
                        </a:rPr>
                        <a:t>Galette</a:t>
                      </a:r>
                      <a:r>
                        <a:rPr lang="en-US" sz="1100" dirty="0">
                          <a:latin typeface="Calibri" panose="020F0502020204030204" pitchFamily="34" charset="0"/>
                          <a:cs typeface="Calibri" panose="020F0502020204030204" pitchFamily="34" charset="0"/>
                        </a:rPr>
                        <a:t>. • Give examples of how this painting showed Renoir’s talent as an artist. • How does Renoir show the effect of light in this painting?</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effect did Renoir’s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help to create? • How did Renoir use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to </a:t>
                      </a:r>
                      <a:r>
                        <a:rPr lang="en-US" sz="1100" dirty="0" err="1">
                          <a:latin typeface="Calibri" panose="020F0502020204030204" pitchFamily="34" charset="0"/>
                          <a:cs typeface="Calibri" panose="020F0502020204030204" pitchFamily="34" charset="0"/>
                        </a:rPr>
                        <a:t>emphasise</a:t>
                      </a:r>
                      <a:r>
                        <a:rPr lang="en-US" sz="1100" dirty="0">
                          <a:latin typeface="Calibri" panose="020F0502020204030204" pitchFamily="34" charset="0"/>
                          <a:cs typeface="Calibri" panose="020F0502020204030204" pitchFamily="34" charset="0"/>
                        </a:rPr>
                        <a:t> the features at the foreground of his pictures? • Copy Renoir’s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by producing your own picture showing a person or object prominent in the foreground.</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did Renoir famously say that linked art with emotion? • List examples of how Renoir painted his characters showing charm. • Describe the emotions of the characters in his painting Dance at Le Moulin de la </a:t>
                      </a:r>
                      <a:r>
                        <a:rPr lang="en-US" sz="1100" dirty="0" err="1">
                          <a:latin typeface="Calibri" panose="020F0502020204030204" pitchFamily="34" charset="0"/>
                          <a:cs typeface="Calibri" panose="020F0502020204030204" pitchFamily="34" charset="0"/>
                        </a:rPr>
                        <a:t>Galette</a:t>
                      </a: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604026011"/>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 </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err="1">
                          <a:latin typeface="Calibri" panose="020F0502020204030204" pitchFamily="34" charset="0"/>
                          <a:cs typeface="Calibri" panose="020F0502020204030204" pitchFamily="34" charset="0"/>
                        </a:rPr>
                        <a:t>Summarise</a:t>
                      </a:r>
                      <a:r>
                        <a:rPr lang="en-US" sz="1100" dirty="0">
                          <a:latin typeface="Calibri" panose="020F0502020204030204" pitchFamily="34" charset="0"/>
                          <a:cs typeface="Calibri" panose="020F0502020204030204" pitchFamily="34" charset="0"/>
                        </a:rPr>
                        <a:t> the reasons why Renoir’s use of media and materials was quite unusual for an Impressionist.</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In which ways do Renoir and other Impressionist painters, such as Claude Monet, compare and contrast when looking at their use of media and materials?</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Explain why the features of Renoir’s masterpiece Dance at Le Moulin de la </a:t>
                      </a:r>
                      <a:r>
                        <a:rPr lang="en-US" sz="1100" dirty="0" err="1">
                          <a:latin typeface="Calibri" panose="020F0502020204030204" pitchFamily="34" charset="0"/>
                          <a:cs typeface="Calibri" panose="020F0502020204030204" pitchFamily="34" charset="0"/>
                        </a:rPr>
                        <a:t>Galette</a:t>
                      </a:r>
                      <a:r>
                        <a:rPr lang="en-US" sz="1100" dirty="0">
                          <a:latin typeface="Calibri" panose="020F0502020204030204" pitchFamily="34" charset="0"/>
                          <a:cs typeface="Calibri" panose="020F0502020204030204" pitchFamily="34" charset="0"/>
                        </a:rPr>
                        <a:t> provide one of the best examples of an Impressionist painting.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Create a table of information to show the different examples of light in Renoir’s masterpiece Dance at Le Moulin de la </a:t>
                      </a:r>
                      <a:r>
                        <a:rPr lang="en-US" sz="1100" dirty="0" err="1">
                          <a:solidFill>
                            <a:schemeClr val="accent1">
                              <a:lumMod val="75000"/>
                            </a:schemeClr>
                          </a:solidFill>
                          <a:latin typeface="Calibri" panose="020F0502020204030204" pitchFamily="34" charset="0"/>
                          <a:cs typeface="Calibri" panose="020F0502020204030204" pitchFamily="34" charset="0"/>
                        </a:rPr>
                        <a:t>Galette</a:t>
                      </a:r>
                      <a:r>
                        <a:rPr lang="en-US" sz="1100" dirty="0">
                          <a:solidFill>
                            <a:schemeClr val="accent1">
                              <a:lumMod val="75000"/>
                            </a:schemeClr>
                          </a:solidFill>
                          <a:latin typeface="Calibri" panose="020F0502020204030204" pitchFamily="34" charset="0"/>
                          <a:cs typeface="Calibri" panose="020F0502020204030204" pitchFamily="34" charset="0"/>
                        </a:rPr>
                        <a:t> and how he has created the effect with each example.</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Compare and contrast Renoir’s use of </a:t>
                      </a:r>
                      <a:r>
                        <a:rPr lang="en-US" sz="1100" dirty="0" err="1">
                          <a:latin typeface="Calibri" panose="020F0502020204030204" pitchFamily="34" charset="0"/>
                          <a:cs typeface="Calibri" panose="020F0502020204030204" pitchFamily="34" charset="0"/>
                        </a:rPr>
                        <a:t>colour</a:t>
                      </a:r>
                      <a:r>
                        <a:rPr lang="en-US" sz="1100" dirty="0">
                          <a:latin typeface="Calibri" panose="020F0502020204030204" pitchFamily="34" charset="0"/>
                          <a:cs typeface="Calibri" panose="020F0502020204030204" pitchFamily="34" charset="0"/>
                        </a:rPr>
                        <a:t> in this painting with that of other Impressionist painters.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Do you agree that the best way to </a:t>
                      </a:r>
                      <a:r>
                        <a:rPr lang="en-US" sz="1100" dirty="0" err="1">
                          <a:solidFill>
                            <a:schemeClr val="accent1">
                              <a:lumMod val="75000"/>
                            </a:schemeClr>
                          </a:solidFill>
                          <a:latin typeface="Calibri" panose="020F0502020204030204" pitchFamily="34" charset="0"/>
                          <a:cs typeface="Calibri" panose="020F0502020204030204" pitchFamily="34" charset="0"/>
                        </a:rPr>
                        <a:t>emphasise</a:t>
                      </a:r>
                      <a:r>
                        <a:rPr lang="en-US" sz="1100" dirty="0">
                          <a:solidFill>
                            <a:schemeClr val="accent1">
                              <a:lumMod val="75000"/>
                            </a:schemeClr>
                          </a:solidFill>
                          <a:latin typeface="Calibri" panose="020F0502020204030204" pitchFamily="34" charset="0"/>
                          <a:cs typeface="Calibri" panose="020F0502020204030204" pitchFamily="34" charset="0"/>
                        </a:rPr>
                        <a:t> a feature in the foreground of a piece of art is to use bold, complementary </a:t>
                      </a:r>
                      <a:r>
                        <a:rPr lang="en-US" sz="1100" dirty="0" err="1">
                          <a:solidFill>
                            <a:schemeClr val="accent1">
                              <a:lumMod val="75000"/>
                            </a:schemeClr>
                          </a:solidFill>
                          <a:latin typeface="Calibri" panose="020F0502020204030204" pitchFamily="34" charset="0"/>
                          <a:cs typeface="Calibri" panose="020F0502020204030204" pitchFamily="34" charset="0"/>
                        </a:rPr>
                        <a:t>colours</a:t>
                      </a:r>
                      <a:r>
                        <a:rPr lang="en-US" sz="1100" dirty="0">
                          <a:solidFill>
                            <a:schemeClr val="accent1">
                              <a:lumMod val="75000"/>
                            </a:schemeClr>
                          </a:solidFill>
                          <a:latin typeface="Calibri" panose="020F0502020204030204" pitchFamily="34" charset="0"/>
                          <a:cs typeface="Calibri" panose="020F0502020204030204" pitchFamily="34" charset="0"/>
                        </a:rPr>
                        <a:t>?</a:t>
                      </a:r>
                      <a:endParaRPr sz="1100" dirty="0">
                        <a:solidFill>
                          <a:schemeClr val="accent1">
                            <a:lumMod val="75000"/>
                          </a:schemeClr>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Research other Impressionist paintings by Renoir to find out more about the charm of his characters.</a:t>
                      </a:r>
                    </a:p>
                    <a:p>
                      <a:pPr marL="171450" indent="-171450" algn="l" defTabSz="914400">
                        <a:buFont typeface="Arial" panose="020B0604020202020204" pitchFamily="34" charset="0"/>
                        <a:buChar char="•"/>
                        <a:defRPr sz="1800">
                          <a:sym typeface="Helvetica Neue"/>
                        </a:defRPr>
                      </a:pPr>
                      <a:r>
                        <a:rPr lang="en-US" sz="1100" dirty="0">
                          <a:solidFill>
                            <a:schemeClr val="accent1">
                              <a:lumMod val="75000"/>
                            </a:schemeClr>
                          </a:solidFill>
                          <a:latin typeface="Calibri" panose="020F0502020204030204" pitchFamily="34" charset="0"/>
                          <a:cs typeface="Calibri" panose="020F0502020204030204" pitchFamily="34" charset="0"/>
                        </a:rPr>
                        <a:t>Imagine you were Renoir being interviewed to explain what he meant by his famous quote about art and emotion. How would you respond?</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2528868753"/>
                  </a:ext>
                </a:extLst>
              </a:tr>
            </a:tbl>
          </a:graphicData>
        </a:graphic>
      </p:graphicFrame>
      <p:pic>
        <p:nvPicPr>
          <p:cNvPr id="13" name="Picture 12"/>
          <p:cNvPicPr/>
          <p:nvPr/>
        </p:nvPicPr>
        <p:blipFill>
          <a:blip r:embed="rId2"/>
          <a:stretch>
            <a:fillRect/>
          </a:stretch>
        </p:blipFill>
        <p:spPr>
          <a:xfrm>
            <a:off x="4890774" y="1022038"/>
            <a:ext cx="771525" cy="1162050"/>
          </a:xfrm>
          <a:prstGeom prst="rect">
            <a:avLst/>
          </a:prstGeom>
        </p:spPr>
      </p:pic>
      <p:pic>
        <p:nvPicPr>
          <p:cNvPr id="10" name="Picture 9"/>
          <p:cNvPicPr/>
          <p:nvPr/>
        </p:nvPicPr>
        <p:blipFill>
          <a:blip r:embed="rId3"/>
          <a:stretch>
            <a:fillRect/>
          </a:stretch>
        </p:blipFill>
        <p:spPr>
          <a:xfrm>
            <a:off x="2796861" y="1088714"/>
            <a:ext cx="828675" cy="1028700"/>
          </a:xfrm>
          <a:prstGeom prst="rect">
            <a:avLst/>
          </a:prstGeom>
        </p:spPr>
      </p:pic>
      <p:pic>
        <p:nvPicPr>
          <p:cNvPr id="15" name="Picture 14"/>
          <p:cNvPicPr/>
          <p:nvPr/>
        </p:nvPicPr>
        <p:blipFill>
          <a:blip r:embed="rId4"/>
          <a:stretch>
            <a:fillRect/>
          </a:stretch>
        </p:blipFill>
        <p:spPr>
          <a:xfrm>
            <a:off x="6927537" y="1112526"/>
            <a:ext cx="838200" cy="981075"/>
          </a:xfrm>
          <a:prstGeom prst="rect">
            <a:avLst/>
          </a:prstGeom>
        </p:spPr>
      </p:pic>
      <p:pic>
        <p:nvPicPr>
          <p:cNvPr id="16" name="Picture 15"/>
          <p:cNvPicPr/>
          <p:nvPr/>
        </p:nvPicPr>
        <p:blipFill>
          <a:blip r:embed="rId5"/>
          <a:stretch>
            <a:fillRect/>
          </a:stretch>
        </p:blipFill>
        <p:spPr>
          <a:xfrm>
            <a:off x="9030975" y="1174439"/>
            <a:ext cx="828675" cy="990600"/>
          </a:xfrm>
          <a:prstGeom prst="rect">
            <a:avLst/>
          </a:prstGeom>
        </p:spPr>
      </p:pic>
    </p:spTree>
    <p:extLst>
      <p:ext uri="{BB962C8B-B14F-4D97-AF65-F5344CB8AC3E}">
        <p14:creationId xmlns:p14="http://schemas.microsoft.com/office/powerpoint/2010/main" val="22947321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6549" y="368300"/>
            <a:ext cx="9921875" cy="6689725"/>
          </a:xfrm>
          <a:prstGeom prst="rect">
            <a:avLst/>
          </a:prstGeom>
        </p:spPr>
      </p:pic>
    </p:spTree>
    <p:extLst>
      <p:ext uri="{BB962C8B-B14F-4D97-AF65-F5344CB8AC3E}">
        <p14:creationId xmlns:p14="http://schemas.microsoft.com/office/powerpoint/2010/main" val="2559146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462" y="273050"/>
            <a:ext cx="10294938" cy="6913563"/>
          </a:xfrm>
          <a:prstGeom prst="rect">
            <a:avLst/>
          </a:prstGeom>
        </p:spPr>
      </p:pic>
    </p:spTree>
    <p:extLst>
      <p:ext uri="{BB962C8B-B14F-4D97-AF65-F5344CB8AC3E}">
        <p14:creationId xmlns:p14="http://schemas.microsoft.com/office/powerpoint/2010/main" val="211571438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349145" y="129640"/>
            <a:ext cx="431793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p>
            <a:pPr algn="l"/>
            <a:r>
              <a:rPr lang="en-GB" dirty="0">
                <a:latin typeface="Calibri" panose="020F0502020204030204" pitchFamily="34" charset="0"/>
                <a:cs typeface="Calibri" panose="020F0502020204030204" pitchFamily="34" charset="0"/>
              </a:rPr>
              <a:t>The Renaissance – Leonardo da Vinci</a:t>
            </a:r>
            <a:endParaRPr dirty="0">
              <a:latin typeface="Calibri" panose="020F0502020204030204" pitchFamily="34" charset="0"/>
              <a:cs typeface="Calibri" panose="020F0502020204030204" pitchFamily="34" charset="0"/>
            </a:endParaRPr>
          </a:p>
        </p:txBody>
      </p:sp>
      <p:sp>
        <p:nvSpPr>
          <p:cNvPr id="245" name="This table shows the knowledge that will be taught in each lesson"/>
          <p:cNvSpPr txBox="1"/>
          <p:nvPr/>
        </p:nvSpPr>
        <p:spPr>
          <a:xfrm>
            <a:off x="349145" y="640951"/>
            <a:ext cx="9539827" cy="264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latin typeface="Calibri" panose="020F0502020204030204" pitchFamily="34" charset="0"/>
                <a:cs typeface="Calibri" panose="020F0502020204030204" pitchFamily="34" charset="0"/>
              </a:rPr>
              <a:t>This table shows the knowledge that will be taught in each lesson</a:t>
            </a:r>
          </a:p>
        </p:txBody>
      </p:sp>
      <p:graphicFrame>
        <p:nvGraphicFramePr>
          <p:cNvPr id="247" name="Table"/>
          <p:cNvGraphicFramePr/>
          <p:nvPr>
            <p:extLst>
              <p:ext uri="{D42A27DB-BD31-4B8C-83A1-F6EECF244321}">
                <p14:modId xmlns:p14="http://schemas.microsoft.com/office/powerpoint/2010/main" val="879817526"/>
              </p:ext>
            </p:extLst>
          </p:nvPr>
        </p:nvGraphicFramePr>
        <p:xfrm>
          <a:off x="349145" y="2681577"/>
          <a:ext cx="10077850" cy="4220580"/>
        </p:xfrm>
        <a:graphic>
          <a:graphicData uri="http://schemas.openxmlformats.org/drawingml/2006/table">
            <a:tbl>
              <a:tblPr>
                <a:tableStyleId>{4C3C2611-4C71-4FC5-86AE-919BDF0F9419}</a:tableStyleId>
              </a:tblPr>
              <a:tblGrid>
                <a:gridCol w="1855662">
                  <a:extLst>
                    <a:ext uri="{9D8B030D-6E8A-4147-A177-3AD203B41FA5}">
                      <a16:colId xmlns:a16="http://schemas.microsoft.com/office/drawing/2014/main" val="20000"/>
                    </a:ext>
                  </a:extLst>
                </a:gridCol>
                <a:gridCol w="2055547">
                  <a:extLst>
                    <a:ext uri="{9D8B030D-6E8A-4147-A177-3AD203B41FA5}">
                      <a16:colId xmlns:a16="http://schemas.microsoft.com/office/drawing/2014/main" val="20001"/>
                    </a:ext>
                  </a:extLst>
                </a:gridCol>
                <a:gridCol w="2055547">
                  <a:extLst>
                    <a:ext uri="{9D8B030D-6E8A-4147-A177-3AD203B41FA5}">
                      <a16:colId xmlns:a16="http://schemas.microsoft.com/office/drawing/2014/main" val="20002"/>
                    </a:ext>
                  </a:extLst>
                </a:gridCol>
                <a:gridCol w="2055547">
                  <a:extLst>
                    <a:ext uri="{9D8B030D-6E8A-4147-A177-3AD203B41FA5}">
                      <a16:colId xmlns:a16="http://schemas.microsoft.com/office/drawing/2014/main" val="20003"/>
                    </a:ext>
                  </a:extLst>
                </a:gridCol>
                <a:gridCol w="2055547">
                  <a:extLst>
                    <a:ext uri="{9D8B030D-6E8A-4147-A177-3AD203B41FA5}">
                      <a16:colId xmlns:a16="http://schemas.microsoft.com/office/drawing/2014/main" val="1168215490"/>
                    </a:ext>
                  </a:extLst>
                </a:gridCol>
              </a:tblGrid>
              <a:tr h="1939660">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What technique did da Vinci use to sketch a body?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Why did da Vinci throw his silhouettes from the tops of buildings? </a:t>
                      </a:r>
                    </a:p>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Copy da Vinci’s technique to make your own sketch of the human body.</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r>
                        <a:rPr lang="en-US" sz="1100" dirty="0">
                          <a:latin typeface="Calibri" panose="020F0502020204030204" pitchFamily="34" charset="0"/>
                          <a:cs typeface="Calibri" panose="020F0502020204030204" pitchFamily="34" charset="0"/>
                        </a:rPr>
                        <a:t>• What inspired da Vinci as a young boy?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r>
                        <a:rPr lang="en-US" sz="1100" dirty="0">
                          <a:latin typeface="Calibri" panose="020F0502020204030204" pitchFamily="34" charset="0"/>
                          <a:cs typeface="Calibri" panose="020F0502020204030204" pitchFamily="34" charset="0"/>
                        </a:rPr>
                        <a:t>Why did da Vinci keep hundreds of notebooks?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sym typeface="Helvetica Neue"/>
                        </a:defRPr>
                      </a:pPr>
                      <a:r>
                        <a:rPr lang="en-US" sz="1100" dirty="0">
                          <a:latin typeface="Calibri" panose="020F0502020204030204" pitchFamily="34" charset="0"/>
                          <a:cs typeface="Calibri" panose="020F0502020204030204" pitchFamily="34" charset="0"/>
                        </a:rPr>
                        <a:t>List some of the things that da Vinci became very talented at</a:t>
                      </a:r>
                      <a:endParaRPr lang="en-GB" sz="1100" baseline="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Give examples of how da Vinci experimented with paint.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da Vinci make his own oil paints?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Explain what is meant by ‘tempera’</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What is the </a:t>
                      </a:r>
                      <a:r>
                        <a:rPr lang="en-US" sz="1100" dirty="0" err="1">
                          <a:latin typeface="Calibri" panose="020F0502020204030204" pitchFamily="34" charset="0"/>
                          <a:cs typeface="Calibri" panose="020F0502020204030204" pitchFamily="34" charset="0"/>
                        </a:rPr>
                        <a:t>sfumato</a:t>
                      </a:r>
                      <a:r>
                        <a:rPr lang="en-US" sz="1100" dirty="0">
                          <a:latin typeface="Calibri" panose="020F0502020204030204" pitchFamily="34" charset="0"/>
                          <a:cs typeface="Calibri" panose="020F0502020204030204" pitchFamily="34" charset="0"/>
                        </a:rPr>
                        <a:t> technique which da Vinci used to paint the Mona Lisa?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Copy this technique to create your own painting which avoids the use of sharp outlines. </a:t>
                      </a:r>
                    </a:p>
                    <a:p>
                      <a:pPr marL="171450" indent="-171450" algn="l" defTabSz="914400">
                        <a:buFont typeface="Arial" panose="020B0604020202020204" pitchFamily="34" charset="0"/>
                        <a:buChar char="•"/>
                        <a:defRPr sz="1800"/>
                      </a:pPr>
                      <a:r>
                        <a:rPr lang="en-US" sz="1100" dirty="0">
                          <a:latin typeface="Calibri" panose="020F0502020204030204" pitchFamily="34" charset="0"/>
                          <a:cs typeface="Calibri" panose="020F0502020204030204" pitchFamily="34" charset="0"/>
                        </a:rPr>
                        <a:t>How did da Vinci make the Mona Lisa appear pale?</a:t>
                      </a:r>
                      <a:endParaRPr lang="en-GB"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9026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Draw two human bodies: one copying da Vinci’s technique, the other without the initial sketch outline. Suggest reasons why da Vinci may have found his technique effective?</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Develop the way you draw a human body’s movement by using da Vinci’s technique of throwing silhouettes from a high place.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Evaluate how useful you found this technique.</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Imagine you are da Vinci and explain how keeping so many sketchbooks helped you to become a talented artist</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with people who use the term ‘Renaissance man’ to describe someone who is very talented at many things, like da Vinci? </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Justify your answer with specific examples.</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Research further the famous works of da Vinci. Compile a list of the media and materials that he was talented at using</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Propose reasons why an artist, like da Vinci, might choose to use different materials based on what they have been asked to paint</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US" sz="1100" dirty="0">
                          <a:latin typeface="Calibri" panose="020F0502020204030204" pitchFamily="34" charset="0"/>
                          <a:cs typeface="Calibri" panose="020F0502020204030204" pitchFamily="34" charset="0"/>
                        </a:rPr>
                        <a:t>Experiment with the </a:t>
                      </a:r>
                      <a:r>
                        <a:rPr lang="en-US" sz="1100" dirty="0" err="1">
                          <a:latin typeface="Calibri" panose="020F0502020204030204" pitchFamily="34" charset="0"/>
                          <a:cs typeface="Calibri" panose="020F0502020204030204" pitchFamily="34" charset="0"/>
                        </a:rPr>
                        <a:t>sfumato</a:t>
                      </a:r>
                      <a:r>
                        <a:rPr lang="en-US" sz="1100" dirty="0">
                          <a:latin typeface="Calibri" panose="020F0502020204030204" pitchFamily="34" charset="0"/>
                          <a:cs typeface="Calibri" panose="020F0502020204030204" pitchFamily="34" charset="0"/>
                        </a:rPr>
                        <a:t> technique to try and create a similar effect of mystery or </a:t>
                      </a:r>
                      <a:r>
                        <a:rPr lang="en-US" sz="1100" dirty="0" err="1">
                          <a:latin typeface="Calibri" panose="020F0502020204030204" pitchFamily="34" charset="0"/>
                          <a:cs typeface="Calibri" panose="020F0502020204030204" pitchFamily="34" charset="0"/>
                        </a:rPr>
                        <a:t>sombreness</a:t>
                      </a:r>
                      <a:r>
                        <a:rPr lang="en-US" sz="1100" dirty="0">
                          <a:latin typeface="Calibri" panose="020F0502020204030204" pitchFamily="34" charset="0"/>
                          <a:cs typeface="Calibri" panose="020F0502020204030204" pitchFamily="34" charset="0"/>
                        </a:rPr>
                        <a:t> as seen in da Vinci’s Mona Lisa</a:t>
                      </a:r>
                    </a:p>
                    <a:p>
                      <a:pPr marL="171450" indent="-171450" algn="l" defTabSz="914400">
                        <a:buFont typeface="Arial" panose="020B0604020202020204" pitchFamily="34" charset="0"/>
                        <a:buChar char="•"/>
                        <a:defRPr sz="1800">
                          <a:sym typeface="Helvetica Neue"/>
                        </a:defRPr>
                      </a:pPr>
                      <a:r>
                        <a:rPr lang="en-US" sz="1100" dirty="0">
                          <a:solidFill>
                            <a:schemeClr val="accent1">
                              <a:lumMod val="50000"/>
                            </a:schemeClr>
                          </a:solidFill>
                          <a:latin typeface="Calibri" panose="020F0502020204030204" pitchFamily="34" charset="0"/>
                          <a:cs typeface="Calibri" panose="020F0502020204030204" pitchFamily="34" charset="0"/>
                        </a:rPr>
                        <a:t>Do you agree that da Vinci’s use of the </a:t>
                      </a:r>
                      <a:r>
                        <a:rPr lang="en-US" sz="1100" dirty="0" err="1">
                          <a:solidFill>
                            <a:schemeClr val="accent1">
                              <a:lumMod val="50000"/>
                            </a:schemeClr>
                          </a:solidFill>
                          <a:latin typeface="Calibri" panose="020F0502020204030204" pitchFamily="34" charset="0"/>
                          <a:cs typeface="Calibri" panose="020F0502020204030204" pitchFamily="34" charset="0"/>
                        </a:rPr>
                        <a:t>sfumato</a:t>
                      </a:r>
                      <a:r>
                        <a:rPr lang="en-US" sz="1100" dirty="0">
                          <a:solidFill>
                            <a:schemeClr val="accent1">
                              <a:lumMod val="50000"/>
                            </a:schemeClr>
                          </a:solidFill>
                          <a:latin typeface="Calibri" panose="020F0502020204030204" pitchFamily="34" charset="0"/>
                          <a:cs typeface="Calibri" panose="020F0502020204030204" pitchFamily="34" charset="0"/>
                        </a:rPr>
                        <a:t> technique would not work well when creating abstract art like that of </a:t>
                      </a:r>
                      <a:r>
                        <a:rPr lang="en-US" sz="1100" dirty="0" err="1">
                          <a:solidFill>
                            <a:schemeClr val="accent1">
                              <a:lumMod val="50000"/>
                            </a:schemeClr>
                          </a:solidFill>
                          <a:latin typeface="Calibri" panose="020F0502020204030204" pitchFamily="34" charset="0"/>
                          <a:cs typeface="Calibri" panose="020F0502020204030204" pitchFamily="34" charset="0"/>
                        </a:rPr>
                        <a:t>Wassily</a:t>
                      </a:r>
                      <a:r>
                        <a:rPr lang="en-US" sz="1100" dirty="0">
                          <a:solidFill>
                            <a:schemeClr val="accent1">
                              <a:lumMod val="50000"/>
                            </a:schemeClr>
                          </a:solidFill>
                          <a:latin typeface="Calibri" panose="020F0502020204030204" pitchFamily="34" charset="0"/>
                          <a:cs typeface="Calibri" panose="020F0502020204030204" pitchFamily="34" charset="0"/>
                        </a:rPr>
                        <a:t> Kandinsky?</a:t>
                      </a:r>
                      <a:endParaRPr sz="1100" dirty="0">
                        <a:solidFill>
                          <a:schemeClr val="accent1">
                            <a:lumMod val="50000"/>
                          </a:schemeClr>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10" name="Picture 9"/>
          <p:cNvPicPr/>
          <p:nvPr/>
        </p:nvPicPr>
        <p:blipFill>
          <a:blip r:embed="rId2"/>
          <a:stretch>
            <a:fillRect/>
          </a:stretch>
        </p:blipFill>
        <p:spPr>
          <a:xfrm>
            <a:off x="2659613" y="1418536"/>
            <a:ext cx="984737" cy="1091360"/>
          </a:xfrm>
          <a:prstGeom prst="rect">
            <a:avLst/>
          </a:prstGeom>
        </p:spPr>
      </p:pic>
      <p:pic>
        <p:nvPicPr>
          <p:cNvPr id="11" name="Picture 10"/>
          <p:cNvPicPr/>
          <p:nvPr/>
        </p:nvPicPr>
        <p:blipFill>
          <a:blip r:embed="rId3"/>
          <a:stretch>
            <a:fillRect/>
          </a:stretch>
        </p:blipFill>
        <p:spPr>
          <a:xfrm>
            <a:off x="4714575" y="1481590"/>
            <a:ext cx="949325" cy="1009030"/>
          </a:xfrm>
          <a:prstGeom prst="rect">
            <a:avLst/>
          </a:prstGeom>
        </p:spPr>
      </p:pic>
      <p:pic>
        <p:nvPicPr>
          <p:cNvPr id="13" name="Picture 12"/>
          <p:cNvPicPr/>
          <p:nvPr/>
        </p:nvPicPr>
        <p:blipFill>
          <a:blip r:embed="rId4"/>
          <a:stretch>
            <a:fillRect/>
          </a:stretch>
        </p:blipFill>
        <p:spPr>
          <a:xfrm>
            <a:off x="9047162" y="1427893"/>
            <a:ext cx="877888" cy="1162050"/>
          </a:xfrm>
          <a:prstGeom prst="rect">
            <a:avLst/>
          </a:prstGeom>
        </p:spPr>
      </p:pic>
      <p:pic>
        <p:nvPicPr>
          <p:cNvPr id="14" name="Picture 13"/>
          <p:cNvPicPr/>
          <p:nvPr/>
        </p:nvPicPr>
        <p:blipFill>
          <a:blip r:embed="rId5"/>
          <a:stretch>
            <a:fillRect/>
          </a:stretch>
        </p:blipFill>
        <p:spPr>
          <a:xfrm>
            <a:off x="6972942" y="1481590"/>
            <a:ext cx="828675" cy="1028700"/>
          </a:xfrm>
          <a:prstGeom prst="rect">
            <a:avLst/>
          </a:prstGeom>
        </p:spPr>
      </p:pic>
    </p:spTree>
    <p:extLst>
      <p:ext uri="{BB962C8B-B14F-4D97-AF65-F5344CB8AC3E}">
        <p14:creationId xmlns:p14="http://schemas.microsoft.com/office/powerpoint/2010/main" val="33485954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212" y="211137"/>
            <a:ext cx="10112375" cy="7075488"/>
          </a:xfrm>
          <a:prstGeom prst="rect">
            <a:avLst/>
          </a:prstGeom>
        </p:spPr>
      </p:pic>
    </p:spTree>
    <p:extLst>
      <p:ext uri="{BB962C8B-B14F-4D97-AF65-F5344CB8AC3E}">
        <p14:creationId xmlns:p14="http://schemas.microsoft.com/office/powerpoint/2010/main" val="96820370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BEE76A9D851D408D750E50A950BB44" ma:contentTypeVersion="10" ma:contentTypeDescription="Create a new document." ma:contentTypeScope="" ma:versionID="b3bfc4a3bf0bfe2e8a2835450cbc7647">
  <xsd:schema xmlns:xsd="http://www.w3.org/2001/XMLSchema" xmlns:xs="http://www.w3.org/2001/XMLSchema" xmlns:p="http://schemas.microsoft.com/office/2006/metadata/properties" xmlns:ns2="8f74720f-ca0e-4da3-83d4-be667e48da60" targetNamespace="http://schemas.microsoft.com/office/2006/metadata/properties" ma:root="true" ma:fieldsID="cd0974ba37f182740bce9b6c2fed8488" ns2:_="">
    <xsd:import namespace="8f74720f-ca0e-4da3-83d4-be667e48d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4720f-ca0e-4da3-83d4-be667e48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88C60E-7FCF-4100-8206-91A49F35EA52}">
  <ds:schemaRefs>
    <ds:schemaRef ds:uri="http://schemas.microsoft.com/sharepoint/v3/contenttype/forms"/>
  </ds:schemaRefs>
</ds:datastoreItem>
</file>

<file path=customXml/itemProps2.xml><?xml version="1.0" encoding="utf-8"?>
<ds:datastoreItem xmlns:ds="http://schemas.openxmlformats.org/officeDocument/2006/customXml" ds:itemID="{84C219FF-C6B2-4319-9670-F511E190F3B7}">
  <ds:schemaRefs>
    <ds:schemaRef ds:uri="http://purl.org/dc/elements/1.1/"/>
    <ds:schemaRef ds:uri="http://schemas.microsoft.com/office/2006/metadata/properties"/>
    <ds:schemaRef ds:uri="8f74720f-ca0e-4da3-83d4-be667e48da6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30F352E-9B70-4B2C-8A18-118100D568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74720f-ca0e-4da3-83d4-be667e48d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857</TotalTime>
  <Words>6172</Words>
  <Application>Microsoft Office PowerPoint</Application>
  <PresentationFormat>Custom</PresentationFormat>
  <Paragraphs>479</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Helvetica Light</vt:lpstr>
      <vt:lpstr>Helvetica Neue</vt:lpstr>
      <vt:lpstr>Helvetica Neue Light</vt:lpstr>
      <vt:lpstr>Helvetica Neue Medium</vt:lpstr>
      <vt:lpstr>Helvetica Neue Thin</vt:lpstr>
      <vt:lpstr>White</vt:lpstr>
      <vt:lpstr> Lower Key Stage 2  Art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Williams, Janis</cp:lastModifiedBy>
  <cp:revision>108</cp:revision>
  <dcterms:modified xsi:type="dcterms:W3CDTF">2022-05-15T09:01:16Z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0x010100ECBEE76A9D851D408D750E50A950BB44</vt:lpwstr>
  </property>
</Properties>
</file>