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8"/>
  </p:notesMasterIdLst>
  <p:sldIdLst>
    <p:sldId id="469" r:id="rId5"/>
    <p:sldId id="334" r:id="rId6"/>
    <p:sldId id="341" r:id="rId7"/>
    <p:sldId id="333" r:id="rId8"/>
    <p:sldId id="332" r:id="rId9"/>
    <p:sldId id="331" r:id="rId10"/>
    <p:sldId id="330" r:id="rId11"/>
    <p:sldId id="453" r:id="rId12"/>
    <p:sldId id="328" r:id="rId13"/>
    <p:sldId id="326" r:id="rId14"/>
    <p:sldId id="454" r:id="rId15"/>
    <p:sldId id="317" r:id="rId16"/>
    <p:sldId id="325" r:id="rId17"/>
    <p:sldId id="455" r:id="rId18"/>
    <p:sldId id="323" r:id="rId19"/>
    <p:sldId id="322" r:id="rId20"/>
    <p:sldId id="456" r:id="rId21"/>
    <p:sldId id="321" r:id="rId22"/>
    <p:sldId id="318" r:id="rId23"/>
    <p:sldId id="457" r:id="rId24"/>
    <p:sldId id="316" r:id="rId25"/>
    <p:sldId id="342" r:id="rId26"/>
    <p:sldId id="458" r:id="rId27"/>
    <p:sldId id="372" r:id="rId28"/>
    <p:sldId id="371" r:id="rId29"/>
    <p:sldId id="459" r:id="rId30"/>
    <p:sldId id="369" r:id="rId31"/>
    <p:sldId id="368" r:id="rId32"/>
    <p:sldId id="460" r:id="rId33"/>
    <p:sldId id="366" r:id="rId34"/>
    <p:sldId id="365" r:id="rId35"/>
    <p:sldId id="461" r:id="rId36"/>
    <p:sldId id="363" r:id="rId37"/>
    <p:sldId id="362" r:id="rId38"/>
    <p:sldId id="462" r:id="rId39"/>
    <p:sldId id="360" r:id="rId40"/>
    <p:sldId id="359" r:id="rId41"/>
    <p:sldId id="463" r:id="rId42"/>
    <p:sldId id="357" r:id="rId43"/>
    <p:sldId id="356" r:id="rId44"/>
    <p:sldId id="464" r:id="rId45"/>
    <p:sldId id="354" r:id="rId46"/>
    <p:sldId id="353" r:id="rId47"/>
    <p:sldId id="465" r:id="rId48"/>
    <p:sldId id="350" r:id="rId49"/>
    <p:sldId id="351" r:id="rId50"/>
    <p:sldId id="466" r:id="rId51"/>
    <p:sldId id="348" r:id="rId52"/>
    <p:sldId id="346" r:id="rId53"/>
    <p:sldId id="467" r:id="rId54"/>
    <p:sldId id="345" r:id="rId55"/>
    <p:sldId id="343" r:id="rId56"/>
    <p:sldId id="468" r:id="rId57"/>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AA49A-65D5-4BC5-A840-578989996568}" v="3" dt="2022-06-23T10:54:38.761"/>
    <p1510:client id="{14087EC7-791A-4F2F-9F4E-20D508A2F8DD}" v="3" dt="2023-01-25T12:55:20.721"/>
    <p1510:client id="{F70DF707-734C-4787-8C43-B85D11ED21A1}" v="13" dt="2022-06-23T10:56:22.96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819" autoAdjust="0"/>
  </p:normalViewPr>
  <p:slideViewPr>
    <p:cSldViewPr snapToGrid="0" snapToObjects="1">
      <p:cViewPr varScale="1">
        <p:scale>
          <a:sx n="62" d="100"/>
          <a:sy n="62" d="100"/>
        </p:scale>
        <p:origin x="10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vey, Stephen" userId="S::mpsharvey@mytonpark.org.uk::7da5ce6a-ca10-41af-ba76-55527d537cd8" providerId="AD" clId="Web-{14087EC7-791A-4F2F-9F4E-20D508A2F8DD}"/>
    <pc:docChg chg="modSld">
      <pc:chgData name="Harvey, Stephen" userId="S::mpsharvey@mytonpark.org.uk::7da5ce6a-ca10-41af-ba76-55527d537cd8" providerId="AD" clId="Web-{14087EC7-791A-4F2F-9F4E-20D508A2F8DD}" dt="2023-01-25T12:55:20.721" v="2"/>
      <pc:docMkLst>
        <pc:docMk/>
      </pc:docMkLst>
      <pc:sldChg chg="modSp">
        <pc:chgData name="Harvey, Stephen" userId="S::mpsharvey@mytonpark.org.uk::7da5ce6a-ca10-41af-ba76-55527d537cd8" providerId="AD" clId="Web-{14087EC7-791A-4F2F-9F4E-20D508A2F8DD}" dt="2023-01-25T12:55:20.721" v="2"/>
        <pc:sldMkLst>
          <pc:docMk/>
          <pc:sldMk cId="1060991208" sldId="341"/>
        </pc:sldMkLst>
        <pc:graphicFrameChg chg="modGraphic">
          <ac:chgData name="Harvey, Stephen" userId="S::mpsharvey@mytonpark.org.uk::7da5ce6a-ca10-41af-ba76-55527d537cd8" providerId="AD" clId="Web-{14087EC7-791A-4F2F-9F4E-20D508A2F8DD}" dt="2023-01-25T12:55:20.721" v="2"/>
          <ac:graphicFrameMkLst>
            <pc:docMk/>
            <pc:sldMk cId="1060991208" sldId="341"/>
            <ac:graphicFrameMk id="8" creationId="{615487C5-9A0A-4530-8BFE-66EFED5986DB}"/>
          </ac:graphicFrameMkLst>
        </pc:graphicFrameChg>
      </pc:sldChg>
    </pc:docChg>
  </pc:docChgLst>
  <pc:docChgLst>
    <pc:chgData name="Boddy, Vikki" userId="S::mpboddy@mytonpark.org.uk::87bb8d6e-aef1-4ace-acde-e034c4dd5aec" providerId="AD" clId="Web-{047AA49A-65D5-4BC5-A840-578989996568}"/>
    <pc:docChg chg="addSld delSld">
      <pc:chgData name="Boddy, Vikki" userId="S::mpboddy@mytonpark.org.uk::87bb8d6e-aef1-4ace-acde-e034c4dd5aec" providerId="AD" clId="Web-{047AA49A-65D5-4BC5-A840-578989996568}" dt="2022-06-23T10:54:38.761" v="2"/>
      <pc:docMkLst>
        <pc:docMk/>
      </pc:docMkLst>
      <pc:sldChg chg="del">
        <pc:chgData name="Boddy, Vikki" userId="S::mpboddy@mytonpark.org.uk::87bb8d6e-aef1-4ace-acde-e034c4dd5aec" providerId="AD" clId="Web-{047AA49A-65D5-4BC5-A840-578989996568}" dt="2022-06-23T10:54:38.761" v="2"/>
        <pc:sldMkLst>
          <pc:docMk/>
          <pc:sldMk cId="2061922209" sldId="335"/>
        </pc:sldMkLst>
      </pc:sldChg>
      <pc:sldChg chg="add del">
        <pc:chgData name="Boddy, Vikki" userId="S::mpboddy@mytonpark.org.uk::87bb8d6e-aef1-4ace-acde-e034c4dd5aec" providerId="AD" clId="Web-{047AA49A-65D5-4BC5-A840-578989996568}" dt="2022-06-23T10:54:34.932" v="1"/>
        <pc:sldMkLst>
          <pc:docMk/>
          <pc:sldMk cId="2819262444" sldId="469"/>
        </pc:sldMkLst>
      </pc:sldChg>
      <pc:sldMasterChg chg="addSldLayout delSldLayout">
        <pc:chgData name="Boddy, Vikki" userId="S::mpboddy@mytonpark.org.uk::87bb8d6e-aef1-4ace-acde-e034c4dd5aec" providerId="AD" clId="Web-{047AA49A-65D5-4BC5-A840-578989996568}" dt="2022-06-23T10:54:34.932" v="1"/>
        <pc:sldMasterMkLst>
          <pc:docMk/>
          <pc:sldMasterMk cId="0" sldId="2147483648"/>
        </pc:sldMasterMkLst>
        <pc:sldLayoutChg chg="add del">
          <pc:chgData name="Boddy, Vikki" userId="S::mpboddy@mytonpark.org.uk::87bb8d6e-aef1-4ace-acde-e034c4dd5aec" providerId="AD" clId="Web-{047AA49A-65D5-4BC5-A840-578989996568}" dt="2022-06-23T10:54:34.932" v="1"/>
          <pc:sldLayoutMkLst>
            <pc:docMk/>
            <pc:sldMasterMk cId="0" sldId="2147483648"/>
            <pc:sldLayoutMk cId="0" sldId="2147483660"/>
          </pc:sldLayoutMkLst>
        </pc:sldLayoutChg>
      </pc:sldMasterChg>
    </pc:docChg>
  </pc:docChgLst>
  <pc:docChgLst>
    <pc:chgData name="Boddy, Vikki" userId="S::mpboddy@mytonpark.org.uk::87bb8d6e-aef1-4ace-acde-e034c4dd5aec" providerId="AD" clId="Web-{F70DF707-734C-4787-8C43-B85D11ED21A1}"/>
    <pc:docChg chg="addSld modSld sldOrd">
      <pc:chgData name="Boddy, Vikki" userId="S::mpboddy@mytonpark.org.uk::87bb8d6e-aef1-4ace-acde-e034c4dd5aec" providerId="AD" clId="Web-{F70DF707-734C-4787-8C43-B85D11ED21A1}" dt="2022-06-23T10:56:22.968" v="12" actId="20577"/>
      <pc:docMkLst>
        <pc:docMk/>
      </pc:docMkLst>
      <pc:sldChg chg="modSp add ord">
        <pc:chgData name="Boddy, Vikki" userId="S::mpboddy@mytonpark.org.uk::87bb8d6e-aef1-4ace-acde-e034c4dd5aec" providerId="AD" clId="Web-{F70DF707-734C-4787-8C43-B85D11ED21A1}" dt="2022-06-23T10:56:22.968" v="12" actId="20577"/>
        <pc:sldMkLst>
          <pc:docMk/>
          <pc:sldMk cId="4194306189" sldId="469"/>
        </pc:sldMkLst>
        <pc:spChg chg="mod">
          <ac:chgData name="Boddy, Vikki" userId="S::mpboddy@mytonpark.org.uk::87bb8d6e-aef1-4ace-acde-e034c4dd5aec" providerId="AD" clId="Web-{F70DF707-734C-4787-8C43-B85D11ED21A1}" dt="2022-06-23T10:56:22.968" v="12" actId="20577"/>
          <ac:spMkLst>
            <pc:docMk/>
            <pc:sldMk cId="4194306189" sldId="469"/>
            <ac:spMk id="3" creationId="{EC9B1D9E-EFEE-4212-8E23-AE32CF285D3E}"/>
          </ac:spMkLst>
        </pc:spChg>
      </pc:sldChg>
      <pc:sldMasterChg chg="addSldLayout">
        <pc:chgData name="Boddy, Vikki" userId="S::mpboddy@mytonpark.org.uk::87bb8d6e-aef1-4ace-acde-e034c4dd5aec" providerId="AD" clId="Web-{F70DF707-734C-4787-8C43-B85D11ED21A1}" dt="2022-06-23T10:55:46.795" v="0"/>
        <pc:sldMasterMkLst>
          <pc:docMk/>
          <pc:sldMasterMk cId="0" sldId="2147483648"/>
        </pc:sldMasterMkLst>
        <pc:sldLayoutChg chg="add">
          <pc:chgData name="Boddy, Vikki" userId="S::mpboddy@mytonpark.org.uk::87bb8d6e-aef1-4ace-acde-e034c4dd5aec" providerId="AD" clId="Web-{F70DF707-734C-4787-8C43-B85D11ED21A1}" dt="2022-06-23T10:55:46.795" v="0"/>
          <pc:sldLayoutMkLst>
            <pc:docMk/>
            <pc:sldMasterMk cId="0"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685800"/>
            <a:ext cx="48514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2312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685800"/>
            <a:ext cx="48514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658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685800"/>
            <a:ext cx="48514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6176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685800"/>
            <a:ext cx="48514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323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685800"/>
            <a:ext cx="48514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359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92952" y="1269255"/>
            <a:ext cx="8107496" cy="2558191"/>
          </a:xfrm>
          <a:prstGeom prst="rect">
            <a:avLst/>
          </a:prstGeom>
        </p:spPr>
        <p:txBody>
          <a:bodyPr anchor="b"/>
          <a:lstStyle/>
          <a:p>
            <a:r>
              <a:t>Title Text</a:t>
            </a:r>
          </a:p>
        </p:txBody>
      </p:sp>
      <p:sp>
        <p:nvSpPr>
          <p:cNvPr id="12" name="Body Level One…"/>
          <p:cNvSpPr txBox="1">
            <a:spLocks noGrp="1"/>
          </p:cNvSpPr>
          <p:nvPr>
            <p:ph type="body" sz="quarter" idx="1"/>
          </p:nvPr>
        </p:nvSpPr>
        <p:spPr>
          <a:xfrm>
            <a:off x="1292952" y="3906159"/>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92952" y="4929435"/>
            <a:ext cx="8107496" cy="355601"/>
          </a:xfrm>
          <a:prstGeom prst="rect">
            <a:avLst/>
          </a:prstGeom>
        </p:spPr>
        <p:txBody>
          <a:bodyPr anchor="t">
            <a:spAutoFit/>
          </a:bodyPr>
          <a:lstStyle>
            <a:lvl1pPr marL="0" indent="0" algn="ctr">
              <a:spcBef>
                <a:spcPts val="0"/>
              </a:spcBef>
              <a:buSzTx/>
              <a:buNone/>
              <a:defRPr sz="1800" i="1"/>
            </a:lvl1pPr>
          </a:lstStyle>
          <a:p>
            <a:r>
              <a:t>–Johnny Appleseed</a:t>
            </a:r>
          </a:p>
        </p:txBody>
      </p:sp>
      <p:sp>
        <p:nvSpPr>
          <p:cNvPr id="94" name="“Type a quote here.”"/>
          <p:cNvSpPr txBox="1">
            <a:spLocks noGrp="1"/>
          </p:cNvSpPr>
          <p:nvPr>
            <p:ph type="body" sz="quarter" idx="22"/>
          </p:nvPr>
        </p:nvSpPr>
        <p:spPr>
          <a:xfrm>
            <a:off x="1292952" y="3304341"/>
            <a:ext cx="8107496" cy="475537"/>
          </a:xfrm>
          <a:prstGeom prst="rect">
            <a:avLst/>
          </a:prstGeom>
        </p:spPr>
        <p:txBody>
          <a:bodyPr>
            <a:spAutoFit/>
          </a:bodyPr>
          <a:lstStyle>
            <a:lvl1pPr marL="0" indent="0" algn="ctr">
              <a:spcBef>
                <a:spcPts val="0"/>
              </a:spcBef>
              <a:buSzTx/>
              <a:buNone/>
              <a:defRPr sz="2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704404" y="-39357"/>
            <a:ext cx="11452821" cy="763521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1568450" y="290256"/>
            <a:ext cx="7556500" cy="503766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92952" y="5204932"/>
            <a:ext cx="8107496" cy="1101991"/>
          </a:xfrm>
          <a:prstGeom prst="rect">
            <a:avLst/>
          </a:prstGeom>
        </p:spPr>
        <p:txBody>
          <a:bodyPr anchor="b"/>
          <a:lstStyle/>
          <a:p>
            <a:r>
              <a:t>Title Text</a:t>
            </a:r>
          </a:p>
        </p:txBody>
      </p:sp>
      <p:sp>
        <p:nvSpPr>
          <p:cNvPr id="22" name="Body Level One…"/>
          <p:cNvSpPr txBox="1">
            <a:spLocks noGrp="1"/>
          </p:cNvSpPr>
          <p:nvPr>
            <p:ph type="body" sz="quarter" idx="1"/>
          </p:nvPr>
        </p:nvSpPr>
        <p:spPr>
          <a:xfrm>
            <a:off x="1292952" y="6316761"/>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92952" y="2499154"/>
            <a:ext cx="8107496" cy="255819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idx="21"/>
          </p:nvPr>
        </p:nvSpPr>
        <p:spPr>
          <a:xfrm>
            <a:off x="5248308" y="491959"/>
            <a:ext cx="6365958" cy="636595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046972" y="491959"/>
            <a:ext cx="4132462" cy="3089508"/>
          </a:xfrm>
          <a:prstGeom prst="rect">
            <a:avLst/>
          </a:prstGeom>
        </p:spPr>
        <p:txBody>
          <a:bodyPr anchor="b"/>
          <a:lstStyle>
            <a:lvl1pPr>
              <a:defRPr sz="4600"/>
            </a:lvl1pPr>
          </a:lstStyle>
          <a:p>
            <a:r>
              <a:t>Title Text</a:t>
            </a:r>
          </a:p>
        </p:txBody>
      </p:sp>
      <p:sp>
        <p:nvSpPr>
          <p:cNvPr id="40" name="Body Level One…"/>
          <p:cNvSpPr txBox="1">
            <a:spLocks noGrp="1"/>
          </p:cNvSpPr>
          <p:nvPr>
            <p:ph type="body" sz="quarter" idx="1"/>
          </p:nvPr>
        </p:nvSpPr>
        <p:spPr>
          <a:xfrm>
            <a:off x="1046972" y="3660179"/>
            <a:ext cx="4132462" cy="31879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idx="21"/>
          </p:nvPr>
        </p:nvSpPr>
        <p:spPr>
          <a:xfrm>
            <a:off x="3260791" y="2007195"/>
            <a:ext cx="7305601" cy="48704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46972" y="2007195"/>
            <a:ext cx="4132462" cy="4870401"/>
          </a:xfrm>
          <a:prstGeom prst="rect">
            <a:avLst/>
          </a:prstGeom>
        </p:spPr>
        <p:txBody>
          <a:bodyPr/>
          <a:lstStyle>
            <a:lvl1pPr marL="244928" indent="-244928">
              <a:spcBef>
                <a:spcPts val="2400"/>
              </a:spcBef>
              <a:defRPr sz="2000"/>
            </a:lvl1pPr>
            <a:lvl2pPr marL="587828" indent="-244928">
              <a:spcBef>
                <a:spcPts val="2400"/>
              </a:spcBef>
              <a:defRPr sz="2000"/>
            </a:lvl2pPr>
            <a:lvl3pPr marL="930728" indent="-244928">
              <a:spcBef>
                <a:spcPts val="2400"/>
              </a:spcBef>
              <a:defRPr sz="2000"/>
            </a:lvl3pPr>
            <a:lvl4pPr marL="1273628" indent="-244928">
              <a:spcBef>
                <a:spcPts val="2400"/>
              </a:spcBef>
              <a:defRPr sz="2000"/>
            </a:lvl4pPr>
            <a:lvl5pPr marL="1616528" indent="-244928">
              <a:spcBef>
                <a:spcPts val="240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213635" y="7202288"/>
            <a:ext cx="260883" cy="25651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46972" y="983919"/>
            <a:ext cx="8599456" cy="55886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5388516" y="3945516"/>
            <a:ext cx="4383361" cy="2922241"/>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half" idx="22"/>
          </p:nvPr>
        </p:nvSpPr>
        <p:spPr>
          <a:xfrm>
            <a:off x="5513966" y="580512"/>
            <a:ext cx="4132462" cy="4132462"/>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1885107" y="688743"/>
            <a:ext cx="9268520" cy="617901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46972" y="196783"/>
            <a:ext cx="8599456" cy="167266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Title Text</a:t>
            </a:r>
          </a:p>
        </p:txBody>
      </p:sp>
      <p:sp>
        <p:nvSpPr>
          <p:cNvPr id="3" name="Body Level One…"/>
          <p:cNvSpPr txBox="1">
            <a:spLocks noGrp="1"/>
          </p:cNvSpPr>
          <p:nvPr>
            <p:ph type="body" idx="1"/>
          </p:nvPr>
        </p:nvSpPr>
        <p:spPr>
          <a:xfrm>
            <a:off x="1046972" y="2007195"/>
            <a:ext cx="8599456" cy="48704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213635" y="7202288"/>
            <a:ext cx="260883" cy="264794"/>
          </a:xfrm>
          <a:prstGeom prst="rect">
            <a:avLst/>
          </a:prstGeom>
          <a:ln w="3175">
            <a:miter lim="400000"/>
          </a:ln>
        </p:spPr>
        <p:txBody>
          <a:bodyPr wrap="none" lIns="39356" tIns="39356" rIns="39356" bIns="39356">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1pPr>
      <a:lvl2pPr marL="0" marR="0" indent="457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2pPr>
      <a:lvl3pPr marL="0" marR="0" indent="914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3pPr>
      <a:lvl4pPr marL="0" marR="0" indent="1371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4pPr>
      <a:lvl5pPr marL="0" marR="0" indent="18288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5pPr>
      <a:lvl6pPr marL="0" marR="0" indent="22860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6pPr>
      <a:lvl7pPr marL="0" marR="0" indent="2743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7pPr>
      <a:lvl8pPr marL="0" marR="0" indent="3200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8pPr>
      <a:lvl9pPr marL="0" marR="0" indent="3657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9pPr>
    </p:titleStyle>
    <p:bodyStyle>
      <a:lvl1pPr marL="333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1pPr>
      <a:lvl2pPr marL="777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2pPr>
      <a:lvl3pPr marL="1222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666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4pPr>
      <a:lvl5pPr marL="2111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555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6pPr>
      <a:lvl7pPr marL="3000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7pPr>
      <a:lvl8pPr marL="3444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889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457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914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1371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18288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22860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2743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3200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3657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B1D9E-EFEE-4212-8E23-AE32CF285D3E}"/>
              </a:ext>
            </a:extLst>
          </p:cNvPr>
          <p:cNvSpPr>
            <a:spLocks noGrp="1"/>
          </p:cNvSpPr>
          <p:nvPr>
            <p:ph type="title"/>
          </p:nvPr>
        </p:nvSpPr>
        <p:spPr>
          <a:xfrm>
            <a:off x="1626781" y="1272415"/>
            <a:ext cx="8107496" cy="1101991"/>
          </a:xfrm>
        </p:spPr>
        <p:txBody>
          <a:bodyPr>
            <a:normAutofit fontScale="90000"/>
          </a:bodyPr>
          <a:lstStyle/>
          <a:p>
            <a:r>
              <a:rPr lang="en-GB" dirty="0"/>
              <a:t> Lower Key Stage 2 </a:t>
            </a:r>
            <a:br>
              <a:rPr lang="en-GB" dirty="0"/>
            </a:br>
            <a:r>
              <a:rPr lang="en-GB" dirty="0"/>
              <a:t>Geography Curriculum</a:t>
            </a:r>
          </a:p>
        </p:txBody>
      </p:sp>
      <p:sp>
        <p:nvSpPr>
          <p:cNvPr id="4" name="Text Placeholder 3">
            <a:extLst>
              <a:ext uri="{FF2B5EF4-FFF2-40B4-BE49-F238E27FC236}">
                <a16:creationId xmlns:a16="http://schemas.microsoft.com/office/drawing/2014/main" id="{CD91AF98-831A-430D-9B1A-3FCAB245A430}"/>
              </a:ext>
            </a:extLst>
          </p:cNvPr>
          <p:cNvSpPr>
            <a:spLocks noGrp="1"/>
          </p:cNvSpPr>
          <p:nvPr>
            <p:ph type="body" sz="quarter" idx="1"/>
          </p:nvPr>
        </p:nvSpPr>
        <p:spPr>
          <a:xfrm>
            <a:off x="1695997" y="6319808"/>
            <a:ext cx="8107496" cy="708153"/>
          </a:xfrm>
        </p:spPr>
        <p:txBody>
          <a:bodyPr/>
          <a:lstStyle/>
          <a:p>
            <a:r>
              <a:rPr lang="en-GB" dirty="0"/>
              <a:t>Together we Nurture, Inspire and Achieve</a:t>
            </a:r>
          </a:p>
        </p:txBody>
      </p:sp>
      <p:sp>
        <p:nvSpPr>
          <p:cNvPr id="9" name="TextBox 8">
            <a:extLst>
              <a:ext uri="{FF2B5EF4-FFF2-40B4-BE49-F238E27FC236}">
                <a16:creationId xmlns:a16="http://schemas.microsoft.com/office/drawing/2014/main" id="{625311FD-4507-49EB-AE34-844F4D7ED98B}"/>
              </a:ext>
            </a:extLst>
          </p:cNvPr>
          <p:cNvSpPr txBox="1"/>
          <p:nvPr/>
        </p:nvSpPr>
        <p:spPr>
          <a:xfrm>
            <a:off x="3788229" y="2844800"/>
            <a:ext cx="3904342" cy="26827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D71EFED6-28E4-4F07-9E96-E69CEAEB9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559" y="2585664"/>
            <a:ext cx="3298371" cy="3177431"/>
          </a:xfrm>
          <a:prstGeom prst="rect">
            <a:avLst/>
          </a:prstGeom>
        </p:spPr>
      </p:pic>
      <p:sp>
        <p:nvSpPr>
          <p:cNvPr id="2" name="Rectangle 1">
            <a:extLst>
              <a:ext uri="{FF2B5EF4-FFF2-40B4-BE49-F238E27FC236}">
                <a16:creationId xmlns:a16="http://schemas.microsoft.com/office/drawing/2014/main" id="{167D8E95-6A8C-42AC-9F72-6ED243B01F90}"/>
              </a:ext>
            </a:extLst>
          </p:cNvPr>
          <p:cNvSpPr/>
          <p:nvPr/>
        </p:nvSpPr>
        <p:spPr>
          <a:xfrm>
            <a:off x="279400" y="317500"/>
            <a:ext cx="10210800" cy="7023100"/>
          </a:xfrm>
          <a:prstGeom prst="rect">
            <a:avLst/>
          </a:prstGeom>
          <a:noFill/>
          <a:ln w="57150" cap="flat">
            <a:solidFill>
              <a:srgbClr val="D6009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41943061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650BBB-CEDF-4EBB-AF2D-2F1B9D2AE09F}"/>
              </a:ext>
            </a:extLst>
          </p:cNvPr>
          <p:cNvPicPr>
            <a:picLocks noChangeAspect="1"/>
          </p:cNvPicPr>
          <p:nvPr/>
        </p:nvPicPr>
        <p:blipFill>
          <a:blip r:embed="rId2"/>
          <a:stretch>
            <a:fillRect/>
          </a:stretch>
        </p:blipFill>
        <p:spPr>
          <a:xfrm>
            <a:off x="93662" y="549275"/>
            <a:ext cx="10506075" cy="6457950"/>
          </a:xfrm>
          <a:prstGeom prst="rect">
            <a:avLst/>
          </a:prstGeom>
        </p:spPr>
      </p:pic>
    </p:spTree>
    <p:extLst>
      <p:ext uri="{BB962C8B-B14F-4D97-AF65-F5344CB8AC3E}">
        <p14:creationId xmlns:p14="http://schemas.microsoft.com/office/powerpoint/2010/main" val="19447346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343234679"/>
              </p:ext>
            </p:extLst>
          </p:nvPr>
        </p:nvGraphicFramePr>
        <p:xfrm>
          <a:off x="710810" y="1994848"/>
          <a:ext cx="9271780" cy="3566803"/>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3749040">
                  <a:extLst>
                    <a:ext uri="{9D8B030D-6E8A-4147-A177-3AD203B41FA5}">
                      <a16:colId xmlns:a16="http://schemas.microsoft.com/office/drawing/2014/main" val="479683651"/>
                    </a:ext>
                  </a:extLst>
                </a:gridCol>
                <a:gridCol w="3749040">
                  <a:extLst>
                    <a:ext uri="{9D8B030D-6E8A-4147-A177-3AD203B41FA5}">
                      <a16:colId xmlns:a16="http://schemas.microsoft.com/office/drawing/2014/main" val="1986759688"/>
                    </a:ext>
                  </a:extLst>
                </a:gridCol>
              </a:tblGrid>
              <a:tr h="1319336">
                <a:tc>
                  <a:txBody>
                    <a:bodyPr/>
                    <a:lstStyle/>
                    <a:p>
                      <a:r>
                        <a:rPr lang="en-GB" dirty="0"/>
                        <a:t>Year 3</a:t>
                      </a:r>
                    </a:p>
                  </a:txBody>
                  <a:tcPr/>
                </a:tc>
                <a:tc>
                  <a:txBody>
                    <a:bodyPr/>
                    <a:lstStyle/>
                    <a:p>
                      <a:pPr marL="0" indent="0" algn="l">
                        <a:buFont typeface="Arial" panose="020B0604020202020204" pitchFamily="34" charset="0"/>
                        <a:buNone/>
                      </a:pPr>
                      <a:r>
                        <a:rPr lang="en-GB" dirty="0"/>
                        <a:t>• Which landmass is the continent of Europe part of?</a:t>
                      </a:r>
                    </a:p>
                    <a:p>
                      <a:pPr marL="0" indent="0" algn="l">
                        <a:buFont typeface="Arial" panose="020B0604020202020204" pitchFamily="34" charset="0"/>
                        <a:buNone/>
                      </a:pPr>
                      <a:r>
                        <a:rPr lang="en-GB" dirty="0"/>
                        <a:t>• What are the two main boundaries between Europe and Asia?</a:t>
                      </a:r>
                    </a:p>
                  </a:txBody>
                  <a:tcPr/>
                </a:tc>
                <a:tc>
                  <a:txBody>
                    <a:bodyPr/>
                    <a:lstStyle/>
                    <a:p>
                      <a:pPr marL="0" indent="0" algn="l">
                        <a:buFont typeface="Arial" panose="020B0604020202020204" pitchFamily="34" charset="0"/>
                        <a:buNone/>
                      </a:pPr>
                      <a:r>
                        <a:rPr lang="en-GB" dirty="0"/>
                        <a:t>• How many countries are there in Europe?</a:t>
                      </a:r>
                    </a:p>
                    <a:p>
                      <a:pPr marL="0" indent="0" algn="l">
                        <a:buFont typeface="Arial" panose="020B0604020202020204" pitchFamily="34" charset="0"/>
                        <a:buNone/>
                      </a:pPr>
                      <a:r>
                        <a:rPr lang="en-GB" dirty="0"/>
                        <a:t>• Locate and label the countries of Europe.</a:t>
                      </a:r>
                    </a:p>
                    <a:p>
                      <a:pPr marL="0" indent="0" algn="l">
                        <a:buFont typeface="Arial" panose="020B0604020202020204" pitchFamily="34" charset="0"/>
                        <a:buNone/>
                      </a:pPr>
                      <a:r>
                        <a:rPr lang="en-GB" dirty="0"/>
                        <a:t>• Name the main regions of Europe.</a:t>
                      </a:r>
                    </a:p>
                    <a:p>
                      <a:pPr marL="0" indent="0" algn="l">
                        <a:buFont typeface="Arial" panose="020B0604020202020204" pitchFamily="34" charset="0"/>
                        <a:buNone/>
                      </a:pPr>
                      <a:r>
                        <a:rPr lang="en-GB" dirty="0"/>
                        <a:t>• How many languages are spoken in Europe?</a:t>
                      </a:r>
                    </a:p>
                  </a:txBody>
                  <a:tcPr/>
                </a:tc>
                <a:extLst>
                  <a:ext uri="{0D108BD9-81ED-4DB2-BD59-A6C34878D82A}">
                    <a16:rowId xmlns:a16="http://schemas.microsoft.com/office/drawing/2014/main" val="3447384462"/>
                  </a:ext>
                </a:extLst>
              </a:tr>
              <a:tr h="2247467">
                <a:tc>
                  <a:txBody>
                    <a:bodyPr/>
                    <a:lstStyle/>
                    <a:p>
                      <a:r>
                        <a:rPr lang="en-GB" dirty="0"/>
                        <a:t>Year 4</a:t>
                      </a:r>
                    </a:p>
                  </a:txBody>
                  <a:tcPr/>
                </a:tc>
                <a:tc>
                  <a:txBody>
                    <a:bodyPr/>
                    <a:lstStyle/>
                    <a:p>
                      <a:pPr marL="0" indent="0" algn="l">
                        <a:buFont typeface="Arial" panose="020B0604020202020204" pitchFamily="34" charset="0"/>
                        <a:buNone/>
                      </a:pPr>
                      <a:r>
                        <a:rPr lang="en-GB" dirty="0">
                          <a:solidFill>
                            <a:srgbClr val="0070C0"/>
                          </a:solidFill>
                        </a:rPr>
                        <a:t>• </a:t>
                      </a:r>
                      <a:r>
                        <a:rPr lang="en-GB" dirty="0">
                          <a:solidFill>
                            <a:schemeClr val="tx1"/>
                          </a:solidFill>
                        </a:rPr>
                        <a:t>Compare and contrast the location of Europe and of North America.</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Which best describes the location of Europe:</a:t>
                      </a:r>
                    </a:p>
                    <a:p>
                      <a:pPr marL="0" indent="0" algn="l">
                        <a:buFont typeface="Arial" panose="020B0604020202020204" pitchFamily="34" charset="0"/>
                        <a:buNone/>
                      </a:pPr>
                      <a:r>
                        <a:rPr lang="en-GB" dirty="0">
                          <a:solidFill>
                            <a:srgbClr val="0070C0"/>
                          </a:solidFill>
                        </a:rPr>
                        <a:t>• a landmass containing over 50 countries</a:t>
                      </a:r>
                    </a:p>
                    <a:p>
                      <a:pPr marL="0" indent="0" algn="l">
                        <a:buFont typeface="Arial" panose="020B0604020202020204" pitchFamily="34" charset="0"/>
                        <a:buNone/>
                      </a:pPr>
                      <a:r>
                        <a:rPr lang="en-GB" dirty="0">
                          <a:solidFill>
                            <a:srgbClr val="0070C0"/>
                          </a:solidFill>
                        </a:rPr>
                        <a:t>• entirely in the northern hemisphere, to the west of Asia</a:t>
                      </a:r>
                    </a:p>
                    <a:p>
                      <a:pPr marL="0" indent="0" algn="l">
                        <a:buFont typeface="Arial" panose="020B0604020202020204" pitchFamily="34" charset="0"/>
                        <a:buNone/>
                      </a:pPr>
                      <a:r>
                        <a:rPr lang="en-GB" dirty="0">
                          <a:solidFill>
                            <a:srgbClr val="0070C0"/>
                          </a:solidFill>
                        </a:rPr>
                        <a:t>• a diverse continent with 23 recognised official languages spoken?</a:t>
                      </a:r>
                    </a:p>
                  </a:txBody>
                  <a:tcPr/>
                </a:tc>
                <a:tc>
                  <a:txBody>
                    <a:bodyPr/>
                    <a:lstStyle/>
                    <a:p>
                      <a:pPr marL="0" indent="0" algn="l">
                        <a:buFont typeface="Arial" panose="020B0604020202020204" pitchFamily="34" charset="0"/>
                        <a:buNone/>
                      </a:pPr>
                      <a:r>
                        <a:rPr lang="en-GB" dirty="0">
                          <a:solidFill>
                            <a:schemeClr val="tx1"/>
                          </a:solidFill>
                        </a:rPr>
                        <a:t>Organise information about common words and phrases used in three different European languages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solidFill>
                            <a:srgbClr val="0070C0"/>
                          </a:solidFill>
                        </a:rPr>
                        <a:t>• Investigate some of the cultural differences in one eastern and one western European country by looking at the types of:</a:t>
                      </a:r>
                    </a:p>
                    <a:p>
                      <a:pPr marL="0" indent="0" algn="l">
                        <a:buFont typeface="Arial" panose="020B0604020202020204" pitchFamily="34" charset="0"/>
                        <a:buNone/>
                      </a:pPr>
                      <a:r>
                        <a:rPr lang="en-GB" dirty="0">
                          <a:solidFill>
                            <a:srgbClr val="0070C0"/>
                          </a:solidFill>
                        </a:rPr>
                        <a:t>• languages spoken</a:t>
                      </a:r>
                    </a:p>
                    <a:p>
                      <a:pPr marL="0" indent="0" algn="l">
                        <a:buFont typeface="Arial" panose="020B0604020202020204" pitchFamily="34" charset="0"/>
                        <a:buNone/>
                      </a:pPr>
                      <a:r>
                        <a:rPr lang="en-GB" dirty="0">
                          <a:solidFill>
                            <a:srgbClr val="0070C0"/>
                          </a:solidFill>
                        </a:rPr>
                        <a:t>• food eaten.</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4127120" y="1004792"/>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pic>
        <p:nvPicPr>
          <p:cNvPr id="14" name="Picture 13">
            <a:extLst>
              <a:ext uri="{FF2B5EF4-FFF2-40B4-BE49-F238E27FC236}">
                <a16:creationId xmlns:a16="http://schemas.microsoft.com/office/drawing/2014/main" id="{2A820B7E-BAD3-43B2-B9C0-F63999EE9779}"/>
              </a:ext>
            </a:extLst>
          </p:cNvPr>
          <p:cNvPicPr>
            <a:picLocks noChangeAspect="1"/>
          </p:cNvPicPr>
          <p:nvPr/>
        </p:nvPicPr>
        <p:blipFill>
          <a:blip r:embed="rId2"/>
          <a:stretch>
            <a:fillRect/>
          </a:stretch>
        </p:blipFill>
        <p:spPr>
          <a:xfrm>
            <a:off x="7842699" y="1004792"/>
            <a:ext cx="664522" cy="883997"/>
          </a:xfrm>
          <a:prstGeom prst="rect">
            <a:avLst/>
          </a:prstGeom>
        </p:spPr>
      </p:pic>
      <p:sp>
        <p:nvSpPr>
          <p:cNvPr id="15" name="TextBox 14">
            <a:extLst>
              <a:ext uri="{FF2B5EF4-FFF2-40B4-BE49-F238E27FC236}">
                <a16:creationId xmlns:a16="http://schemas.microsoft.com/office/drawing/2014/main" id="{D7244FE7-E7D4-41B4-8A2F-779D23B609B4}"/>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lang="en-GB" dirty="0"/>
              <a:t>Europe</a:t>
            </a: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6495102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57E50B-C71F-4C56-8B55-11895D4548B5}"/>
              </a:ext>
            </a:extLst>
          </p:cNvPr>
          <p:cNvPicPr>
            <a:picLocks noChangeAspect="1"/>
          </p:cNvPicPr>
          <p:nvPr/>
        </p:nvPicPr>
        <p:blipFill>
          <a:blip r:embed="rId2"/>
          <a:stretch>
            <a:fillRect/>
          </a:stretch>
        </p:blipFill>
        <p:spPr>
          <a:xfrm>
            <a:off x="0" y="859292"/>
            <a:ext cx="10693400" cy="5837916"/>
          </a:xfrm>
          <a:prstGeom prst="rect">
            <a:avLst/>
          </a:prstGeom>
        </p:spPr>
      </p:pic>
    </p:spTree>
    <p:extLst>
      <p:ext uri="{BB962C8B-B14F-4D97-AF65-F5344CB8AC3E}">
        <p14:creationId xmlns:p14="http://schemas.microsoft.com/office/powerpoint/2010/main" val="14200760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E3B28-FA50-4F28-B7AA-FCBADCD049DB}"/>
              </a:ext>
            </a:extLst>
          </p:cNvPr>
          <p:cNvPicPr>
            <a:picLocks noChangeAspect="1"/>
          </p:cNvPicPr>
          <p:nvPr/>
        </p:nvPicPr>
        <p:blipFill>
          <a:blip r:embed="rId2"/>
          <a:stretch>
            <a:fillRect/>
          </a:stretch>
        </p:blipFill>
        <p:spPr>
          <a:xfrm>
            <a:off x="122237" y="334962"/>
            <a:ext cx="10448925" cy="6886575"/>
          </a:xfrm>
          <a:prstGeom prst="rect">
            <a:avLst/>
          </a:prstGeom>
        </p:spPr>
      </p:pic>
    </p:spTree>
    <p:extLst>
      <p:ext uri="{BB962C8B-B14F-4D97-AF65-F5344CB8AC3E}">
        <p14:creationId xmlns:p14="http://schemas.microsoft.com/office/powerpoint/2010/main" val="3893358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897003963"/>
              </p:ext>
            </p:extLst>
          </p:nvPr>
        </p:nvGraphicFramePr>
        <p:xfrm>
          <a:off x="710810" y="1994848"/>
          <a:ext cx="9271780" cy="548640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3</a:t>
                      </a:r>
                    </a:p>
                  </a:txBody>
                  <a:tcPr/>
                </a:tc>
                <a:tc>
                  <a:txBody>
                    <a:bodyPr/>
                    <a:lstStyle/>
                    <a:p>
                      <a:pPr algn="l"/>
                      <a:r>
                        <a:rPr lang="en-GB" dirty="0"/>
                        <a:t>Which hemisphere is Europe entirely within?</a:t>
                      </a:r>
                    </a:p>
                    <a:p>
                      <a:pPr algn="l"/>
                      <a:r>
                        <a:rPr lang="en-GB" dirty="0"/>
                        <a:t>• Which oceans border Europe?</a:t>
                      </a:r>
                    </a:p>
                    <a:p>
                      <a:pPr algn="l"/>
                      <a:r>
                        <a:rPr lang="en-GB" dirty="0"/>
                        <a:t>• What is Europe’s and also the world’s most northerly capital city?</a:t>
                      </a:r>
                    </a:p>
                    <a:p>
                      <a:pPr algn="l"/>
                      <a:r>
                        <a:rPr lang="en-GB" dirty="0"/>
                        <a:t>• Which country is the city in?</a:t>
                      </a:r>
                    </a:p>
                  </a:txBody>
                  <a:tcPr/>
                </a:tc>
                <a:tc>
                  <a:txBody>
                    <a:bodyPr/>
                    <a:lstStyle/>
                    <a:p>
                      <a:pPr algn="l"/>
                      <a:r>
                        <a:rPr lang="en-GB" dirty="0"/>
                        <a:t>How many countries are there in</a:t>
                      </a:r>
                    </a:p>
                    <a:p>
                      <a:pPr algn="l"/>
                      <a:r>
                        <a:rPr lang="en-GB" dirty="0"/>
                        <a:t>Europe?</a:t>
                      </a:r>
                    </a:p>
                    <a:p>
                      <a:pPr algn="l"/>
                      <a:r>
                        <a:rPr lang="en-GB" dirty="0"/>
                        <a:t>• What is the population of Europe?</a:t>
                      </a:r>
                    </a:p>
                    <a:p>
                      <a:pPr algn="l"/>
                      <a:r>
                        <a:rPr lang="en-GB" dirty="0"/>
                        <a:t>• Why is the population of Europe</a:t>
                      </a:r>
                    </a:p>
                    <a:p>
                      <a:pPr algn="l"/>
                      <a:r>
                        <a:rPr lang="en-GB" dirty="0"/>
                        <a:t>surprising?</a:t>
                      </a:r>
                    </a:p>
                    <a:p>
                      <a:pPr algn="l"/>
                      <a:r>
                        <a:rPr lang="en-GB" dirty="0"/>
                        <a:t>• Which are the three largest countries in</a:t>
                      </a:r>
                    </a:p>
                    <a:p>
                      <a:pPr algn="l"/>
                      <a:r>
                        <a:rPr lang="en-GB" dirty="0"/>
                        <a:t>Europe?</a:t>
                      </a:r>
                    </a:p>
                    <a:p>
                      <a:pPr algn="l"/>
                      <a:r>
                        <a:rPr lang="en-GB" dirty="0"/>
                        <a:t>• Which is the biggest island in Europe?</a:t>
                      </a:r>
                    </a:p>
                    <a:p>
                      <a:pPr algn="l"/>
                      <a:r>
                        <a:rPr lang="en-GB" dirty="0"/>
                        <a:t>• Which is the smallest city in Europe?</a:t>
                      </a:r>
                    </a:p>
                    <a:p>
                      <a:pPr algn="l"/>
                      <a:r>
                        <a:rPr lang="en-GB" dirty="0"/>
                        <a:t>• Define the word ‘inhabitants'.</a:t>
                      </a:r>
                    </a:p>
                    <a:p>
                      <a:pPr algn="l"/>
                      <a:r>
                        <a:rPr lang="en-GB" dirty="0"/>
                        <a:t>• Define the word ‘city-state'.</a:t>
                      </a:r>
                    </a:p>
                    <a:p>
                      <a:pPr algn="l"/>
                      <a:r>
                        <a:rPr lang="en-GB" dirty="0"/>
                        <a:t>• Define the word ‘population'.</a:t>
                      </a:r>
                    </a:p>
                  </a:txBody>
                  <a:tcPr/>
                </a:tc>
                <a:tc>
                  <a:txBody>
                    <a:bodyPr/>
                    <a:lstStyle/>
                    <a:p>
                      <a:pPr marL="0" indent="0" algn="l">
                        <a:buFont typeface="Arial" panose="020B0604020202020204" pitchFamily="34" charset="0"/>
                        <a:buNone/>
                      </a:pPr>
                      <a:r>
                        <a:rPr lang="en-GB" dirty="0"/>
                        <a:t>• What are the three main types of</a:t>
                      </a:r>
                    </a:p>
                    <a:p>
                      <a:pPr marL="0" indent="0" algn="l">
                        <a:buFont typeface="Arial" panose="020B0604020202020204" pitchFamily="34" charset="0"/>
                        <a:buNone/>
                      </a:pPr>
                      <a:r>
                        <a:rPr lang="en-GB" dirty="0"/>
                        <a:t>languages spoken in Europe?</a:t>
                      </a:r>
                    </a:p>
                    <a:p>
                      <a:pPr marL="0" indent="0" algn="l">
                        <a:buFont typeface="Arial" panose="020B0604020202020204" pitchFamily="34" charset="0"/>
                        <a:buNone/>
                      </a:pPr>
                      <a:r>
                        <a:rPr lang="en-GB" dirty="0"/>
                        <a:t>• Which language is spoken by most Europeans as either their first or second language?</a:t>
                      </a:r>
                    </a:p>
                    <a:p>
                      <a:pPr marL="0" indent="0" algn="l">
                        <a:buFont typeface="Arial" panose="020B0604020202020204" pitchFamily="34" charset="0"/>
                        <a:buNone/>
                      </a:pPr>
                      <a:r>
                        <a:rPr lang="en-GB" dirty="0"/>
                        <a:t>• Which European countries have the largest and smallest populations?</a:t>
                      </a:r>
                    </a:p>
                    <a:p>
                      <a:pPr marL="0" indent="0" algn="l">
                        <a:buFont typeface="Arial" panose="020B0604020202020204" pitchFamily="34" charset="0"/>
                        <a:buNone/>
                      </a:pPr>
                      <a:endParaRPr lang="en-GB" dirty="0"/>
                    </a:p>
                    <a:p>
                      <a:pPr marL="0" indent="0" algn="l">
                        <a:buFont typeface="Arial" panose="020B0604020202020204" pitchFamily="34" charset="0"/>
                        <a:buNone/>
                      </a:pPr>
                      <a:endParaRPr lang="en-GB" dirty="0"/>
                    </a:p>
                  </a:txBody>
                  <a:tcPr/>
                </a:tc>
                <a:extLst>
                  <a:ext uri="{0D108BD9-81ED-4DB2-BD59-A6C34878D82A}">
                    <a16:rowId xmlns:a16="http://schemas.microsoft.com/office/drawing/2014/main" val="3447384462"/>
                  </a:ext>
                </a:extLst>
              </a:tr>
              <a:tr h="2247467">
                <a:tc>
                  <a:txBody>
                    <a:bodyPr/>
                    <a:lstStyle/>
                    <a:p>
                      <a:r>
                        <a:rPr lang="en-GB" dirty="0"/>
                        <a:t>Year 4</a:t>
                      </a:r>
                    </a:p>
                  </a:txBody>
                  <a:tcPr/>
                </a:tc>
                <a:tc>
                  <a:txBody>
                    <a:bodyPr/>
                    <a:lstStyle/>
                    <a:p>
                      <a:pPr algn="l"/>
                      <a:r>
                        <a:rPr lang="en-GB" dirty="0"/>
                        <a:t>Compare and contrast the location of Europe with that of Africa.</a:t>
                      </a:r>
                    </a:p>
                    <a:p>
                      <a:pPr algn="l"/>
                      <a:endParaRPr lang="en-GB" dirty="0"/>
                    </a:p>
                    <a:p>
                      <a:pPr algn="l"/>
                      <a:r>
                        <a:rPr lang="en-GB" dirty="0">
                          <a:solidFill>
                            <a:srgbClr val="0070C0"/>
                          </a:solidFill>
                        </a:rPr>
                        <a:t>• Which best describes the location of</a:t>
                      </a:r>
                    </a:p>
                    <a:p>
                      <a:pPr algn="l"/>
                      <a:r>
                        <a:rPr lang="en-GB" dirty="0">
                          <a:solidFill>
                            <a:srgbClr val="0070C0"/>
                          </a:solidFill>
                        </a:rPr>
                        <a:t>Europe:</a:t>
                      </a:r>
                    </a:p>
                    <a:p>
                      <a:pPr algn="l"/>
                      <a:r>
                        <a:rPr lang="en-GB" dirty="0">
                          <a:solidFill>
                            <a:srgbClr val="0070C0"/>
                          </a:solidFill>
                        </a:rPr>
                        <a:t>• a densely populated continent</a:t>
                      </a:r>
                    </a:p>
                    <a:p>
                      <a:pPr algn="l"/>
                      <a:r>
                        <a:rPr lang="en-GB" dirty="0">
                          <a:solidFill>
                            <a:srgbClr val="0070C0"/>
                          </a:solidFill>
                        </a:rPr>
                        <a:t>• the world’s second smallest</a:t>
                      </a:r>
                    </a:p>
                    <a:p>
                      <a:pPr algn="l"/>
                      <a:r>
                        <a:rPr lang="en-GB" dirty="0">
                          <a:solidFill>
                            <a:srgbClr val="0070C0"/>
                          </a:solidFill>
                        </a:rPr>
                        <a:t>continent</a:t>
                      </a:r>
                    </a:p>
                    <a:p>
                      <a:pPr algn="l"/>
                      <a:r>
                        <a:rPr lang="en-GB" dirty="0">
                          <a:solidFill>
                            <a:srgbClr val="0070C0"/>
                          </a:solidFill>
                        </a:rPr>
                        <a:t>• a continent mostly in the eastern</a:t>
                      </a:r>
                    </a:p>
                    <a:p>
                      <a:pPr algn="l"/>
                      <a:r>
                        <a:rPr lang="en-GB" dirty="0">
                          <a:solidFill>
                            <a:srgbClr val="0070C0"/>
                          </a:solidFill>
                        </a:rPr>
                        <a:t>hemisphere and entirely within the</a:t>
                      </a:r>
                    </a:p>
                    <a:p>
                      <a:pPr algn="l"/>
                      <a:r>
                        <a:rPr lang="en-GB" dirty="0">
                          <a:solidFill>
                            <a:srgbClr val="0070C0"/>
                          </a:solidFill>
                        </a:rPr>
                        <a:t>northern hemisphere?</a:t>
                      </a:r>
                    </a:p>
                  </a:txBody>
                  <a:tcPr/>
                </a:tc>
                <a:tc>
                  <a:txBody>
                    <a:bodyPr/>
                    <a:lstStyle/>
                    <a:p>
                      <a:pPr algn="l"/>
                      <a:r>
                        <a:rPr lang="en-GB" dirty="0"/>
                        <a:t>• Graph the populations of the countries of Europe.</a:t>
                      </a:r>
                    </a:p>
                    <a:p>
                      <a:pPr algn="l"/>
                      <a:r>
                        <a:rPr lang="en-GB" dirty="0"/>
                        <a:t>• Compare the populations of the United Kingdom and of France.</a:t>
                      </a:r>
                    </a:p>
                    <a:p>
                      <a:pPr algn="l"/>
                      <a:r>
                        <a:rPr lang="en-GB" dirty="0"/>
                        <a:t>• Demonstrate how densely populated Europe is compared to Africa.</a:t>
                      </a:r>
                    </a:p>
                    <a:p>
                      <a:pPr algn="l"/>
                      <a:endParaRPr lang="en-GB" dirty="0"/>
                    </a:p>
                    <a:p>
                      <a:pPr algn="l"/>
                      <a:r>
                        <a:rPr lang="en-GB" dirty="0"/>
                        <a:t>• </a:t>
                      </a:r>
                      <a:r>
                        <a:rPr lang="en-GB" dirty="0">
                          <a:solidFill>
                            <a:srgbClr val="0070C0"/>
                          </a:solidFill>
                        </a:rPr>
                        <a:t>Investigate the Vatican City.</a:t>
                      </a:r>
                    </a:p>
                  </a:txBody>
                  <a:tcPr/>
                </a:tc>
                <a:tc>
                  <a:txBody>
                    <a:bodyPr/>
                    <a:lstStyle/>
                    <a:p>
                      <a:pPr marL="0" indent="0" algn="l">
                        <a:buFont typeface="Arial" panose="020B0604020202020204" pitchFamily="34" charset="0"/>
                        <a:buNone/>
                      </a:pPr>
                      <a:r>
                        <a:rPr lang="en-GB" dirty="0">
                          <a:solidFill>
                            <a:schemeClr val="tx1"/>
                          </a:solidFill>
                        </a:rPr>
                        <a:t>Summarise information about the</a:t>
                      </a:r>
                    </a:p>
                    <a:p>
                      <a:pPr marL="0" indent="0" algn="l">
                        <a:buFont typeface="Arial" panose="020B0604020202020204" pitchFamily="34" charset="0"/>
                        <a:buNone/>
                      </a:pPr>
                      <a:r>
                        <a:rPr lang="en-GB" dirty="0">
                          <a:solidFill>
                            <a:schemeClr val="tx1"/>
                          </a:solidFill>
                        </a:rPr>
                        <a:t>populations of the largest and smallest European countries.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solidFill>
                            <a:schemeClr val="tx1"/>
                          </a:solidFill>
                        </a:rPr>
                        <a:t>• </a:t>
                      </a:r>
                      <a:r>
                        <a:rPr lang="en-GB" dirty="0">
                          <a:solidFill>
                            <a:srgbClr val="0070C0"/>
                          </a:solidFill>
                        </a:rPr>
                        <a:t>Investigate which languages, other than English, are spoken widely throughout the world.</a:t>
                      </a:r>
                    </a:p>
                    <a:p>
                      <a:pPr marL="0" indent="0" algn="l">
                        <a:buFont typeface="Arial" panose="020B0604020202020204" pitchFamily="34" charset="0"/>
                        <a:buNone/>
                      </a:pPr>
                      <a:endParaRPr lang="en-GB" dirty="0">
                        <a:solidFill>
                          <a:schemeClr val="tx1"/>
                        </a:solidFill>
                      </a:endParaRPr>
                    </a:p>
                  </a:txBody>
                  <a:tcPr/>
                </a:tc>
                <a:extLst>
                  <a:ext uri="{0D108BD9-81ED-4DB2-BD59-A6C34878D82A}">
                    <a16:rowId xmlns:a16="http://schemas.microsoft.com/office/drawing/2014/main" val="623738280"/>
                  </a:ext>
                </a:extLst>
              </a:tr>
            </a:tbl>
          </a:graphicData>
        </a:graphic>
      </p:graphicFrame>
      <p:pic>
        <p:nvPicPr>
          <p:cNvPr id="14" name="Picture 13">
            <a:extLst>
              <a:ext uri="{FF2B5EF4-FFF2-40B4-BE49-F238E27FC236}">
                <a16:creationId xmlns:a16="http://schemas.microsoft.com/office/drawing/2014/main" id="{19D187C2-378F-4998-AF27-6703687A964F}"/>
              </a:ext>
            </a:extLst>
          </p:cNvPr>
          <p:cNvPicPr>
            <a:picLocks noChangeAspect="1"/>
          </p:cNvPicPr>
          <p:nvPr/>
        </p:nvPicPr>
        <p:blipFill>
          <a:blip r:embed="rId2"/>
          <a:stretch>
            <a:fillRect/>
          </a:stretch>
        </p:blipFill>
        <p:spPr>
          <a:xfrm>
            <a:off x="8413281" y="974203"/>
            <a:ext cx="664522" cy="883997"/>
          </a:xfrm>
          <a:prstGeom prst="rect">
            <a:avLst/>
          </a:prstGeom>
        </p:spPr>
      </p:pic>
      <p:pic>
        <p:nvPicPr>
          <p:cNvPr id="3" name="Picture 2">
            <a:extLst>
              <a:ext uri="{FF2B5EF4-FFF2-40B4-BE49-F238E27FC236}">
                <a16:creationId xmlns:a16="http://schemas.microsoft.com/office/drawing/2014/main" id="{4413732E-46F0-42C5-BEFD-E578F0E512E4}"/>
              </a:ext>
            </a:extLst>
          </p:cNvPr>
          <p:cNvPicPr>
            <a:picLocks noChangeAspect="1"/>
          </p:cNvPicPr>
          <p:nvPr/>
        </p:nvPicPr>
        <p:blipFill>
          <a:blip r:embed="rId3"/>
          <a:stretch>
            <a:fillRect/>
          </a:stretch>
        </p:blipFill>
        <p:spPr>
          <a:xfrm>
            <a:off x="3290972" y="920035"/>
            <a:ext cx="652329" cy="883997"/>
          </a:xfrm>
          <a:prstGeom prst="rect">
            <a:avLst/>
          </a:prstGeom>
        </p:spPr>
      </p:pic>
      <p:pic>
        <p:nvPicPr>
          <p:cNvPr id="4" name="Picture 3">
            <a:extLst>
              <a:ext uri="{FF2B5EF4-FFF2-40B4-BE49-F238E27FC236}">
                <a16:creationId xmlns:a16="http://schemas.microsoft.com/office/drawing/2014/main" id="{783B9922-9C06-4946-A68F-5B87AAD4C836}"/>
              </a:ext>
            </a:extLst>
          </p:cNvPr>
          <p:cNvPicPr>
            <a:picLocks noChangeAspect="1"/>
          </p:cNvPicPr>
          <p:nvPr/>
        </p:nvPicPr>
        <p:blipFill>
          <a:blip r:embed="rId4"/>
          <a:stretch>
            <a:fillRect/>
          </a:stretch>
        </p:blipFill>
        <p:spPr>
          <a:xfrm>
            <a:off x="5702532" y="827888"/>
            <a:ext cx="704670" cy="1030312"/>
          </a:xfrm>
          <a:prstGeom prst="rect">
            <a:avLst/>
          </a:prstGeom>
        </p:spPr>
      </p:pic>
      <p:sp>
        <p:nvSpPr>
          <p:cNvPr id="6" name="TextBox 5">
            <a:extLst>
              <a:ext uri="{FF2B5EF4-FFF2-40B4-BE49-F238E27FC236}">
                <a16:creationId xmlns:a16="http://schemas.microsoft.com/office/drawing/2014/main" id="{6A9054D1-124E-46C3-94A1-B2E273AFBCDF}"/>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lang="en-GB" dirty="0"/>
              <a:t>Europe: Population</a:t>
            </a: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18391332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3F75F9-82A8-4986-8C9E-F0ABD65BAC6A}"/>
              </a:ext>
            </a:extLst>
          </p:cNvPr>
          <p:cNvPicPr>
            <a:picLocks noChangeAspect="1"/>
          </p:cNvPicPr>
          <p:nvPr/>
        </p:nvPicPr>
        <p:blipFill>
          <a:blip r:embed="rId2"/>
          <a:stretch>
            <a:fillRect/>
          </a:stretch>
        </p:blipFill>
        <p:spPr>
          <a:xfrm>
            <a:off x="88900" y="849312"/>
            <a:ext cx="10515600" cy="5857875"/>
          </a:xfrm>
          <a:prstGeom prst="rect">
            <a:avLst/>
          </a:prstGeom>
        </p:spPr>
      </p:pic>
    </p:spTree>
    <p:extLst>
      <p:ext uri="{BB962C8B-B14F-4D97-AF65-F5344CB8AC3E}">
        <p14:creationId xmlns:p14="http://schemas.microsoft.com/office/powerpoint/2010/main" val="19963290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6D402B-BBCA-4AA9-BA73-175601F42A2B}"/>
              </a:ext>
            </a:extLst>
          </p:cNvPr>
          <p:cNvPicPr>
            <a:picLocks noChangeAspect="1"/>
          </p:cNvPicPr>
          <p:nvPr/>
        </p:nvPicPr>
        <p:blipFill>
          <a:blip r:embed="rId2"/>
          <a:stretch>
            <a:fillRect/>
          </a:stretch>
        </p:blipFill>
        <p:spPr>
          <a:xfrm>
            <a:off x="69850" y="468312"/>
            <a:ext cx="10553700" cy="6619875"/>
          </a:xfrm>
          <a:prstGeom prst="rect">
            <a:avLst/>
          </a:prstGeom>
        </p:spPr>
      </p:pic>
    </p:spTree>
    <p:extLst>
      <p:ext uri="{BB962C8B-B14F-4D97-AF65-F5344CB8AC3E}">
        <p14:creationId xmlns:p14="http://schemas.microsoft.com/office/powerpoint/2010/main" val="7420153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2829766268"/>
              </p:ext>
            </p:extLst>
          </p:nvPr>
        </p:nvGraphicFramePr>
        <p:xfrm>
          <a:off x="710810" y="1994848"/>
          <a:ext cx="9271780" cy="3801947"/>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3749040">
                  <a:extLst>
                    <a:ext uri="{9D8B030D-6E8A-4147-A177-3AD203B41FA5}">
                      <a16:colId xmlns:a16="http://schemas.microsoft.com/office/drawing/2014/main" val="479683651"/>
                    </a:ext>
                  </a:extLst>
                </a:gridCol>
                <a:gridCol w="3749040">
                  <a:extLst>
                    <a:ext uri="{9D8B030D-6E8A-4147-A177-3AD203B41FA5}">
                      <a16:colId xmlns:a16="http://schemas.microsoft.com/office/drawing/2014/main" val="1986759688"/>
                    </a:ext>
                  </a:extLst>
                </a:gridCol>
              </a:tblGrid>
              <a:tr h="1319336">
                <a:tc>
                  <a:txBody>
                    <a:bodyPr/>
                    <a:lstStyle/>
                    <a:p>
                      <a:r>
                        <a:rPr lang="en-GB" dirty="0"/>
                        <a:t>Year 3</a:t>
                      </a:r>
                    </a:p>
                  </a:txBody>
                  <a:tcPr/>
                </a:tc>
                <a:tc>
                  <a:txBody>
                    <a:bodyPr/>
                    <a:lstStyle/>
                    <a:p>
                      <a:pPr marL="0" indent="0" algn="l">
                        <a:buFont typeface="Arial" panose="020B0604020202020204" pitchFamily="34" charset="0"/>
                        <a:buNone/>
                      </a:pPr>
                      <a:r>
                        <a:rPr lang="en-GB" dirty="0"/>
                        <a:t>• There are five primary rivers in Europe.</a:t>
                      </a:r>
                    </a:p>
                    <a:p>
                      <a:pPr marL="0" indent="0" algn="l">
                        <a:buFont typeface="Arial" panose="020B0604020202020204" pitchFamily="34" charset="0"/>
                        <a:buNone/>
                      </a:pPr>
                      <a:r>
                        <a:rPr lang="en-GB" dirty="0"/>
                        <a:t>Define the word ‘primary'.</a:t>
                      </a:r>
                    </a:p>
                    <a:p>
                      <a:pPr marL="0" indent="0" algn="l">
                        <a:buFont typeface="Arial" panose="020B0604020202020204" pitchFamily="34" charset="0"/>
                        <a:buNone/>
                      </a:pPr>
                      <a:r>
                        <a:rPr lang="en-GB" dirty="0"/>
                        <a:t>• Mark the routes of the five primary rivers in Europe on a map and label them.</a:t>
                      </a:r>
                    </a:p>
                    <a:p>
                      <a:pPr marL="0" indent="0" algn="l">
                        <a:buFont typeface="Arial" panose="020B0604020202020204" pitchFamily="34" charset="0"/>
                        <a:buNone/>
                      </a:pPr>
                      <a:r>
                        <a:rPr lang="en-GB" dirty="0"/>
                        <a:t>• On the same map, label their sources and the bodies of water into which they flow.</a:t>
                      </a:r>
                    </a:p>
                    <a:p>
                      <a:pPr marL="0" indent="0" algn="l">
                        <a:buFont typeface="Arial" panose="020B0604020202020204" pitchFamily="34" charset="0"/>
                        <a:buNone/>
                      </a:pPr>
                      <a:r>
                        <a:rPr lang="en-GB" dirty="0"/>
                        <a:t>• Label the length of each river.</a:t>
                      </a:r>
                    </a:p>
                    <a:p>
                      <a:pPr marL="0" indent="0" algn="l">
                        <a:buFont typeface="Arial" panose="020B0604020202020204" pitchFamily="34" charset="0"/>
                        <a:buNone/>
                      </a:pPr>
                      <a:r>
                        <a:rPr lang="en-GB" dirty="0"/>
                        <a:t>• Name some other important rivers in Europe</a:t>
                      </a:r>
                    </a:p>
                  </a:txBody>
                  <a:tcPr/>
                </a:tc>
                <a:tc>
                  <a:txBody>
                    <a:bodyPr/>
                    <a:lstStyle/>
                    <a:p>
                      <a:pPr marL="0" indent="0" algn="l">
                        <a:buFont typeface="Arial" panose="020B0604020202020204" pitchFamily="34" charset="0"/>
                        <a:buNone/>
                      </a:pPr>
                      <a:r>
                        <a:rPr lang="en-GB" dirty="0"/>
                        <a:t>• Define the word ‘source'.</a:t>
                      </a:r>
                    </a:p>
                    <a:p>
                      <a:pPr marL="0" indent="0" algn="l">
                        <a:buFont typeface="Arial" panose="020B0604020202020204" pitchFamily="34" charset="0"/>
                        <a:buNone/>
                      </a:pPr>
                      <a:r>
                        <a:rPr lang="en-GB" dirty="0"/>
                        <a:t>• Define the word ‘delta'.</a:t>
                      </a:r>
                    </a:p>
                    <a:p>
                      <a:pPr marL="0" indent="0" algn="l">
                        <a:buFont typeface="Arial" panose="020B0604020202020204" pitchFamily="34" charset="0"/>
                        <a:buNone/>
                      </a:pPr>
                      <a:r>
                        <a:rPr lang="en-GB" dirty="0"/>
                        <a:t>• What is a landlocked sea?</a:t>
                      </a:r>
                    </a:p>
                    <a:p>
                      <a:pPr marL="0" indent="0" algn="l">
                        <a:buFont typeface="Arial" panose="020B0604020202020204" pitchFamily="34" charset="0"/>
                        <a:buNone/>
                      </a:pPr>
                      <a:r>
                        <a:rPr lang="en-GB" dirty="0"/>
                        <a:t>• Locate and label the landlocked seas in Europe (and elsewhere).</a:t>
                      </a:r>
                    </a:p>
                    <a:p>
                      <a:pPr marL="0" indent="0" algn="l">
                        <a:buFont typeface="Arial" panose="020B0604020202020204" pitchFamily="34" charset="0"/>
                        <a:buNone/>
                      </a:pPr>
                      <a:r>
                        <a:rPr lang="en-GB" dirty="0"/>
                        <a:t>• Italy’s Po River traverses the country.</a:t>
                      </a:r>
                    </a:p>
                    <a:p>
                      <a:pPr marL="0" indent="0" algn="l">
                        <a:buFont typeface="Arial" panose="020B0604020202020204" pitchFamily="34" charset="0"/>
                        <a:buNone/>
                      </a:pPr>
                      <a:r>
                        <a:rPr lang="en-GB" dirty="0"/>
                        <a:t>Define the word ‘traverse' (traverses,</a:t>
                      </a:r>
                    </a:p>
                    <a:p>
                      <a:pPr marL="0" indent="0" algn="l">
                        <a:buFont typeface="Arial" panose="020B0604020202020204" pitchFamily="34" charset="0"/>
                        <a:buNone/>
                      </a:pPr>
                      <a:r>
                        <a:rPr lang="en-GB" dirty="0"/>
                        <a:t>traversing).</a:t>
                      </a:r>
                    </a:p>
                  </a:txBody>
                  <a:tcPr/>
                </a:tc>
                <a:extLst>
                  <a:ext uri="{0D108BD9-81ED-4DB2-BD59-A6C34878D82A}">
                    <a16:rowId xmlns:a16="http://schemas.microsoft.com/office/drawing/2014/main" val="3447384462"/>
                  </a:ext>
                </a:extLst>
              </a:tr>
              <a:tr h="2247467">
                <a:tc>
                  <a:txBody>
                    <a:bodyPr/>
                    <a:lstStyle/>
                    <a:p>
                      <a:r>
                        <a:rPr lang="en-GB" dirty="0"/>
                        <a:t>Year 4</a:t>
                      </a:r>
                    </a:p>
                  </a:txBody>
                  <a:tcPr/>
                </a:tc>
                <a:tc>
                  <a:txBody>
                    <a:bodyPr/>
                    <a:lstStyle/>
                    <a:p>
                      <a:pPr marL="171450" indent="-171450" algn="l">
                        <a:buFont typeface="Arial" panose="020B0604020202020204" pitchFamily="34" charset="0"/>
                        <a:buChar char="•"/>
                      </a:pPr>
                      <a:r>
                        <a:rPr lang="en-GB" dirty="0"/>
                        <a:t>Organise information about the location of Europe’s primary rivers.</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Investigate the route of one of the primary rivers of Europe, including the places through which it flows and any other significant information about the river.</a:t>
                      </a:r>
                    </a:p>
                    <a:p>
                      <a:pPr marL="0" indent="0" algn="l">
                        <a:buFont typeface="Arial" panose="020B0604020202020204" pitchFamily="34" charset="0"/>
                        <a:buNone/>
                      </a:pPr>
                      <a:endParaRPr lang="en-GB" dirty="0">
                        <a:solidFill>
                          <a:srgbClr val="0070C0"/>
                        </a:solidFill>
                      </a:endParaRPr>
                    </a:p>
                  </a:txBody>
                  <a:tcPr/>
                </a:tc>
                <a:tc>
                  <a:txBody>
                    <a:bodyPr/>
                    <a:lstStyle/>
                    <a:p>
                      <a:pPr marL="0" indent="0" algn="l">
                        <a:buFont typeface="Arial" panose="020B0604020202020204" pitchFamily="34" charset="0"/>
                        <a:buNone/>
                      </a:pPr>
                      <a:r>
                        <a:rPr lang="en-GB" dirty="0">
                          <a:solidFill>
                            <a:srgbClr val="0070C0"/>
                          </a:solidFill>
                        </a:rPr>
                        <a:t>.</a:t>
                      </a:r>
                      <a:r>
                        <a:rPr lang="en-GB" dirty="0"/>
                        <a:t> • Point out the features of a delta.</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Research and make generalisations</a:t>
                      </a:r>
                    </a:p>
                    <a:p>
                      <a:pPr marL="0" indent="0" algn="l">
                        <a:buFont typeface="Arial" panose="020B0604020202020204" pitchFamily="34" charset="0"/>
                        <a:buNone/>
                      </a:pPr>
                      <a:r>
                        <a:rPr lang="en-GB" dirty="0">
                          <a:solidFill>
                            <a:srgbClr val="0070C0"/>
                          </a:solidFill>
                        </a:rPr>
                        <a:t>about the areas of a river’s source.</a:t>
                      </a:r>
                    </a:p>
                    <a:p>
                      <a:pPr marL="0" indent="0" algn="l">
                        <a:buFont typeface="Arial" panose="020B0604020202020204" pitchFamily="34" charset="0"/>
                        <a:buNone/>
                      </a:pPr>
                      <a:r>
                        <a:rPr lang="en-GB" dirty="0">
                          <a:solidFill>
                            <a:srgbClr val="0070C0"/>
                          </a:solidFill>
                        </a:rPr>
                        <a:t>Include information about the terrain.</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4127120" y="1004792"/>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pic>
        <p:nvPicPr>
          <p:cNvPr id="13" name="Picture 12">
            <a:extLst>
              <a:ext uri="{FF2B5EF4-FFF2-40B4-BE49-F238E27FC236}">
                <a16:creationId xmlns:a16="http://schemas.microsoft.com/office/drawing/2014/main" id="{BFA13A29-57B7-4CF2-9D62-C544EAA33167}"/>
              </a:ext>
            </a:extLst>
          </p:cNvPr>
          <p:cNvPicPr>
            <a:picLocks noChangeAspect="1"/>
          </p:cNvPicPr>
          <p:nvPr/>
        </p:nvPicPr>
        <p:blipFill>
          <a:blip r:embed="rId2"/>
          <a:stretch>
            <a:fillRect/>
          </a:stretch>
        </p:blipFill>
        <p:spPr>
          <a:xfrm>
            <a:off x="7705746" y="849834"/>
            <a:ext cx="810838" cy="1158340"/>
          </a:xfrm>
          <a:prstGeom prst="rect">
            <a:avLst/>
          </a:prstGeom>
        </p:spPr>
      </p:pic>
      <p:sp>
        <p:nvSpPr>
          <p:cNvPr id="14" name="TextBox 13">
            <a:extLst>
              <a:ext uri="{FF2B5EF4-FFF2-40B4-BE49-F238E27FC236}">
                <a16:creationId xmlns:a16="http://schemas.microsoft.com/office/drawing/2014/main" id="{BAF4AA5B-0388-41EB-9B0A-7620163DBF34}"/>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lang="en-GB" dirty="0"/>
              <a:t>Europe: rivers</a:t>
            </a: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4967230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531235-B115-4A8D-BB85-BF01CEEDEA27}"/>
              </a:ext>
            </a:extLst>
          </p:cNvPr>
          <p:cNvPicPr>
            <a:picLocks noChangeAspect="1"/>
          </p:cNvPicPr>
          <p:nvPr/>
        </p:nvPicPr>
        <p:blipFill>
          <a:blip r:embed="rId2"/>
          <a:stretch>
            <a:fillRect/>
          </a:stretch>
        </p:blipFill>
        <p:spPr>
          <a:xfrm>
            <a:off x="0" y="780928"/>
            <a:ext cx="10693400" cy="5994644"/>
          </a:xfrm>
          <a:prstGeom prst="rect">
            <a:avLst/>
          </a:prstGeom>
        </p:spPr>
      </p:pic>
    </p:spTree>
    <p:extLst>
      <p:ext uri="{BB962C8B-B14F-4D97-AF65-F5344CB8AC3E}">
        <p14:creationId xmlns:p14="http://schemas.microsoft.com/office/powerpoint/2010/main" val="10840459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F2202-9795-44D8-88A8-EDB04A95E697}"/>
              </a:ext>
            </a:extLst>
          </p:cNvPr>
          <p:cNvPicPr>
            <a:picLocks noChangeAspect="1"/>
          </p:cNvPicPr>
          <p:nvPr/>
        </p:nvPicPr>
        <p:blipFill>
          <a:blip r:embed="rId2"/>
          <a:stretch>
            <a:fillRect/>
          </a:stretch>
        </p:blipFill>
        <p:spPr>
          <a:xfrm>
            <a:off x="17462" y="268287"/>
            <a:ext cx="10658475" cy="7019925"/>
          </a:xfrm>
          <a:prstGeom prst="rect">
            <a:avLst/>
          </a:prstGeom>
        </p:spPr>
      </p:pic>
    </p:spTree>
    <p:extLst>
      <p:ext uri="{BB962C8B-B14F-4D97-AF65-F5344CB8AC3E}">
        <p14:creationId xmlns:p14="http://schemas.microsoft.com/office/powerpoint/2010/main" val="15334088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E59ED-F25B-480F-BE8C-E61FF4819E90}"/>
              </a:ext>
            </a:extLst>
          </p:cNvPr>
          <p:cNvPicPr>
            <a:picLocks noChangeAspect="1"/>
          </p:cNvPicPr>
          <p:nvPr/>
        </p:nvPicPr>
        <p:blipFill>
          <a:blip r:embed="rId2"/>
          <a:stretch>
            <a:fillRect/>
          </a:stretch>
        </p:blipFill>
        <p:spPr>
          <a:xfrm>
            <a:off x="74612" y="430212"/>
            <a:ext cx="10544175" cy="6696075"/>
          </a:xfrm>
          <a:prstGeom prst="rect">
            <a:avLst/>
          </a:prstGeom>
        </p:spPr>
      </p:pic>
    </p:spTree>
    <p:extLst>
      <p:ext uri="{BB962C8B-B14F-4D97-AF65-F5344CB8AC3E}">
        <p14:creationId xmlns:p14="http://schemas.microsoft.com/office/powerpoint/2010/main" val="200770022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56DC94-4354-4589-B4F7-619F48225F58}"/>
              </a:ext>
            </a:extLst>
          </p:cNvPr>
          <p:cNvSpPr/>
          <p:nvPr/>
        </p:nvSpPr>
        <p:spPr>
          <a:xfrm>
            <a:off x="0" y="877824"/>
            <a:ext cx="6501384" cy="369332"/>
          </a:xfrm>
          <a:prstGeom prst="rect">
            <a:avLst/>
          </a:prstGeom>
        </p:spPr>
        <p:txBody>
          <a:bodyPr wrap="square">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sym typeface="Helvetica Neue"/>
              </a:rPr>
              <a:t> </a:t>
            </a:r>
            <a:endParaRPr kumimoji="0" lang="en-GB" sz="1800" b="1" i="0" u="none" strike="noStrike" kern="0" cap="none" spc="0" normalizeH="0" baseline="0" noProof="0" dirty="0">
              <a:ln>
                <a:noFill/>
              </a:ln>
              <a:solidFill>
                <a:srgbClr val="000000"/>
              </a:solidFill>
              <a:effectLst/>
              <a:uLnTx/>
              <a:uFillTx/>
              <a:latin typeface="Helvetica Neue"/>
              <a:sym typeface="Helvetica Neue"/>
            </a:endParaRPr>
          </a:p>
        </p:txBody>
      </p:sp>
      <p:sp>
        <p:nvSpPr>
          <p:cNvPr id="6" name="Rectangle 5">
            <a:extLst>
              <a:ext uri="{FF2B5EF4-FFF2-40B4-BE49-F238E27FC236}">
                <a16:creationId xmlns:a16="http://schemas.microsoft.com/office/drawing/2014/main" id="{067B149F-3434-4E3C-8BEA-880FB3D12FDD}"/>
              </a:ext>
            </a:extLst>
          </p:cNvPr>
          <p:cNvSpPr/>
          <p:nvPr/>
        </p:nvSpPr>
        <p:spPr>
          <a:xfrm>
            <a:off x="751109" y="365752"/>
            <a:ext cx="2095445" cy="369332"/>
          </a:xfrm>
          <a:prstGeom prst="rect">
            <a:avLst/>
          </a:prstGeom>
        </p:spPr>
        <p:txBody>
          <a:bodyPr wrap="none">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a:pPr>
            <a:r>
              <a:rPr lang="en-US" dirty="0" err="1"/>
              <a:t>Landscape:rivers</a:t>
            </a:r>
            <a:endParaRPr kumimoji="0" lang="en-US" sz="1800" b="1" i="0" u="none" strike="noStrike" kern="0" cap="none" spc="0" normalizeH="0" baseline="0" noProof="0" dirty="0">
              <a:ln>
                <a:noFill/>
              </a:ln>
              <a:solidFill>
                <a:srgbClr val="000000"/>
              </a:solidFill>
              <a:effectLst/>
              <a:uLnTx/>
              <a:uFillTx/>
              <a:latin typeface="Helvetica Neue"/>
              <a:sym typeface="Helvetica Neue"/>
            </a:endParaRPr>
          </a:p>
        </p:txBody>
      </p:sp>
      <p:graphicFrame>
        <p:nvGraphicFramePr>
          <p:cNvPr id="9" name="Table 8">
            <a:extLst>
              <a:ext uri="{FF2B5EF4-FFF2-40B4-BE49-F238E27FC236}">
                <a16:creationId xmlns:a16="http://schemas.microsoft.com/office/drawing/2014/main" id="{CA4506AA-2227-42E8-BDE9-219473B60055}"/>
              </a:ext>
            </a:extLst>
          </p:cNvPr>
          <p:cNvGraphicFramePr>
            <a:graphicFrameLocks noGrp="1"/>
          </p:cNvGraphicFramePr>
          <p:nvPr>
            <p:extLst>
              <p:ext uri="{D42A27DB-BD31-4B8C-83A1-F6EECF244321}">
                <p14:modId xmlns:p14="http://schemas.microsoft.com/office/powerpoint/2010/main" val="1190692343"/>
              </p:ext>
            </p:extLst>
          </p:nvPr>
        </p:nvGraphicFramePr>
        <p:xfrm>
          <a:off x="710810" y="1717888"/>
          <a:ext cx="9271780" cy="565180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609504251"/>
                    </a:ext>
                  </a:extLst>
                </a:gridCol>
                <a:gridCol w="3749040">
                  <a:extLst>
                    <a:ext uri="{9D8B030D-6E8A-4147-A177-3AD203B41FA5}">
                      <a16:colId xmlns:a16="http://schemas.microsoft.com/office/drawing/2014/main" val="3864926338"/>
                    </a:ext>
                  </a:extLst>
                </a:gridCol>
                <a:gridCol w="3749040">
                  <a:extLst>
                    <a:ext uri="{9D8B030D-6E8A-4147-A177-3AD203B41FA5}">
                      <a16:colId xmlns:a16="http://schemas.microsoft.com/office/drawing/2014/main" val="2387383766"/>
                    </a:ext>
                  </a:extLst>
                </a:gridCol>
              </a:tblGrid>
              <a:tr h="3570100">
                <a:tc>
                  <a:txBody>
                    <a:bodyPr/>
                    <a:lstStyle/>
                    <a:p>
                      <a:r>
                        <a:rPr lang="en-GB" dirty="0"/>
                        <a:t>Year 3</a:t>
                      </a:r>
                    </a:p>
                  </a:txBody>
                  <a:tcPr/>
                </a:tc>
                <a:tc>
                  <a:txBody>
                    <a:bodyPr/>
                    <a:lstStyle/>
                    <a:p>
                      <a:pPr marL="0" indent="0" algn="l">
                        <a:buFont typeface="Arial" panose="020B0604020202020204" pitchFamily="34" charset="0"/>
                        <a:buNone/>
                      </a:pPr>
                      <a:r>
                        <a:rPr lang="en-GB" dirty="0"/>
                        <a:t>• What is a watercourse?</a:t>
                      </a:r>
                    </a:p>
                    <a:p>
                      <a:pPr marL="0" indent="0" algn="l">
                        <a:buFont typeface="Arial" panose="020B0604020202020204" pitchFamily="34" charset="0"/>
                        <a:buNone/>
                      </a:pPr>
                      <a:r>
                        <a:rPr lang="en-GB" dirty="0"/>
                        <a:t>• Which physical process is a river part of?</a:t>
                      </a:r>
                    </a:p>
                    <a:p>
                      <a:pPr marL="0" indent="0" algn="l">
                        <a:buFont typeface="Arial" panose="020B0604020202020204" pitchFamily="34" charset="0"/>
                        <a:buNone/>
                      </a:pPr>
                      <a:r>
                        <a:rPr lang="en-GB" dirty="0"/>
                        <a:t>• Describe what happens to water in a river.</a:t>
                      </a:r>
                    </a:p>
                    <a:p>
                      <a:pPr marL="0" indent="0" algn="l">
                        <a:buFont typeface="Arial" panose="020B0604020202020204" pitchFamily="34" charset="0"/>
                        <a:buNone/>
                      </a:pPr>
                      <a:r>
                        <a:rPr lang="en-GB" dirty="0"/>
                        <a:t>• What is the name of a smaller river that flows into a larger river?</a:t>
                      </a:r>
                    </a:p>
                    <a:p>
                      <a:pPr marL="0" indent="0" algn="l">
                        <a:buFont typeface="Arial" panose="020B0604020202020204" pitchFamily="34" charset="0"/>
                        <a:buNone/>
                      </a:pPr>
                      <a:r>
                        <a:rPr lang="en-GB" dirty="0"/>
                        <a:t>• Name some synonyms for rivers.</a:t>
                      </a:r>
                    </a:p>
                    <a:p>
                      <a:pPr marL="0" indent="0" algn="l">
                        <a:buFont typeface="Arial" panose="020B0604020202020204" pitchFamily="34" charset="0"/>
                        <a:buNone/>
                      </a:pPr>
                      <a:r>
                        <a:rPr lang="en-GB" dirty="0"/>
                        <a:t>• What is the name for the beginning of </a:t>
                      </a:r>
                      <a:r>
                        <a:rPr lang="en-GB" dirty="0" err="1"/>
                        <a:t>ariver</a:t>
                      </a:r>
                      <a:r>
                        <a:rPr lang="en-GB" dirty="0"/>
                        <a:t>?</a:t>
                      </a:r>
                    </a:p>
                    <a:p>
                      <a:pPr marL="0" indent="0" algn="l">
                        <a:buFont typeface="Arial" panose="020B0604020202020204" pitchFamily="34" charset="0"/>
                        <a:buNone/>
                      </a:pPr>
                      <a:r>
                        <a:rPr lang="en-GB" dirty="0"/>
                        <a:t>• What is the name for the end of a river?</a:t>
                      </a:r>
                    </a:p>
                    <a:p>
                      <a:pPr marL="0" indent="0" algn="l">
                        <a:buFont typeface="Arial" panose="020B0604020202020204" pitchFamily="34" charset="0"/>
                        <a:buNone/>
                      </a:pPr>
                      <a:r>
                        <a:rPr lang="en-GB" dirty="0"/>
                        <a:t>• Draw and label a river’s channel, bed and banks.</a:t>
                      </a:r>
                    </a:p>
                    <a:p>
                      <a:pPr marL="0" indent="0" algn="l">
                        <a:buFont typeface="Arial" panose="020B0604020202020204" pitchFamily="34" charset="0"/>
                        <a:buNone/>
                      </a:pPr>
                      <a:r>
                        <a:rPr lang="en-GB" dirty="0"/>
                        <a:t>• On the diagram, label upstream, downstream, left bank and right bank.</a:t>
                      </a:r>
                    </a:p>
                    <a:p>
                      <a:pPr marL="0" indent="0" algn="l">
                        <a:buFont typeface="Arial" panose="020B0604020202020204" pitchFamily="34" charset="0"/>
                        <a:buNone/>
                      </a:pPr>
                      <a:r>
                        <a:rPr lang="en-GB" dirty="0"/>
                        <a:t>• Draw a cross section of a river and describe its shape.</a:t>
                      </a:r>
                    </a:p>
                    <a:p>
                      <a:pPr marL="0" indent="0" algn="l">
                        <a:buFont typeface="Arial" panose="020B0604020202020204" pitchFamily="34" charset="0"/>
                        <a:buNone/>
                      </a:pPr>
                      <a:r>
                        <a:rPr lang="en-GB" dirty="0"/>
                        <a:t>• Draw and label a meander.</a:t>
                      </a:r>
                    </a:p>
                    <a:p>
                      <a:pPr marL="0" indent="0" algn="l">
                        <a:buFont typeface="Arial" panose="020B0604020202020204" pitchFamily="34" charset="0"/>
                        <a:buNone/>
                      </a:pPr>
                      <a:r>
                        <a:rPr lang="en-GB" dirty="0"/>
                        <a:t>• Name a European river that has a meander.</a:t>
                      </a:r>
                    </a:p>
                    <a:p>
                      <a:pPr marL="0" indent="0" algn="l">
                        <a:buFont typeface="Arial" panose="020B0604020202020204" pitchFamily="34" charset="0"/>
                        <a:buNone/>
                      </a:pPr>
                      <a:r>
                        <a:rPr lang="en-GB" dirty="0"/>
                        <a:t>• What is a delta?</a:t>
                      </a:r>
                    </a:p>
                    <a:p>
                      <a:pPr marL="0" indent="0" algn="l">
                        <a:buFont typeface="Arial" panose="020B0604020202020204" pitchFamily="34" charset="0"/>
                        <a:buNone/>
                      </a:pPr>
                      <a:r>
                        <a:rPr lang="en-GB" dirty="0"/>
                        <a:t>• What is an estuary?</a:t>
                      </a:r>
                    </a:p>
                    <a:p>
                      <a:pPr marL="0" indent="0" algn="l">
                        <a:buFont typeface="Arial" panose="020B0604020202020204" pitchFamily="34" charset="0"/>
                        <a:buNone/>
                      </a:pPr>
                      <a:r>
                        <a:rPr lang="en-GB" dirty="0"/>
                        <a:t>• What is a subterranean river?</a:t>
                      </a:r>
                    </a:p>
                    <a:p>
                      <a:pPr marL="0" indent="0" algn="l">
                        <a:buFont typeface="Arial" panose="020B0604020202020204" pitchFamily="34" charset="0"/>
                        <a:buNone/>
                      </a:pPr>
                      <a:r>
                        <a:rPr lang="en-GB" dirty="0"/>
                        <a:t>• Locate and name some of the longest rivers in the world.</a:t>
                      </a:r>
                    </a:p>
                  </a:txBody>
                  <a:tcPr/>
                </a:tc>
                <a:tc>
                  <a:txBody>
                    <a:bodyPr/>
                    <a:lstStyle/>
                    <a:p>
                      <a:pPr marL="0" indent="0" algn="l">
                        <a:buFont typeface="Arial" panose="020B0604020202020204" pitchFamily="34" charset="0"/>
                        <a:buNone/>
                      </a:pPr>
                      <a:r>
                        <a:rPr lang="en-GB" dirty="0"/>
                        <a:t>• List some safe ways of crossing a river. • Give examples of bridges crossing the primary rivers of Europe.</a:t>
                      </a:r>
                    </a:p>
                    <a:p>
                      <a:pPr marL="0" indent="0" algn="l">
                        <a:buFont typeface="Arial" panose="020B0604020202020204" pitchFamily="34" charset="0"/>
                        <a:buNone/>
                      </a:pPr>
                      <a:endParaRPr lang="en-GB" dirty="0"/>
                    </a:p>
                  </a:txBody>
                  <a:tcPr/>
                </a:tc>
                <a:extLst>
                  <a:ext uri="{0D108BD9-81ED-4DB2-BD59-A6C34878D82A}">
                    <a16:rowId xmlns:a16="http://schemas.microsoft.com/office/drawing/2014/main" val="4065516852"/>
                  </a:ext>
                </a:extLst>
              </a:tr>
              <a:tr h="1902760">
                <a:tc>
                  <a:txBody>
                    <a:bodyPr/>
                    <a:lstStyle/>
                    <a:p>
                      <a:r>
                        <a:rPr lang="en-GB" dirty="0"/>
                        <a:t>Year 4</a:t>
                      </a:r>
                    </a:p>
                  </a:txBody>
                  <a:tcPr/>
                </a:tc>
                <a:tc>
                  <a:txBody>
                    <a:bodyPr/>
                    <a:lstStyle/>
                    <a:p>
                      <a:pPr marL="0" indent="0" algn="l">
                        <a:buFont typeface="Arial" panose="020B0604020202020204" pitchFamily="34" charset="0"/>
                        <a:buNone/>
                      </a:pPr>
                      <a:r>
                        <a:rPr lang="en-GB" dirty="0">
                          <a:solidFill>
                            <a:srgbClr val="0070C0"/>
                          </a:solidFill>
                        </a:rPr>
                        <a:t>• </a:t>
                      </a:r>
                      <a:r>
                        <a:rPr lang="en-GB" dirty="0">
                          <a:solidFill>
                            <a:schemeClr val="tx1"/>
                          </a:solidFill>
                        </a:rPr>
                        <a:t>What is the difference between a:</a:t>
                      </a:r>
                    </a:p>
                    <a:p>
                      <a:pPr marL="0" indent="0" algn="l">
                        <a:buFont typeface="Arial" panose="020B0604020202020204" pitchFamily="34" charset="0"/>
                        <a:buNone/>
                      </a:pPr>
                      <a:r>
                        <a:rPr lang="en-GB" dirty="0">
                          <a:solidFill>
                            <a:schemeClr val="tx1"/>
                          </a:solidFill>
                        </a:rPr>
                        <a:t>• river’s source and its mouth</a:t>
                      </a:r>
                    </a:p>
                    <a:p>
                      <a:pPr marL="0" indent="0" algn="l">
                        <a:buFont typeface="Arial" panose="020B0604020202020204" pitchFamily="34" charset="0"/>
                        <a:buNone/>
                      </a:pPr>
                      <a:r>
                        <a:rPr lang="en-GB" dirty="0">
                          <a:solidFill>
                            <a:schemeClr val="tx1"/>
                          </a:solidFill>
                        </a:rPr>
                        <a:t>• tributary and a river</a:t>
                      </a:r>
                    </a:p>
                    <a:p>
                      <a:pPr marL="0" indent="0" algn="l">
                        <a:buFont typeface="Arial" panose="020B0604020202020204" pitchFamily="34" charset="0"/>
                        <a:buNone/>
                      </a:pPr>
                      <a:r>
                        <a:rPr lang="en-GB" dirty="0">
                          <a:solidFill>
                            <a:schemeClr val="tx1"/>
                          </a:solidFill>
                        </a:rPr>
                        <a:t>• surface and a subterranean river</a:t>
                      </a:r>
                    </a:p>
                    <a:p>
                      <a:pPr marL="0" indent="0" algn="l">
                        <a:buFont typeface="Arial" panose="020B0604020202020204" pitchFamily="34" charset="0"/>
                        <a:buNone/>
                      </a:pPr>
                      <a:r>
                        <a:rPr lang="en-GB" dirty="0">
                          <a:solidFill>
                            <a:schemeClr val="tx1"/>
                          </a:solidFill>
                        </a:rPr>
                        <a:t>• meander and a mouth?</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Investigate the physical features of a</a:t>
                      </a:r>
                    </a:p>
                    <a:p>
                      <a:pPr marL="0" indent="0" algn="l">
                        <a:buFont typeface="Arial" panose="020B0604020202020204" pitchFamily="34" charset="0"/>
                        <a:buNone/>
                      </a:pPr>
                      <a:r>
                        <a:rPr lang="en-GB" dirty="0">
                          <a:solidFill>
                            <a:srgbClr val="0070C0"/>
                          </a:solidFill>
                        </a:rPr>
                        <a:t>European river estuary.</a:t>
                      </a:r>
                    </a:p>
                  </a:txBody>
                  <a:tcPr/>
                </a:tc>
                <a:tc>
                  <a:txBody>
                    <a:bodyPr/>
                    <a:lstStyle/>
                    <a:p>
                      <a:pPr marL="0" indent="0" algn="l">
                        <a:buFont typeface="Arial" panose="020B0604020202020204" pitchFamily="34" charset="0"/>
                        <a:buNone/>
                      </a:pPr>
                      <a:r>
                        <a:rPr lang="en-GB" dirty="0"/>
                        <a:t>• Explain why bridges are situated where they are.</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Do you agree? Bridges are sometimes more than just a functional construction</a:t>
                      </a:r>
                    </a:p>
                  </a:txBody>
                  <a:tcPr/>
                </a:tc>
                <a:extLst>
                  <a:ext uri="{0D108BD9-81ED-4DB2-BD59-A6C34878D82A}">
                    <a16:rowId xmlns:a16="http://schemas.microsoft.com/office/drawing/2014/main" val="1124804558"/>
                  </a:ext>
                </a:extLst>
              </a:tr>
            </a:tbl>
          </a:graphicData>
        </a:graphic>
      </p:graphicFrame>
      <p:pic>
        <p:nvPicPr>
          <p:cNvPr id="2" name="Picture 1">
            <a:extLst>
              <a:ext uri="{FF2B5EF4-FFF2-40B4-BE49-F238E27FC236}">
                <a16:creationId xmlns:a16="http://schemas.microsoft.com/office/drawing/2014/main" id="{A5D0ABF4-4A56-4C36-B3B9-098AC8649E4E}"/>
              </a:ext>
            </a:extLst>
          </p:cNvPr>
          <p:cNvPicPr>
            <a:picLocks noChangeAspect="1"/>
          </p:cNvPicPr>
          <p:nvPr/>
        </p:nvPicPr>
        <p:blipFill rotWithShape="1">
          <a:blip r:embed="rId3"/>
          <a:srcRect r="50825"/>
          <a:stretch/>
        </p:blipFill>
        <p:spPr>
          <a:xfrm>
            <a:off x="3859147" y="550418"/>
            <a:ext cx="731498" cy="1158340"/>
          </a:xfrm>
          <a:prstGeom prst="rect">
            <a:avLst/>
          </a:prstGeom>
        </p:spPr>
      </p:pic>
      <p:grpSp>
        <p:nvGrpSpPr>
          <p:cNvPr id="16" name="Group 15">
            <a:extLst>
              <a:ext uri="{FF2B5EF4-FFF2-40B4-BE49-F238E27FC236}">
                <a16:creationId xmlns:a16="http://schemas.microsoft.com/office/drawing/2014/main" id="{87B4CFE1-6C6C-4CFA-B0D1-C465D6EF6CC8}"/>
              </a:ext>
            </a:extLst>
          </p:cNvPr>
          <p:cNvGrpSpPr/>
          <p:nvPr/>
        </p:nvGrpSpPr>
        <p:grpSpPr>
          <a:xfrm>
            <a:off x="7584490" y="582037"/>
            <a:ext cx="812312" cy="1126721"/>
            <a:chOff x="6627560" y="1177665"/>
            <a:chExt cx="812312" cy="1126721"/>
          </a:xfrm>
        </p:grpSpPr>
        <p:sp>
          <p:nvSpPr>
            <p:cNvPr id="17" name="Human…">
              <a:extLst>
                <a:ext uri="{FF2B5EF4-FFF2-40B4-BE49-F238E27FC236}">
                  <a16:creationId xmlns:a16="http://schemas.microsoft.com/office/drawing/2014/main" id="{D37BCD28-F4C1-499C-B72F-7A948C1CD771}"/>
                </a:ext>
              </a:extLst>
            </p:cNvPr>
            <p:cNvSpPr txBox="1"/>
            <p:nvPr/>
          </p:nvSpPr>
          <p:spPr>
            <a:xfrm>
              <a:off x="6627560" y="1947906"/>
              <a:ext cx="812312"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Human features	</a:t>
              </a:r>
            </a:p>
          </p:txBody>
        </p:sp>
        <p:pic>
          <p:nvPicPr>
            <p:cNvPr id="18" name="Picture 17">
              <a:extLst>
                <a:ext uri="{FF2B5EF4-FFF2-40B4-BE49-F238E27FC236}">
                  <a16:creationId xmlns:a16="http://schemas.microsoft.com/office/drawing/2014/main" id="{DBA36CA9-C11A-4EDE-8E7B-ECEB3CAB0350}"/>
                </a:ext>
              </a:extLst>
            </p:cNvPr>
            <p:cNvPicPr>
              <a:picLocks noChangeAspect="1"/>
            </p:cNvPicPr>
            <p:nvPr/>
          </p:nvPicPr>
          <p:blipFill>
            <a:blip r:embed="rId4"/>
            <a:stretch>
              <a:fillRect/>
            </a:stretch>
          </p:blipFill>
          <p:spPr>
            <a:xfrm>
              <a:off x="6658349" y="1177665"/>
              <a:ext cx="731497" cy="783131"/>
            </a:xfrm>
            <a:prstGeom prst="rect">
              <a:avLst/>
            </a:prstGeom>
          </p:spPr>
        </p:pic>
      </p:grpSp>
    </p:spTree>
    <p:extLst>
      <p:ext uri="{BB962C8B-B14F-4D97-AF65-F5344CB8AC3E}">
        <p14:creationId xmlns:p14="http://schemas.microsoft.com/office/powerpoint/2010/main" val="23040789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EDFF3A-5956-4748-A64B-C657143174FE}"/>
              </a:ext>
            </a:extLst>
          </p:cNvPr>
          <p:cNvPicPr>
            <a:picLocks noChangeAspect="1"/>
          </p:cNvPicPr>
          <p:nvPr/>
        </p:nvPicPr>
        <p:blipFill>
          <a:blip r:embed="rId2"/>
          <a:stretch>
            <a:fillRect/>
          </a:stretch>
        </p:blipFill>
        <p:spPr>
          <a:xfrm>
            <a:off x="0" y="774593"/>
            <a:ext cx="10693400" cy="6007314"/>
          </a:xfrm>
          <a:prstGeom prst="rect">
            <a:avLst/>
          </a:prstGeom>
        </p:spPr>
      </p:pic>
    </p:spTree>
    <p:extLst>
      <p:ext uri="{BB962C8B-B14F-4D97-AF65-F5344CB8AC3E}">
        <p14:creationId xmlns:p14="http://schemas.microsoft.com/office/powerpoint/2010/main" val="10733572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89E59-2A58-4076-8B28-4908E20FDB8C}"/>
              </a:ext>
            </a:extLst>
          </p:cNvPr>
          <p:cNvPicPr>
            <a:picLocks noChangeAspect="1"/>
          </p:cNvPicPr>
          <p:nvPr/>
        </p:nvPicPr>
        <p:blipFill>
          <a:blip r:embed="rId2"/>
          <a:stretch>
            <a:fillRect/>
          </a:stretch>
        </p:blipFill>
        <p:spPr>
          <a:xfrm>
            <a:off x="231775" y="368300"/>
            <a:ext cx="10229850" cy="6819900"/>
          </a:xfrm>
          <a:prstGeom prst="rect">
            <a:avLst/>
          </a:prstGeom>
        </p:spPr>
      </p:pic>
    </p:spTree>
    <p:extLst>
      <p:ext uri="{BB962C8B-B14F-4D97-AF65-F5344CB8AC3E}">
        <p14:creationId xmlns:p14="http://schemas.microsoft.com/office/powerpoint/2010/main" val="186022410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3475112290"/>
              </p:ext>
            </p:extLst>
          </p:nvPr>
        </p:nvGraphicFramePr>
        <p:xfrm>
          <a:off x="710810" y="1994848"/>
          <a:ext cx="9271780" cy="438912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7498080">
                  <a:extLst>
                    <a:ext uri="{9D8B030D-6E8A-4147-A177-3AD203B41FA5}">
                      <a16:colId xmlns:a16="http://schemas.microsoft.com/office/drawing/2014/main" val="479683651"/>
                    </a:ext>
                  </a:extLst>
                </a:gridCol>
              </a:tblGrid>
              <a:tr h="1513995">
                <a:tc>
                  <a:txBody>
                    <a:bodyPr/>
                    <a:lstStyle/>
                    <a:p>
                      <a:r>
                        <a:rPr lang="en-GB" dirty="0"/>
                        <a:t>Year 3</a:t>
                      </a:r>
                    </a:p>
                  </a:txBody>
                  <a:tcPr/>
                </a:tc>
                <a:tc>
                  <a:txBody>
                    <a:bodyPr/>
                    <a:lstStyle/>
                    <a:p>
                      <a:pPr marL="0" indent="0" algn="l">
                        <a:buFont typeface="Arial" panose="020B0604020202020204" pitchFamily="34" charset="0"/>
                        <a:buNone/>
                      </a:pPr>
                      <a:r>
                        <a:rPr lang="en-GB" dirty="0"/>
                        <a:t>• Define the word ‘erosion’.</a:t>
                      </a:r>
                    </a:p>
                    <a:p>
                      <a:pPr marL="0" indent="0" algn="l">
                        <a:buFont typeface="Arial" panose="020B0604020202020204" pitchFamily="34" charset="0"/>
                        <a:buNone/>
                      </a:pPr>
                      <a:r>
                        <a:rPr lang="en-GB" dirty="0"/>
                        <a:t>• Define the word ‘transportation’.</a:t>
                      </a:r>
                    </a:p>
                    <a:p>
                      <a:pPr marL="0" indent="0" algn="l">
                        <a:buFont typeface="Arial" panose="020B0604020202020204" pitchFamily="34" charset="0"/>
                        <a:buNone/>
                      </a:pPr>
                      <a:r>
                        <a:rPr lang="en-GB" dirty="0"/>
                        <a:t>• Define the word ‘deposition'.</a:t>
                      </a:r>
                    </a:p>
                    <a:p>
                      <a:pPr marL="0" indent="0" algn="l">
                        <a:buFont typeface="Arial" panose="020B0604020202020204" pitchFamily="34" charset="0"/>
                        <a:buNone/>
                      </a:pPr>
                      <a:r>
                        <a:rPr lang="en-GB" dirty="0"/>
                        <a:t>• Draw and label the three stages of a river.</a:t>
                      </a:r>
                    </a:p>
                    <a:p>
                      <a:pPr marL="0" indent="0" algn="l">
                        <a:buFont typeface="Arial" panose="020B0604020202020204" pitchFamily="34" charset="0"/>
                        <a:buNone/>
                      </a:pPr>
                      <a:r>
                        <a:rPr lang="en-GB" dirty="0"/>
                        <a:t>• Describe the youthful stage of a river.</a:t>
                      </a:r>
                    </a:p>
                    <a:p>
                      <a:pPr marL="0" indent="0" algn="l">
                        <a:buFont typeface="Arial" panose="020B0604020202020204" pitchFamily="34" charset="0"/>
                        <a:buNone/>
                      </a:pPr>
                      <a:r>
                        <a:rPr lang="en-GB" dirty="0"/>
                        <a:t>• Describe the middle-aged stage of a river.</a:t>
                      </a:r>
                    </a:p>
                    <a:p>
                      <a:pPr marL="0" indent="0" algn="l">
                        <a:buFont typeface="Arial" panose="020B0604020202020204" pitchFamily="34" charset="0"/>
                        <a:buNone/>
                      </a:pPr>
                      <a:r>
                        <a:rPr lang="en-GB" dirty="0"/>
                        <a:t>• Describe the mature stage of a river.</a:t>
                      </a:r>
                    </a:p>
                    <a:p>
                      <a:pPr marL="0" indent="0" algn="l">
                        <a:buFont typeface="Arial" panose="020B0604020202020204" pitchFamily="34" charset="0"/>
                        <a:buNone/>
                      </a:pPr>
                      <a:r>
                        <a:rPr lang="en-GB" dirty="0"/>
                        <a:t>• Draw and label the features of a meander.</a:t>
                      </a:r>
                    </a:p>
                    <a:p>
                      <a:pPr marL="0" indent="0" algn="l">
                        <a:buFont typeface="Arial" panose="020B0604020202020204" pitchFamily="34" charset="0"/>
                        <a:buNone/>
                      </a:pPr>
                      <a:r>
                        <a:rPr lang="en-GB" dirty="0"/>
                        <a:t>• Draw and label the features of an oxbow lake.</a:t>
                      </a:r>
                    </a:p>
                    <a:p>
                      <a:pPr marL="0" indent="0" algn="l">
                        <a:buFont typeface="Arial" panose="020B0604020202020204" pitchFamily="34" charset="0"/>
                        <a:buNone/>
                      </a:pPr>
                      <a:r>
                        <a:rPr lang="en-GB" dirty="0"/>
                        <a:t>• Draw and label the features of a delta.</a:t>
                      </a:r>
                    </a:p>
                  </a:txBody>
                  <a:tcPr/>
                </a:tc>
                <a:extLst>
                  <a:ext uri="{0D108BD9-81ED-4DB2-BD59-A6C34878D82A}">
                    <a16:rowId xmlns:a16="http://schemas.microsoft.com/office/drawing/2014/main" val="3447384462"/>
                  </a:ext>
                </a:extLst>
              </a:tr>
              <a:tr h="1771994">
                <a:tc>
                  <a:txBody>
                    <a:bodyPr/>
                    <a:lstStyle/>
                    <a:p>
                      <a:r>
                        <a:rPr lang="en-GB" dirty="0"/>
                        <a:t>Year 4</a:t>
                      </a:r>
                    </a:p>
                  </a:txBody>
                  <a:tcPr/>
                </a:tc>
                <a:tc>
                  <a:txBody>
                    <a:bodyPr/>
                    <a:lstStyle/>
                    <a:p>
                      <a:pPr marL="0" indent="0" algn="l">
                        <a:buFont typeface="Arial" panose="020B0604020202020204" pitchFamily="34" charset="0"/>
                        <a:buNone/>
                      </a:pPr>
                      <a:r>
                        <a:rPr lang="en-GB" dirty="0">
                          <a:solidFill>
                            <a:schemeClr val="tx1"/>
                          </a:solidFill>
                        </a:rPr>
                        <a:t>• Label the three stages of a river for each of the five primary rivers in Europe.(apply)</a:t>
                      </a:r>
                    </a:p>
                    <a:p>
                      <a:pPr marL="0" indent="0" algn="l">
                        <a:buFont typeface="Arial" panose="020B0604020202020204" pitchFamily="34" charset="0"/>
                        <a:buNone/>
                      </a:pPr>
                      <a:r>
                        <a:rPr lang="en-GB" dirty="0">
                          <a:solidFill>
                            <a:schemeClr val="tx1"/>
                          </a:solidFill>
                        </a:rPr>
                        <a:t>• Identify patterns in the relationship between the stages of a river and the amount of erosion and deposition that takes place.</a:t>
                      </a:r>
                    </a:p>
                    <a:p>
                      <a:pPr marL="0" indent="0" algn="l">
                        <a:buFont typeface="Arial" panose="020B0604020202020204" pitchFamily="34" charset="0"/>
                        <a:buNone/>
                      </a:pPr>
                      <a:r>
                        <a:rPr lang="en-GB" dirty="0">
                          <a:solidFill>
                            <a:schemeClr val="tx1"/>
                          </a:solidFill>
                        </a:rPr>
                        <a:t>• Identify the similarities and differences in erosion and deposition in rivers and coasts.</a:t>
                      </a:r>
                    </a:p>
                    <a:p>
                      <a:pPr marL="0" indent="0" algn="l">
                        <a:buFont typeface="Arial" panose="020B0604020202020204" pitchFamily="34" charset="0"/>
                        <a:buNone/>
                      </a:pPr>
                      <a:r>
                        <a:rPr lang="en-GB" dirty="0">
                          <a:solidFill>
                            <a:schemeClr val="tx1"/>
                          </a:solidFill>
                        </a:rPr>
                        <a:t>• Explain why, when a river floods at its mature stage, the soil becomes more fertile.</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solidFill>
                            <a:srgbClr val="0070C0"/>
                          </a:solidFill>
                        </a:rPr>
                        <a:t>• Investigate the Volga delta and relate this to your knowledge of deposition.</a:t>
                      </a:r>
                    </a:p>
                    <a:p>
                      <a:pPr marL="0" indent="0" algn="l">
                        <a:buFont typeface="Arial" panose="020B0604020202020204" pitchFamily="34" charset="0"/>
                        <a:buNone/>
                      </a:pPr>
                      <a:r>
                        <a:rPr lang="en-GB" dirty="0">
                          <a:solidFill>
                            <a:srgbClr val="0070C0"/>
                          </a:solidFill>
                        </a:rPr>
                        <a:t>• Do you agree? Speed of river flow and deposition are closely linked.</a:t>
                      </a:r>
                    </a:p>
                    <a:p>
                      <a:pPr marL="0" indent="0" algn="l">
                        <a:buFont typeface="Arial" panose="020B0604020202020204" pitchFamily="34" charset="0"/>
                        <a:buNone/>
                      </a:pPr>
                      <a:r>
                        <a:rPr lang="en-GB" dirty="0">
                          <a:solidFill>
                            <a:srgbClr val="0070C0"/>
                          </a:solidFill>
                        </a:rPr>
                        <a:t>• Which best describes erosion:</a:t>
                      </a:r>
                    </a:p>
                    <a:p>
                      <a:pPr marL="0" indent="0" algn="l">
                        <a:buFont typeface="Arial" panose="020B0604020202020204" pitchFamily="34" charset="0"/>
                        <a:buNone/>
                      </a:pPr>
                      <a:r>
                        <a:rPr lang="en-GB" dirty="0">
                          <a:solidFill>
                            <a:srgbClr val="0070C0"/>
                          </a:solidFill>
                        </a:rPr>
                        <a:t>• the youthful stage of a river</a:t>
                      </a:r>
                    </a:p>
                    <a:p>
                      <a:pPr marL="0" indent="0" algn="l">
                        <a:buFont typeface="Arial" panose="020B0604020202020204" pitchFamily="34" charset="0"/>
                        <a:buNone/>
                      </a:pPr>
                      <a:r>
                        <a:rPr lang="en-GB" dirty="0">
                          <a:solidFill>
                            <a:srgbClr val="0070C0"/>
                          </a:solidFill>
                        </a:rPr>
                        <a:t>• a physical process that </a:t>
                      </a:r>
                      <a:r>
                        <a:rPr lang="en-GB" dirty="0" err="1">
                          <a:solidFill>
                            <a:srgbClr val="0070C0"/>
                          </a:solidFill>
                        </a:rPr>
                        <a:t>wearsaway</a:t>
                      </a:r>
                      <a:r>
                        <a:rPr lang="en-GB" dirty="0">
                          <a:solidFill>
                            <a:srgbClr val="0070C0"/>
                          </a:solidFill>
                        </a:rPr>
                        <a:t> rocks and soils</a:t>
                      </a:r>
                    </a:p>
                    <a:p>
                      <a:pPr marL="0" indent="0" algn="l">
                        <a:buFont typeface="Arial" panose="020B0604020202020204" pitchFamily="34" charset="0"/>
                        <a:buNone/>
                      </a:pPr>
                      <a:r>
                        <a:rPr lang="en-GB" dirty="0">
                          <a:solidFill>
                            <a:srgbClr val="0070C0"/>
                          </a:solidFill>
                        </a:rPr>
                        <a:t>• rocks that are carried from one</a:t>
                      </a:r>
                    </a:p>
                    <a:p>
                      <a:pPr marL="0" indent="0" algn="l">
                        <a:buFont typeface="Arial" panose="020B0604020202020204" pitchFamily="34" charset="0"/>
                        <a:buNone/>
                      </a:pPr>
                      <a:r>
                        <a:rPr lang="en-GB" dirty="0">
                          <a:solidFill>
                            <a:srgbClr val="0070C0"/>
                          </a:solidFill>
                        </a:rPr>
                        <a:t>part of a river to another?</a:t>
                      </a:r>
                    </a:p>
                  </a:txBody>
                  <a:tcPr/>
                </a:tc>
                <a:extLst>
                  <a:ext uri="{0D108BD9-81ED-4DB2-BD59-A6C34878D82A}">
                    <a16:rowId xmlns:a16="http://schemas.microsoft.com/office/drawing/2014/main" val="623738280"/>
                  </a:ext>
                </a:extLst>
              </a:tr>
            </a:tbl>
          </a:graphicData>
        </a:graphic>
      </p:graphicFrame>
      <p:grpSp>
        <p:nvGrpSpPr>
          <p:cNvPr id="7" name="Group 6">
            <a:extLst>
              <a:ext uri="{FF2B5EF4-FFF2-40B4-BE49-F238E27FC236}">
                <a16:creationId xmlns:a16="http://schemas.microsoft.com/office/drawing/2014/main" id="{2117A799-5B67-4B53-954C-E8631D4EC99E}"/>
              </a:ext>
            </a:extLst>
          </p:cNvPr>
          <p:cNvGrpSpPr/>
          <p:nvPr/>
        </p:nvGrpSpPr>
        <p:grpSpPr>
          <a:xfrm>
            <a:off x="5825346" y="893610"/>
            <a:ext cx="705333" cy="1101238"/>
            <a:chOff x="8157420" y="1189719"/>
            <a:chExt cx="705333" cy="1101238"/>
          </a:xfrm>
        </p:grpSpPr>
        <p:sp>
          <p:nvSpPr>
            <p:cNvPr id="8" name="Physical…">
              <a:extLst>
                <a:ext uri="{FF2B5EF4-FFF2-40B4-BE49-F238E27FC236}">
                  <a16:creationId xmlns:a16="http://schemas.microsoft.com/office/drawing/2014/main" id="{227517D8-4585-419A-9921-6B06FA03FE78}"/>
                </a:ext>
              </a:extLst>
            </p:cNvPr>
            <p:cNvSpPr txBox="1"/>
            <p:nvPr/>
          </p:nvSpPr>
          <p:spPr>
            <a:xfrm>
              <a:off x="8212603" y="1934477"/>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dirty="0"/>
                <a:t>Physical </a:t>
              </a:r>
            </a:p>
            <a:p>
              <a:pPr>
                <a:defRPr sz="900">
                  <a:solidFill>
                    <a:srgbClr val="6197CC"/>
                  </a:solidFill>
                </a:defRPr>
              </a:pPr>
              <a:r>
                <a:rPr lang="en-GB" dirty="0"/>
                <a:t>processes</a:t>
              </a:r>
              <a:endParaRPr dirty="0"/>
            </a:p>
          </p:txBody>
        </p:sp>
        <p:pic>
          <p:nvPicPr>
            <p:cNvPr id="9" name="Picture 8">
              <a:extLst>
                <a:ext uri="{FF2B5EF4-FFF2-40B4-BE49-F238E27FC236}">
                  <a16:creationId xmlns:a16="http://schemas.microsoft.com/office/drawing/2014/main" id="{3DB234A8-E701-4656-BB17-C309DEB20126}"/>
                </a:ext>
              </a:extLst>
            </p:cNvPr>
            <p:cNvPicPr>
              <a:picLocks noChangeAspect="1"/>
            </p:cNvPicPr>
            <p:nvPr/>
          </p:nvPicPr>
          <p:blipFill>
            <a:blip r:embed="rId2"/>
            <a:stretch>
              <a:fillRect/>
            </a:stretch>
          </p:blipFill>
          <p:spPr>
            <a:xfrm>
              <a:off x="8157420" y="1189719"/>
              <a:ext cx="691580" cy="723016"/>
            </a:xfrm>
            <a:prstGeom prst="rect">
              <a:avLst/>
            </a:prstGeom>
          </p:spPr>
        </p:pic>
      </p:grpSp>
      <p:sp>
        <p:nvSpPr>
          <p:cNvPr id="6" name="TextBox 5">
            <a:extLst>
              <a:ext uri="{FF2B5EF4-FFF2-40B4-BE49-F238E27FC236}">
                <a16:creationId xmlns:a16="http://schemas.microsoft.com/office/drawing/2014/main" id="{B21DCABE-C6E0-4022-B7B6-77D46D9E8E8C}"/>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lang="en-GB" dirty="0"/>
              <a:t>Erosion and </a:t>
            </a:r>
            <a:r>
              <a:rPr lang="en-GB" dirty="0" err="1"/>
              <a:t>deposition:rivers</a:t>
            </a: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22880837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27B8FE-4EB4-42E8-8EC8-594B9151EA21}"/>
              </a:ext>
            </a:extLst>
          </p:cNvPr>
          <p:cNvPicPr>
            <a:picLocks noChangeAspect="1"/>
          </p:cNvPicPr>
          <p:nvPr/>
        </p:nvPicPr>
        <p:blipFill>
          <a:blip r:embed="rId2"/>
          <a:stretch>
            <a:fillRect/>
          </a:stretch>
        </p:blipFill>
        <p:spPr>
          <a:xfrm>
            <a:off x="17462" y="530225"/>
            <a:ext cx="10658475" cy="6496050"/>
          </a:xfrm>
          <a:prstGeom prst="rect">
            <a:avLst/>
          </a:prstGeom>
        </p:spPr>
      </p:pic>
    </p:spTree>
    <p:extLst>
      <p:ext uri="{BB962C8B-B14F-4D97-AF65-F5344CB8AC3E}">
        <p14:creationId xmlns:p14="http://schemas.microsoft.com/office/powerpoint/2010/main" val="145027310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F86814-7DDB-4499-8BBE-7F8AC46D3EF5}"/>
              </a:ext>
            </a:extLst>
          </p:cNvPr>
          <p:cNvPicPr>
            <a:picLocks noChangeAspect="1"/>
          </p:cNvPicPr>
          <p:nvPr/>
        </p:nvPicPr>
        <p:blipFill>
          <a:blip r:embed="rId2"/>
          <a:stretch>
            <a:fillRect/>
          </a:stretch>
        </p:blipFill>
        <p:spPr>
          <a:xfrm>
            <a:off x="212725" y="406400"/>
            <a:ext cx="10267950" cy="6743700"/>
          </a:xfrm>
          <a:prstGeom prst="rect">
            <a:avLst/>
          </a:prstGeom>
        </p:spPr>
      </p:pic>
    </p:spTree>
    <p:extLst>
      <p:ext uri="{BB962C8B-B14F-4D97-AF65-F5344CB8AC3E}">
        <p14:creationId xmlns:p14="http://schemas.microsoft.com/office/powerpoint/2010/main" val="366053049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2122813584"/>
              </p:ext>
            </p:extLst>
          </p:nvPr>
        </p:nvGraphicFramePr>
        <p:xfrm>
          <a:off x="710810" y="1994848"/>
          <a:ext cx="9271780" cy="4057994"/>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7498080">
                  <a:extLst>
                    <a:ext uri="{9D8B030D-6E8A-4147-A177-3AD203B41FA5}">
                      <a16:colId xmlns:a16="http://schemas.microsoft.com/office/drawing/2014/main" val="479683651"/>
                    </a:ext>
                  </a:extLst>
                </a:gridCol>
              </a:tblGrid>
              <a:tr h="1513995">
                <a:tc>
                  <a:txBody>
                    <a:bodyPr/>
                    <a:lstStyle/>
                    <a:p>
                      <a:r>
                        <a:rPr lang="en-GB" dirty="0"/>
                        <a:t>Year 3</a:t>
                      </a:r>
                    </a:p>
                  </a:txBody>
                  <a:tcPr/>
                </a:tc>
                <a:tc>
                  <a:txBody>
                    <a:bodyPr/>
                    <a:lstStyle/>
                    <a:p>
                      <a:pPr marL="0" indent="0" algn="l">
                        <a:buFont typeface="Arial" panose="020B0604020202020204" pitchFamily="34" charset="0"/>
                        <a:buNone/>
                      </a:pPr>
                      <a:r>
                        <a:rPr lang="en-GB" dirty="0"/>
                        <a:t>• Define the word ‘landform'.</a:t>
                      </a:r>
                    </a:p>
                    <a:p>
                      <a:pPr marL="0" indent="0" algn="l">
                        <a:buFont typeface="Arial" panose="020B0604020202020204" pitchFamily="34" charset="0"/>
                        <a:buNone/>
                      </a:pPr>
                      <a:r>
                        <a:rPr lang="en-GB" dirty="0"/>
                        <a:t>• Define the word ‘mountain’.</a:t>
                      </a:r>
                    </a:p>
                    <a:p>
                      <a:pPr marL="0" indent="0" algn="l">
                        <a:buFont typeface="Arial" panose="020B0604020202020204" pitchFamily="34" charset="0"/>
                        <a:buNone/>
                      </a:pPr>
                      <a:r>
                        <a:rPr lang="en-GB" dirty="0"/>
                        <a:t>• List two names for the top of a mountain.</a:t>
                      </a:r>
                    </a:p>
                    <a:p>
                      <a:pPr marL="0" indent="0" algn="l">
                        <a:buFont typeface="Arial" panose="020B0604020202020204" pitchFamily="34" charset="0"/>
                        <a:buNone/>
                      </a:pPr>
                      <a:r>
                        <a:rPr lang="en-GB" dirty="0"/>
                        <a:t>• What is the official UK definition of the height of a mountain?</a:t>
                      </a:r>
                    </a:p>
                    <a:p>
                      <a:pPr marL="0" indent="0" algn="l">
                        <a:buFont typeface="Arial" panose="020B0604020202020204" pitchFamily="34" charset="0"/>
                        <a:buNone/>
                      </a:pPr>
                      <a:r>
                        <a:rPr lang="en-GB" dirty="0"/>
                        <a:t>• What is the name for a series of mountains?</a:t>
                      </a:r>
                    </a:p>
                    <a:p>
                      <a:pPr marL="0" indent="0" algn="l">
                        <a:buFont typeface="Arial" panose="020B0604020202020204" pitchFamily="34" charset="0"/>
                        <a:buNone/>
                      </a:pPr>
                      <a:r>
                        <a:rPr lang="en-GB" dirty="0"/>
                        <a:t>• Describe the physical process of plate tectonics.</a:t>
                      </a:r>
                    </a:p>
                    <a:p>
                      <a:pPr marL="0" indent="0" algn="l">
                        <a:buFont typeface="Arial" panose="020B0604020202020204" pitchFamily="34" charset="0"/>
                        <a:buNone/>
                      </a:pPr>
                      <a:r>
                        <a:rPr lang="en-GB" dirty="0"/>
                        <a:t>• Describe the physical process that forms volcanoes.</a:t>
                      </a:r>
                    </a:p>
                    <a:p>
                      <a:pPr marL="0" indent="0" algn="l">
                        <a:buFont typeface="Arial" panose="020B0604020202020204" pitchFamily="34" charset="0"/>
                        <a:buNone/>
                      </a:pPr>
                      <a:r>
                        <a:rPr lang="en-GB" dirty="0"/>
                        <a:t>• Name some examples of volcanoes.</a:t>
                      </a:r>
                    </a:p>
                    <a:p>
                      <a:pPr marL="0" indent="0" algn="l">
                        <a:buFont typeface="Arial" panose="020B0604020202020204" pitchFamily="34" charset="0"/>
                        <a:buNone/>
                      </a:pPr>
                      <a:r>
                        <a:rPr lang="en-GB" dirty="0"/>
                        <a:t>• Describe the physical process that creates fold mountains.</a:t>
                      </a:r>
                    </a:p>
                    <a:p>
                      <a:pPr marL="0" indent="0" algn="l">
                        <a:buFont typeface="Arial" panose="020B0604020202020204" pitchFamily="34" charset="0"/>
                        <a:buNone/>
                      </a:pPr>
                      <a:r>
                        <a:rPr lang="en-GB" dirty="0"/>
                        <a:t>• Name some examples of fold mountains.</a:t>
                      </a:r>
                    </a:p>
                    <a:p>
                      <a:pPr marL="0" indent="0" algn="l">
                        <a:buFont typeface="Arial" panose="020B0604020202020204" pitchFamily="34" charset="0"/>
                        <a:buNone/>
                      </a:pPr>
                      <a:r>
                        <a:rPr lang="en-GB" dirty="0"/>
                        <a:t>• Describe the physical process that creates block mountains.</a:t>
                      </a:r>
                    </a:p>
                    <a:p>
                      <a:pPr marL="0" indent="0" algn="l">
                        <a:buFont typeface="Arial" panose="020B0604020202020204" pitchFamily="34" charset="0"/>
                        <a:buNone/>
                      </a:pPr>
                      <a:r>
                        <a:rPr lang="en-GB" dirty="0"/>
                        <a:t>• Name some examples of block mountains.</a:t>
                      </a:r>
                    </a:p>
                  </a:txBody>
                  <a:tcPr/>
                </a:tc>
                <a:extLst>
                  <a:ext uri="{0D108BD9-81ED-4DB2-BD59-A6C34878D82A}">
                    <a16:rowId xmlns:a16="http://schemas.microsoft.com/office/drawing/2014/main" val="3447384462"/>
                  </a:ext>
                </a:extLst>
              </a:tr>
              <a:tr h="1771994">
                <a:tc>
                  <a:txBody>
                    <a:bodyPr/>
                    <a:lstStyle/>
                    <a:p>
                      <a:r>
                        <a:rPr lang="en-GB" dirty="0"/>
                        <a:t>Year 4</a:t>
                      </a:r>
                    </a:p>
                  </a:txBody>
                  <a:tcPr/>
                </a:tc>
                <a:tc>
                  <a:txBody>
                    <a:bodyPr/>
                    <a:lstStyle/>
                    <a:p>
                      <a:pPr marL="171450" indent="-171450" algn="l">
                        <a:buFont typeface="Arial" panose="020B0604020202020204" pitchFamily="34" charset="0"/>
                        <a:buChar char="•"/>
                      </a:pPr>
                      <a:r>
                        <a:rPr lang="en-GB" dirty="0">
                          <a:solidFill>
                            <a:srgbClr val="0070C0"/>
                          </a:solidFill>
                        </a:rPr>
                        <a:t> </a:t>
                      </a:r>
                      <a:r>
                        <a:rPr lang="en-GB" dirty="0">
                          <a:solidFill>
                            <a:schemeClr val="tx1"/>
                          </a:solidFill>
                        </a:rPr>
                        <a:t>Compare and contrast the physical processes that form volcanoes, fold mountains and block mountains.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solidFill>
                            <a:srgbClr val="0070C0"/>
                          </a:solidFill>
                        </a:rPr>
                        <a:t>• Make generalisations about the influence of physical processes on landforms.</a:t>
                      </a:r>
                    </a:p>
                  </a:txBody>
                  <a:tcPr/>
                </a:tc>
                <a:extLst>
                  <a:ext uri="{0D108BD9-81ED-4DB2-BD59-A6C34878D82A}">
                    <a16:rowId xmlns:a16="http://schemas.microsoft.com/office/drawing/2014/main" val="623738280"/>
                  </a:ext>
                </a:extLst>
              </a:tr>
            </a:tbl>
          </a:graphicData>
        </a:graphic>
      </p:graphicFrame>
      <p:grpSp>
        <p:nvGrpSpPr>
          <p:cNvPr id="7" name="Group 6">
            <a:extLst>
              <a:ext uri="{FF2B5EF4-FFF2-40B4-BE49-F238E27FC236}">
                <a16:creationId xmlns:a16="http://schemas.microsoft.com/office/drawing/2014/main" id="{2117A799-5B67-4B53-954C-E8631D4EC99E}"/>
              </a:ext>
            </a:extLst>
          </p:cNvPr>
          <p:cNvGrpSpPr/>
          <p:nvPr/>
        </p:nvGrpSpPr>
        <p:grpSpPr>
          <a:xfrm>
            <a:off x="5825346" y="893610"/>
            <a:ext cx="705333" cy="1101238"/>
            <a:chOff x="8157420" y="1189719"/>
            <a:chExt cx="705333" cy="1101238"/>
          </a:xfrm>
        </p:grpSpPr>
        <p:sp>
          <p:nvSpPr>
            <p:cNvPr id="8" name="Physical…">
              <a:extLst>
                <a:ext uri="{FF2B5EF4-FFF2-40B4-BE49-F238E27FC236}">
                  <a16:creationId xmlns:a16="http://schemas.microsoft.com/office/drawing/2014/main" id="{227517D8-4585-419A-9921-6B06FA03FE78}"/>
                </a:ext>
              </a:extLst>
            </p:cNvPr>
            <p:cNvSpPr txBox="1"/>
            <p:nvPr/>
          </p:nvSpPr>
          <p:spPr>
            <a:xfrm>
              <a:off x="8212603" y="1934477"/>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processes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9" name="Picture 8">
              <a:extLst>
                <a:ext uri="{FF2B5EF4-FFF2-40B4-BE49-F238E27FC236}">
                  <a16:creationId xmlns:a16="http://schemas.microsoft.com/office/drawing/2014/main" id="{3DB234A8-E701-4656-BB17-C309DEB20126}"/>
                </a:ext>
              </a:extLst>
            </p:cNvPr>
            <p:cNvPicPr>
              <a:picLocks noChangeAspect="1"/>
            </p:cNvPicPr>
            <p:nvPr/>
          </p:nvPicPr>
          <p:blipFill>
            <a:blip r:embed="rId2"/>
            <a:stretch>
              <a:fillRect/>
            </a:stretch>
          </p:blipFill>
          <p:spPr>
            <a:xfrm>
              <a:off x="8157420" y="1189719"/>
              <a:ext cx="691580" cy="723016"/>
            </a:xfrm>
            <a:prstGeom prst="rect">
              <a:avLst/>
            </a:prstGeom>
          </p:spPr>
        </p:pic>
      </p:grpSp>
      <p:sp>
        <p:nvSpPr>
          <p:cNvPr id="6" name="TextBox 5">
            <a:extLst>
              <a:ext uri="{FF2B5EF4-FFF2-40B4-BE49-F238E27FC236}">
                <a16:creationId xmlns:a16="http://schemas.microsoft.com/office/drawing/2014/main" id="{8DB72270-527A-4EE8-83F5-4EEE282F8F2E}"/>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Landscapes: Mountains</a:t>
            </a:r>
          </a:p>
        </p:txBody>
      </p:sp>
    </p:spTree>
    <p:extLst>
      <p:ext uri="{BB962C8B-B14F-4D97-AF65-F5344CB8AC3E}">
        <p14:creationId xmlns:p14="http://schemas.microsoft.com/office/powerpoint/2010/main" val="371274317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FEFC4-6231-4A74-8440-E5D7A85A2AB3}"/>
              </a:ext>
            </a:extLst>
          </p:cNvPr>
          <p:cNvPicPr>
            <a:picLocks noChangeAspect="1"/>
          </p:cNvPicPr>
          <p:nvPr/>
        </p:nvPicPr>
        <p:blipFill>
          <a:blip r:embed="rId2"/>
          <a:stretch>
            <a:fillRect/>
          </a:stretch>
        </p:blipFill>
        <p:spPr>
          <a:xfrm>
            <a:off x="0" y="902159"/>
            <a:ext cx="10693400" cy="5752182"/>
          </a:xfrm>
          <a:prstGeom prst="rect">
            <a:avLst/>
          </a:prstGeom>
        </p:spPr>
      </p:pic>
    </p:spTree>
    <p:extLst>
      <p:ext uri="{BB962C8B-B14F-4D97-AF65-F5344CB8AC3E}">
        <p14:creationId xmlns:p14="http://schemas.microsoft.com/office/powerpoint/2010/main" val="76530985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D1921A-CAB7-410A-A6D5-64711DB6EC67}"/>
              </a:ext>
            </a:extLst>
          </p:cNvPr>
          <p:cNvPicPr>
            <a:picLocks noChangeAspect="1"/>
          </p:cNvPicPr>
          <p:nvPr/>
        </p:nvPicPr>
        <p:blipFill>
          <a:blip r:embed="rId2"/>
          <a:stretch>
            <a:fillRect/>
          </a:stretch>
        </p:blipFill>
        <p:spPr>
          <a:xfrm>
            <a:off x="231775" y="382587"/>
            <a:ext cx="10229850" cy="6791325"/>
          </a:xfrm>
          <a:prstGeom prst="rect">
            <a:avLst/>
          </a:prstGeom>
        </p:spPr>
      </p:pic>
    </p:spTree>
    <p:extLst>
      <p:ext uri="{BB962C8B-B14F-4D97-AF65-F5344CB8AC3E}">
        <p14:creationId xmlns:p14="http://schemas.microsoft.com/office/powerpoint/2010/main" val="252940036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56DC94-4354-4589-B4F7-619F48225F58}"/>
              </a:ext>
            </a:extLst>
          </p:cNvPr>
          <p:cNvSpPr/>
          <p:nvPr/>
        </p:nvSpPr>
        <p:spPr>
          <a:xfrm>
            <a:off x="0" y="877824"/>
            <a:ext cx="6501384" cy="369332"/>
          </a:xfrm>
          <a:prstGeom prst="rect">
            <a:avLst/>
          </a:prstGeom>
        </p:spPr>
        <p:txBody>
          <a:bodyPr wrap="square">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sym typeface="Helvetica Neue"/>
              </a:rPr>
              <a:t> </a:t>
            </a:r>
            <a:endParaRPr kumimoji="0" lang="en-GB" sz="1800" b="1" i="0" u="none" strike="noStrike" kern="0" cap="none" spc="0" normalizeH="0" baseline="0" noProof="0" dirty="0">
              <a:ln>
                <a:noFill/>
              </a:ln>
              <a:solidFill>
                <a:srgbClr val="000000"/>
              </a:solidFill>
              <a:effectLst/>
              <a:uLnTx/>
              <a:uFillTx/>
              <a:latin typeface="Helvetica Neue"/>
              <a:sym typeface="Helvetica Neue"/>
            </a:endParaRPr>
          </a:p>
        </p:txBody>
      </p:sp>
      <p:graphicFrame>
        <p:nvGraphicFramePr>
          <p:cNvPr id="9" name="Table 8">
            <a:extLst>
              <a:ext uri="{FF2B5EF4-FFF2-40B4-BE49-F238E27FC236}">
                <a16:creationId xmlns:a16="http://schemas.microsoft.com/office/drawing/2014/main" id="{CA4506AA-2227-42E8-BDE9-219473B60055}"/>
              </a:ext>
            </a:extLst>
          </p:cNvPr>
          <p:cNvGraphicFramePr>
            <a:graphicFrameLocks noGrp="1"/>
          </p:cNvGraphicFramePr>
          <p:nvPr>
            <p:extLst>
              <p:ext uri="{D42A27DB-BD31-4B8C-83A1-F6EECF244321}">
                <p14:modId xmlns:p14="http://schemas.microsoft.com/office/powerpoint/2010/main" val="3824546063"/>
              </p:ext>
            </p:extLst>
          </p:nvPr>
        </p:nvGraphicFramePr>
        <p:xfrm>
          <a:off x="710810" y="1736986"/>
          <a:ext cx="9271780" cy="438912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609504251"/>
                    </a:ext>
                  </a:extLst>
                </a:gridCol>
                <a:gridCol w="3749040">
                  <a:extLst>
                    <a:ext uri="{9D8B030D-6E8A-4147-A177-3AD203B41FA5}">
                      <a16:colId xmlns:a16="http://schemas.microsoft.com/office/drawing/2014/main" val="3864926338"/>
                    </a:ext>
                  </a:extLst>
                </a:gridCol>
                <a:gridCol w="3749040">
                  <a:extLst>
                    <a:ext uri="{9D8B030D-6E8A-4147-A177-3AD203B41FA5}">
                      <a16:colId xmlns:a16="http://schemas.microsoft.com/office/drawing/2014/main" val="2387383766"/>
                    </a:ext>
                  </a:extLst>
                </a:gridCol>
              </a:tblGrid>
              <a:tr h="1613647">
                <a:tc>
                  <a:txBody>
                    <a:bodyPr/>
                    <a:lstStyle/>
                    <a:p>
                      <a:r>
                        <a:rPr lang="en-GB" dirty="0"/>
                        <a:t>Year 3</a:t>
                      </a:r>
                    </a:p>
                  </a:txBody>
                  <a:tcPr/>
                </a:tc>
                <a:tc>
                  <a:txBody>
                    <a:bodyPr/>
                    <a:lstStyle/>
                    <a:p>
                      <a:pPr marL="171450" indent="-171450" algn="l">
                        <a:buFont typeface="Arial" panose="020B0604020202020204" pitchFamily="34" charset="0"/>
                        <a:buChar char="•"/>
                      </a:pPr>
                      <a:r>
                        <a:rPr lang="en-GB" dirty="0"/>
                        <a:t>List some reasons why people might travel within the United Kingdom.</a:t>
                      </a:r>
                    </a:p>
                    <a:p>
                      <a:pPr marL="0" indent="0" algn="l">
                        <a:buFont typeface="Arial" panose="020B0604020202020204" pitchFamily="34" charset="0"/>
                        <a:buNone/>
                      </a:pPr>
                      <a:r>
                        <a:rPr lang="en-GB" dirty="0"/>
                        <a:t>• List, in order, the most frequently used forms of transport in the UK.</a:t>
                      </a:r>
                    </a:p>
                    <a:p>
                      <a:pPr marL="0" indent="0" algn="l">
                        <a:buFont typeface="Arial" panose="020B0604020202020204" pitchFamily="34" charset="0"/>
                        <a:buNone/>
                      </a:pPr>
                      <a:r>
                        <a:rPr lang="en-GB" dirty="0"/>
                        <a:t>• List some of the advantages and disadvantages of each type of travel.</a:t>
                      </a:r>
                    </a:p>
                    <a:p>
                      <a:pPr marL="0" indent="0" algn="l">
                        <a:buFont typeface="Arial" panose="020B0604020202020204" pitchFamily="34" charset="0"/>
                        <a:buNone/>
                      </a:pPr>
                      <a:r>
                        <a:rPr lang="en-GB" dirty="0"/>
                        <a:t>• What is a transport network?</a:t>
                      </a:r>
                    </a:p>
                  </a:txBody>
                  <a:tcPr/>
                </a:tc>
                <a:tc>
                  <a:txBody>
                    <a:bodyPr/>
                    <a:lstStyle/>
                    <a:p>
                      <a:pPr marL="0" indent="0" algn="l">
                        <a:buFont typeface="Arial" panose="020B0604020202020204" pitchFamily="34" charset="0"/>
                        <a:buNone/>
                      </a:pPr>
                      <a:r>
                        <a:rPr lang="en-GB" dirty="0"/>
                        <a:t>• Identify and mark on maps of the UK:</a:t>
                      </a:r>
                    </a:p>
                    <a:p>
                      <a:pPr marL="0" indent="0" algn="l">
                        <a:buFont typeface="Arial" panose="020B0604020202020204" pitchFamily="34" charset="0"/>
                        <a:buNone/>
                      </a:pPr>
                      <a:r>
                        <a:rPr lang="en-GB" dirty="0"/>
                        <a:t>• a motorway</a:t>
                      </a:r>
                    </a:p>
                    <a:p>
                      <a:pPr marL="0" indent="0" algn="l">
                        <a:buFont typeface="Arial" panose="020B0604020202020204" pitchFamily="34" charset="0"/>
                        <a:buNone/>
                      </a:pPr>
                      <a:r>
                        <a:rPr lang="en-GB" dirty="0"/>
                        <a:t>• a main road</a:t>
                      </a:r>
                    </a:p>
                    <a:p>
                      <a:pPr marL="0" indent="0" algn="l">
                        <a:buFont typeface="Arial" panose="020B0604020202020204" pitchFamily="34" charset="0"/>
                        <a:buNone/>
                      </a:pPr>
                      <a:r>
                        <a:rPr lang="en-GB" dirty="0"/>
                        <a:t>• a secondary road</a:t>
                      </a:r>
                    </a:p>
                    <a:p>
                      <a:pPr marL="0" indent="0" algn="l">
                        <a:buFont typeface="Arial" panose="020B0604020202020204" pitchFamily="34" charset="0"/>
                        <a:buNone/>
                      </a:pPr>
                      <a:r>
                        <a:rPr lang="en-GB" dirty="0"/>
                        <a:t>• a minor road</a:t>
                      </a:r>
                    </a:p>
                    <a:p>
                      <a:pPr marL="0" indent="0" algn="l">
                        <a:buFont typeface="Arial" panose="020B0604020202020204" pitchFamily="34" charset="0"/>
                        <a:buNone/>
                      </a:pPr>
                      <a:r>
                        <a:rPr lang="en-GB" dirty="0"/>
                        <a:t>• a railway</a:t>
                      </a:r>
                    </a:p>
                    <a:p>
                      <a:pPr marL="0" indent="0" algn="l">
                        <a:buFont typeface="Arial" panose="020B0604020202020204" pitchFamily="34" charset="0"/>
                        <a:buNone/>
                      </a:pPr>
                      <a:r>
                        <a:rPr lang="en-GB" dirty="0"/>
                        <a:t>• a bridleway</a:t>
                      </a:r>
                    </a:p>
                    <a:p>
                      <a:pPr marL="0" indent="0" algn="l">
                        <a:buFont typeface="Arial" panose="020B0604020202020204" pitchFamily="34" charset="0"/>
                        <a:buNone/>
                      </a:pPr>
                      <a:r>
                        <a:rPr lang="en-GB" dirty="0"/>
                        <a:t>• a cycle path</a:t>
                      </a:r>
                    </a:p>
                    <a:p>
                      <a:pPr marL="0" indent="0" algn="l">
                        <a:buFont typeface="Arial" panose="020B0604020202020204" pitchFamily="34" charset="0"/>
                        <a:buNone/>
                      </a:pPr>
                      <a:r>
                        <a:rPr lang="en-GB" dirty="0"/>
                        <a:t>• an airport</a:t>
                      </a:r>
                    </a:p>
                    <a:p>
                      <a:pPr marL="0" indent="0" algn="l">
                        <a:buFont typeface="Arial" panose="020B0604020202020204" pitchFamily="34" charset="0"/>
                        <a:buNone/>
                      </a:pPr>
                      <a:r>
                        <a:rPr lang="en-GB" dirty="0"/>
                        <a:t>• a canal.</a:t>
                      </a:r>
                    </a:p>
                  </a:txBody>
                  <a:tcPr/>
                </a:tc>
                <a:extLst>
                  <a:ext uri="{0D108BD9-81ED-4DB2-BD59-A6C34878D82A}">
                    <a16:rowId xmlns:a16="http://schemas.microsoft.com/office/drawing/2014/main" val="4065516852"/>
                  </a:ext>
                </a:extLst>
              </a:tr>
              <a:tr h="1902760">
                <a:tc>
                  <a:txBody>
                    <a:bodyPr/>
                    <a:lstStyle/>
                    <a:p>
                      <a:r>
                        <a:rPr lang="en-GB" dirty="0"/>
                        <a:t>Year 4</a:t>
                      </a:r>
                    </a:p>
                  </a:txBody>
                  <a:tcPr/>
                </a:tc>
                <a:tc>
                  <a:txBody>
                    <a:bodyPr/>
                    <a:lstStyle/>
                    <a:p>
                      <a:pPr marL="171450" indent="-171450" algn="l">
                        <a:buFont typeface="Arial" panose="020B0604020202020204" pitchFamily="34" charset="0"/>
                        <a:buChar char="•"/>
                      </a:pPr>
                      <a:r>
                        <a:rPr lang="en-GB" dirty="0">
                          <a:solidFill>
                            <a:srgbClr val="0070C0"/>
                          </a:solidFill>
                        </a:rPr>
                        <a:t>. </a:t>
                      </a:r>
                      <a:r>
                        <a:rPr lang="en-GB" dirty="0">
                          <a:solidFill>
                            <a:schemeClr val="tx1"/>
                          </a:solidFill>
                        </a:rPr>
                        <a:t>Classify types of transport in different ways.</a:t>
                      </a:r>
                    </a:p>
                    <a:p>
                      <a:pPr marL="0" indent="0" algn="l">
                        <a:buFont typeface="Arial" panose="020B0604020202020204" pitchFamily="34" charset="0"/>
                        <a:buNone/>
                      </a:pPr>
                      <a:r>
                        <a:rPr lang="en-GB" dirty="0">
                          <a:solidFill>
                            <a:schemeClr val="tx1"/>
                          </a:solidFill>
                        </a:rPr>
                        <a:t>• Graph statistics about national transport in the United Kingdom.</a:t>
                      </a:r>
                    </a:p>
                    <a:p>
                      <a:pPr marL="0" indent="0" algn="l">
                        <a:buFont typeface="Arial" panose="020B0604020202020204" pitchFamily="34" charset="0"/>
                        <a:buNone/>
                      </a:pPr>
                      <a:r>
                        <a:rPr lang="en-GB" dirty="0">
                          <a:solidFill>
                            <a:schemeClr val="tx1"/>
                          </a:solidFill>
                        </a:rPr>
                        <a:t>• Explain some potential conflicts between cyclists and horse riders on a bridle path.</a:t>
                      </a:r>
                    </a:p>
                    <a:p>
                      <a:pPr marL="0" indent="0" algn="l">
                        <a:buFont typeface="Arial" panose="020B0604020202020204" pitchFamily="34" charset="0"/>
                        <a:buNone/>
                      </a:pPr>
                      <a:r>
                        <a:rPr lang="en-GB" dirty="0">
                          <a:solidFill>
                            <a:schemeClr val="tx1"/>
                          </a:solidFill>
                        </a:rPr>
                        <a:t>• Explain why canals are not used as much as they were in the past for transporting goods.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solidFill>
                            <a:srgbClr val="0070C0"/>
                          </a:solidFill>
                        </a:rPr>
                        <a:t>Always, sometimes or never?</a:t>
                      </a:r>
                    </a:p>
                    <a:p>
                      <a:pPr marL="0" indent="0" algn="l">
                        <a:buFont typeface="Arial" panose="020B0604020202020204" pitchFamily="34" charset="0"/>
                        <a:buNone/>
                      </a:pPr>
                      <a:r>
                        <a:rPr lang="en-GB" dirty="0">
                          <a:solidFill>
                            <a:srgbClr val="0070C0"/>
                          </a:solidFill>
                        </a:rPr>
                        <a:t>The faster the travel, the more pollution</a:t>
                      </a:r>
                    </a:p>
                    <a:p>
                      <a:pPr marL="0" indent="0" algn="l">
                        <a:buFont typeface="Arial" panose="020B0604020202020204" pitchFamily="34" charset="0"/>
                        <a:buNone/>
                      </a:pPr>
                      <a:r>
                        <a:rPr lang="en-GB" dirty="0">
                          <a:solidFill>
                            <a:srgbClr val="0070C0"/>
                          </a:solidFill>
                        </a:rPr>
                        <a:t>is produced.</a:t>
                      </a:r>
                    </a:p>
                    <a:p>
                      <a:pPr marL="0" indent="0" algn="l">
                        <a:buFont typeface="Arial" panose="020B0604020202020204" pitchFamily="34" charset="0"/>
                        <a:buNone/>
                      </a:pPr>
                      <a:r>
                        <a:rPr lang="en-GB" dirty="0">
                          <a:solidFill>
                            <a:srgbClr val="0070C0"/>
                          </a:solidFill>
                        </a:rPr>
                        <a:t>• Do you agree? Motorways are the best</a:t>
                      </a:r>
                    </a:p>
                    <a:p>
                      <a:pPr marL="0" indent="0" algn="l">
                        <a:buFont typeface="Arial" panose="020B0604020202020204" pitchFamily="34" charset="0"/>
                        <a:buNone/>
                      </a:pPr>
                      <a:r>
                        <a:rPr lang="en-GB" dirty="0">
                          <a:solidFill>
                            <a:srgbClr val="0070C0"/>
                          </a:solidFill>
                        </a:rPr>
                        <a:t>way to travel between cities.</a:t>
                      </a:r>
                    </a:p>
                  </a:txBody>
                  <a:tcPr/>
                </a:tc>
                <a:tc>
                  <a:txBody>
                    <a:bodyPr/>
                    <a:lstStyle/>
                    <a:p>
                      <a:pPr marL="0" indent="0" algn="l">
                        <a:buFont typeface="Arial" panose="020B0604020202020204" pitchFamily="34" charset="0"/>
                        <a:buNone/>
                      </a:pPr>
                      <a:r>
                        <a:rPr lang="en-GB" dirty="0">
                          <a:solidFill>
                            <a:schemeClr val="tx1"/>
                          </a:solidFill>
                        </a:rPr>
                        <a:t>• Plan (organise) a cycle journey using a</a:t>
                      </a:r>
                    </a:p>
                    <a:p>
                      <a:pPr marL="0" indent="0" algn="l">
                        <a:buFont typeface="Arial" panose="020B0604020202020204" pitchFamily="34" charset="0"/>
                        <a:buNone/>
                      </a:pPr>
                      <a:r>
                        <a:rPr lang="en-GB" dirty="0">
                          <a:solidFill>
                            <a:schemeClr val="tx1"/>
                          </a:solidFill>
                        </a:rPr>
                        <a:t>map. Your journey must include cycle</a:t>
                      </a:r>
                    </a:p>
                    <a:p>
                      <a:pPr marL="0" indent="0" algn="l">
                        <a:buFont typeface="Arial" panose="020B0604020202020204" pitchFamily="34" charset="0"/>
                        <a:buNone/>
                      </a:pPr>
                      <a:r>
                        <a:rPr lang="en-GB" dirty="0">
                          <a:solidFill>
                            <a:schemeClr val="tx1"/>
                          </a:solidFill>
                        </a:rPr>
                        <a:t>paths and minor roads.</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Suggest the best scale of map to look at in order to plan a:</a:t>
                      </a:r>
                    </a:p>
                    <a:p>
                      <a:pPr marL="0" indent="0" algn="l">
                        <a:buFont typeface="Arial" panose="020B0604020202020204" pitchFamily="34" charset="0"/>
                        <a:buNone/>
                      </a:pPr>
                      <a:r>
                        <a:rPr lang="en-GB" dirty="0">
                          <a:solidFill>
                            <a:srgbClr val="0070C0"/>
                          </a:solidFill>
                        </a:rPr>
                        <a:t>• rail journey from Bristol to Edinburgh</a:t>
                      </a:r>
                    </a:p>
                    <a:p>
                      <a:pPr marL="0" indent="0" algn="l">
                        <a:buFont typeface="Arial" panose="020B0604020202020204" pitchFamily="34" charset="0"/>
                        <a:buNone/>
                      </a:pPr>
                      <a:r>
                        <a:rPr lang="en-GB" dirty="0">
                          <a:solidFill>
                            <a:srgbClr val="0070C0"/>
                          </a:solidFill>
                        </a:rPr>
                        <a:t>• cycle journey from Keswick in Cumbria to Penrith in Cumbria</a:t>
                      </a:r>
                    </a:p>
                    <a:p>
                      <a:pPr marL="0" indent="0" algn="l">
                        <a:buFont typeface="Arial" panose="020B0604020202020204" pitchFamily="34" charset="0"/>
                        <a:buNone/>
                      </a:pPr>
                      <a:r>
                        <a:rPr lang="en-GB" dirty="0">
                          <a:solidFill>
                            <a:srgbClr val="0070C0"/>
                          </a:solidFill>
                        </a:rPr>
                        <a:t>• walk on part of the South Downs</a:t>
                      </a:r>
                    </a:p>
                    <a:p>
                      <a:pPr marL="0" indent="0" algn="l">
                        <a:buFont typeface="Arial" panose="020B0604020202020204" pitchFamily="34" charset="0"/>
                        <a:buNone/>
                      </a:pPr>
                      <a:r>
                        <a:rPr lang="en-GB" dirty="0">
                          <a:solidFill>
                            <a:srgbClr val="0070C0"/>
                          </a:solidFill>
                        </a:rPr>
                        <a:t>• road journey from Dover in Kent </a:t>
                      </a:r>
                      <a:r>
                        <a:rPr lang="en-GB" dirty="0" err="1">
                          <a:solidFill>
                            <a:srgbClr val="0070C0"/>
                          </a:solidFill>
                        </a:rPr>
                        <a:t>toCharing</a:t>
                      </a:r>
                      <a:r>
                        <a:rPr lang="en-GB" dirty="0">
                          <a:solidFill>
                            <a:srgbClr val="0070C0"/>
                          </a:solidFill>
                        </a:rPr>
                        <a:t> Cross in London.</a:t>
                      </a:r>
                    </a:p>
                  </a:txBody>
                  <a:tcPr/>
                </a:tc>
                <a:extLst>
                  <a:ext uri="{0D108BD9-81ED-4DB2-BD59-A6C34878D82A}">
                    <a16:rowId xmlns:a16="http://schemas.microsoft.com/office/drawing/2014/main" val="1124804558"/>
                  </a:ext>
                </a:extLst>
              </a:tr>
            </a:tbl>
          </a:graphicData>
        </a:graphic>
      </p:graphicFrame>
      <p:pic>
        <p:nvPicPr>
          <p:cNvPr id="3" name="Picture 2">
            <a:extLst>
              <a:ext uri="{FF2B5EF4-FFF2-40B4-BE49-F238E27FC236}">
                <a16:creationId xmlns:a16="http://schemas.microsoft.com/office/drawing/2014/main" id="{316E9E38-34D4-4EA3-BDE3-5667F57466E7}"/>
              </a:ext>
            </a:extLst>
          </p:cNvPr>
          <p:cNvPicPr>
            <a:picLocks noChangeAspect="1"/>
          </p:cNvPicPr>
          <p:nvPr/>
        </p:nvPicPr>
        <p:blipFill rotWithShape="1">
          <a:blip r:embed="rId3"/>
          <a:srcRect l="100000" t="225107" r="-50000" b="-225107"/>
          <a:stretch/>
        </p:blipFill>
        <p:spPr>
          <a:xfrm>
            <a:off x="5346700" y="3189935"/>
            <a:ext cx="1877730" cy="1176630"/>
          </a:xfrm>
          <a:prstGeom prst="rect">
            <a:avLst/>
          </a:prstGeom>
        </p:spPr>
      </p:pic>
      <p:pic>
        <p:nvPicPr>
          <p:cNvPr id="4" name="Picture 3">
            <a:extLst>
              <a:ext uri="{FF2B5EF4-FFF2-40B4-BE49-F238E27FC236}">
                <a16:creationId xmlns:a16="http://schemas.microsoft.com/office/drawing/2014/main" id="{8D6C60AF-A1FB-4DCD-8C0A-9A18428DE587}"/>
              </a:ext>
            </a:extLst>
          </p:cNvPr>
          <p:cNvPicPr>
            <a:picLocks noChangeAspect="1"/>
          </p:cNvPicPr>
          <p:nvPr/>
        </p:nvPicPr>
        <p:blipFill rotWithShape="1">
          <a:blip r:embed="rId3"/>
          <a:srcRect l="52741" r="18309"/>
          <a:stretch/>
        </p:blipFill>
        <p:spPr>
          <a:xfrm>
            <a:off x="3530009" y="474175"/>
            <a:ext cx="1112875" cy="1176630"/>
          </a:xfrm>
          <a:prstGeom prst="rect">
            <a:avLst/>
          </a:prstGeom>
        </p:spPr>
      </p:pic>
      <p:pic>
        <p:nvPicPr>
          <p:cNvPr id="7" name="Picture 6">
            <a:extLst>
              <a:ext uri="{FF2B5EF4-FFF2-40B4-BE49-F238E27FC236}">
                <a16:creationId xmlns:a16="http://schemas.microsoft.com/office/drawing/2014/main" id="{964164F6-9468-43EC-893C-0A9EB9214BB5}"/>
              </a:ext>
            </a:extLst>
          </p:cNvPr>
          <p:cNvPicPr>
            <a:picLocks noChangeAspect="1"/>
          </p:cNvPicPr>
          <p:nvPr/>
        </p:nvPicPr>
        <p:blipFill rotWithShape="1">
          <a:blip r:embed="rId4"/>
          <a:srcRect l="53684"/>
          <a:stretch/>
        </p:blipFill>
        <p:spPr>
          <a:xfrm>
            <a:off x="7627088" y="582929"/>
            <a:ext cx="793898" cy="1046213"/>
          </a:xfrm>
          <a:prstGeom prst="rect">
            <a:avLst/>
          </a:prstGeom>
        </p:spPr>
      </p:pic>
      <p:sp>
        <p:nvSpPr>
          <p:cNvPr id="8" name="TextBox 7">
            <a:extLst>
              <a:ext uri="{FF2B5EF4-FFF2-40B4-BE49-F238E27FC236}">
                <a16:creationId xmlns:a16="http://schemas.microsoft.com/office/drawing/2014/main" id="{561397D1-8D86-417E-8351-E4D032D61BAA}"/>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lang="en-GB" dirty="0"/>
              <a:t>Transportation: national</a:t>
            </a: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8591111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eography topics overview"/>
          <p:cNvSpPr txBox="1"/>
          <p:nvPr/>
        </p:nvSpPr>
        <p:spPr>
          <a:xfrm>
            <a:off x="256826" y="247084"/>
            <a:ext cx="3093127"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Geography</a:t>
            </a:r>
            <a:r>
              <a:rPr dirty="0"/>
              <a:t> topics overview</a:t>
            </a:r>
          </a:p>
        </p:txBody>
      </p:sp>
      <p:sp>
        <p:nvSpPr>
          <p:cNvPr id="149" name="Geography topics are organised and referenced around a geographical schema.  Each topic either introduces an aspect of the schema or references previous instances of it.  Below is an overview of the topics we teach and which aspects of the schema it stre"/>
          <p:cNvSpPr txBox="1"/>
          <p:nvPr/>
        </p:nvSpPr>
        <p:spPr>
          <a:xfrm>
            <a:off x="339896" y="676961"/>
            <a:ext cx="9539827" cy="44881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lang="en-GB" dirty="0"/>
              <a:t>Geography</a:t>
            </a:r>
            <a:r>
              <a:rPr dirty="0"/>
              <a:t> topics are </a:t>
            </a:r>
            <a:r>
              <a:rPr dirty="0" err="1"/>
              <a:t>organised</a:t>
            </a:r>
            <a:r>
              <a:rPr dirty="0"/>
              <a:t> and referenced around a </a:t>
            </a:r>
            <a:r>
              <a:rPr lang="en-GB" dirty="0"/>
              <a:t>geographical</a:t>
            </a:r>
            <a:r>
              <a:rPr dirty="0"/>
              <a:t> schema.  Each topic either introduces an aspect of the schema or references previous instances of it.  Below is an overview of the topics we teach and which aspects of the schema it strengthens: </a:t>
            </a:r>
          </a:p>
        </p:txBody>
      </p:sp>
      <p:grpSp>
        <p:nvGrpSpPr>
          <p:cNvPr id="13" name="Group 12">
            <a:extLst>
              <a:ext uri="{FF2B5EF4-FFF2-40B4-BE49-F238E27FC236}">
                <a16:creationId xmlns:a16="http://schemas.microsoft.com/office/drawing/2014/main" id="{950317E7-6DEE-452A-B9ED-BB7563CAE065}"/>
              </a:ext>
            </a:extLst>
          </p:cNvPr>
          <p:cNvGrpSpPr/>
          <p:nvPr/>
        </p:nvGrpSpPr>
        <p:grpSpPr>
          <a:xfrm>
            <a:off x="5192602" y="1299856"/>
            <a:ext cx="712954" cy="857720"/>
            <a:chOff x="5192602" y="1299856"/>
            <a:chExt cx="712954" cy="857720"/>
          </a:xfrm>
        </p:grpSpPr>
        <p:sp>
          <p:nvSpPr>
            <p:cNvPr id="120" name="Location"/>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281" name="Group 280">
              <a:extLst>
                <a:ext uri="{FF2B5EF4-FFF2-40B4-BE49-F238E27FC236}">
                  <a16:creationId xmlns:a16="http://schemas.microsoft.com/office/drawing/2014/main" id="{3A0DBC29-B9D4-4FB3-8DAF-875CF6CB7DC9}"/>
                </a:ext>
              </a:extLst>
            </p:cNvPr>
            <p:cNvGrpSpPr/>
            <p:nvPr/>
          </p:nvGrpSpPr>
          <p:grpSpPr>
            <a:xfrm>
              <a:off x="5192602" y="1299856"/>
              <a:ext cx="712954" cy="648002"/>
              <a:chOff x="0" y="0"/>
              <a:chExt cx="1393991" cy="1331996"/>
            </a:xfrm>
          </p:grpSpPr>
          <p:sp>
            <p:nvSpPr>
              <p:cNvPr id="282" name="Shape 600">
                <a:extLst>
                  <a:ext uri="{FF2B5EF4-FFF2-40B4-BE49-F238E27FC236}">
                    <a16:creationId xmlns:a16="http://schemas.microsoft.com/office/drawing/2014/main" id="{B587F02C-51F8-4940-8742-11C9CA6A4291}"/>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83" name="Shape 602">
                <a:extLst>
                  <a:ext uri="{FF2B5EF4-FFF2-40B4-BE49-F238E27FC236}">
                    <a16:creationId xmlns:a16="http://schemas.microsoft.com/office/drawing/2014/main" id="{F0F1E5B8-8EC0-4BEE-827D-DE71E478240F}"/>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4" name="Shape 603">
                <a:extLst>
                  <a:ext uri="{FF2B5EF4-FFF2-40B4-BE49-F238E27FC236}">
                    <a16:creationId xmlns:a16="http://schemas.microsoft.com/office/drawing/2014/main" id="{6FDBD305-95E9-46CE-A624-7C62827CE811}"/>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5" name="Shape 604">
                <a:extLst>
                  <a:ext uri="{FF2B5EF4-FFF2-40B4-BE49-F238E27FC236}">
                    <a16:creationId xmlns:a16="http://schemas.microsoft.com/office/drawing/2014/main" id="{4715E5B9-F8C0-4577-A0C9-FEA5CDA5F257}"/>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6" name="Shape 605">
                <a:extLst>
                  <a:ext uri="{FF2B5EF4-FFF2-40B4-BE49-F238E27FC236}">
                    <a16:creationId xmlns:a16="http://schemas.microsoft.com/office/drawing/2014/main" id="{4141F376-9120-4363-AAE2-0ED52EB9DF74}"/>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7" name="Shape 606">
                <a:extLst>
                  <a:ext uri="{FF2B5EF4-FFF2-40B4-BE49-F238E27FC236}">
                    <a16:creationId xmlns:a16="http://schemas.microsoft.com/office/drawing/2014/main" id="{5E3F7373-3A82-480F-BF6E-68236F62F56A}"/>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8" name="Shape 607">
                <a:extLst>
                  <a:ext uri="{FF2B5EF4-FFF2-40B4-BE49-F238E27FC236}">
                    <a16:creationId xmlns:a16="http://schemas.microsoft.com/office/drawing/2014/main" id="{898B2508-3EB2-4B5E-ACB1-8DDD52D8B6B9}"/>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grpSp>
        <p:nvGrpSpPr>
          <p:cNvPr id="14" name="Group 13">
            <a:extLst>
              <a:ext uri="{FF2B5EF4-FFF2-40B4-BE49-F238E27FC236}">
                <a16:creationId xmlns:a16="http://schemas.microsoft.com/office/drawing/2014/main" id="{021AB2A7-1E0A-48CE-81EE-910444D2773F}"/>
              </a:ext>
            </a:extLst>
          </p:cNvPr>
          <p:cNvGrpSpPr/>
          <p:nvPr/>
        </p:nvGrpSpPr>
        <p:grpSpPr>
          <a:xfrm>
            <a:off x="5950909" y="1291997"/>
            <a:ext cx="761881" cy="1012341"/>
            <a:chOff x="5915705" y="1291997"/>
            <a:chExt cx="761881" cy="1012341"/>
          </a:xfrm>
        </p:grpSpPr>
        <p:sp>
          <p:nvSpPr>
            <p:cNvPr id="121" name="Physical…"/>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sz="900" dirty="0"/>
                <a:t>Physical </a:t>
              </a:r>
            </a:p>
            <a:p>
              <a:pPr>
                <a:defRPr sz="900">
                  <a:solidFill>
                    <a:srgbClr val="6197CC"/>
                  </a:solidFill>
                </a:defRPr>
              </a:pPr>
              <a:r>
                <a:rPr lang="en-GB" sz="900" dirty="0"/>
                <a:t>features</a:t>
              </a:r>
              <a:endParaRPr dirty="0"/>
            </a:p>
          </p:txBody>
        </p:sp>
        <p:pic>
          <p:nvPicPr>
            <p:cNvPr id="2" name="Picture 1">
              <a:extLst>
                <a:ext uri="{FF2B5EF4-FFF2-40B4-BE49-F238E27FC236}">
                  <a16:creationId xmlns:a16="http://schemas.microsoft.com/office/drawing/2014/main" id="{F04A11B3-AD18-41D4-BD74-075D07836629}"/>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5" name="Group 14">
            <a:extLst>
              <a:ext uri="{FF2B5EF4-FFF2-40B4-BE49-F238E27FC236}">
                <a16:creationId xmlns:a16="http://schemas.microsoft.com/office/drawing/2014/main" id="{6E6A742A-6B10-4434-907A-1F6DCB2690FB}"/>
              </a:ext>
            </a:extLst>
          </p:cNvPr>
          <p:cNvGrpSpPr/>
          <p:nvPr/>
        </p:nvGrpSpPr>
        <p:grpSpPr>
          <a:xfrm>
            <a:off x="6627560" y="1177665"/>
            <a:ext cx="812312" cy="1126721"/>
            <a:chOff x="6627560" y="1177665"/>
            <a:chExt cx="812312" cy="1126721"/>
          </a:xfrm>
        </p:grpSpPr>
        <p:sp>
          <p:nvSpPr>
            <p:cNvPr id="122" name="Human…"/>
            <p:cNvSpPr txBox="1"/>
            <p:nvPr/>
          </p:nvSpPr>
          <p:spPr>
            <a:xfrm>
              <a:off x="6627560" y="1947906"/>
              <a:ext cx="812312"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Human features	</a:t>
              </a:r>
            </a:p>
          </p:txBody>
        </p:sp>
        <p:pic>
          <p:nvPicPr>
            <p:cNvPr id="3" name="Picture 2">
              <a:extLst>
                <a:ext uri="{FF2B5EF4-FFF2-40B4-BE49-F238E27FC236}">
                  <a16:creationId xmlns:a16="http://schemas.microsoft.com/office/drawing/2014/main" id="{EE626D18-1917-48E3-987F-9A75922DB057}"/>
                </a:ext>
              </a:extLst>
            </p:cNvPr>
            <p:cNvPicPr>
              <a:picLocks noChangeAspect="1"/>
            </p:cNvPicPr>
            <p:nvPr/>
          </p:nvPicPr>
          <p:blipFill>
            <a:blip r:embed="rId3"/>
            <a:stretch>
              <a:fillRect/>
            </a:stretch>
          </p:blipFill>
          <p:spPr>
            <a:xfrm>
              <a:off x="6658349" y="1177665"/>
              <a:ext cx="731497" cy="783131"/>
            </a:xfrm>
            <a:prstGeom prst="rect">
              <a:avLst/>
            </a:prstGeom>
          </p:spPr>
        </p:pic>
      </p:grpSp>
      <p:grpSp>
        <p:nvGrpSpPr>
          <p:cNvPr id="16" name="Group 15">
            <a:extLst>
              <a:ext uri="{FF2B5EF4-FFF2-40B4-BE49-F238E27FC236}">
                <a16:creationId xmlns:a16="http://schemas.microsoft.com/office/drawing/2014/main" id="{88006046-EF2A-4748-81C3-81A1FBA59275}"/>
              </a:ext>
            </a:extLst>
          </p:cNvPr>
          <p:cNvGrpSpPr/>
          <p:nvPr/>
        </p:nvGrpSpPr>
        <p:grpSpPr>
          <a:xfrm>
            <a:off x="7436738" y="1239369"/>
            <a:ext cx="727450" cy="935052"/>
            <a:chOff x="7436738" y="1239369"/>
            <a:chExt cx="727450" cy="935052"/>
          </a:xfrm>
        </p:grpSpPr>
        <p:sp>
          <p:nvSpPr>
            <p:cNvPr id="123" name="Diversity"/>
            <p:cNvSpPr txBox="1"/>
            <p:nvPr/>
          </p:nvSpPr>
          <p:spPr>
            <a:xfrm>
              <a:off x="7540262" y="1956441"/>
              <a:ext cx="566794"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Diversity</a:t>
              </a:r>
              <a:endParaRPr dirty="0"/>
            </a:p>
          </p:txBody>
        </p:sp>
        <p:pic>
          <p:nvPicPr>
            <p:cNvPr id="4" name="Picture 3">
              <a:extLst>
                <a:ext uri="{FF2B5EF4-FFF2-40B4-BE49-F238E27FC236}">
                  <a16:creationId xmlns:a16="http://schemas.microsoft.com/office/drawing/2014/main" id="{494C75B3-BC2F-4EB8-95FA-52DFAF798761}"/>
                </a:ext>
              </a:extLst>
            </p:cNvPr>
            <p:cNvPicPr>
              <a:picLocks noChangeAspect="1"/>
            </p:cNvPicPr>
            <p:nvPr/>
          </p:nvPicPr>
          <p:blipFill>
            <a:blip r:embed="rId4"/>
            <a:stretch>
              <a:fillRect/>
            </a:stretch>
          </p:blipFill>
          <p:spPr>
            <a:xfrm>
              <a:off x="7436738" y="1239369"/>
              <a:ext cx="727450" cy="723015"/>
            </a:xfrm>
            <a:prstGeom prst="rect">
              <a:avLst/>
            </a:prstGeom>
          </p:spPr>
        </p:pic>
      </p:grpSp>
      <p:grpSp>
        <p:nvGrpSpPr>
          <p:cNvPr id="17" name="Group 16">
            <a:extLst>
              <a:ext uri="{FF2B5EF4-FFF2-40B4-BE49-F238E27FC236}">
                <a16:creationId xmlns:a16="http://schemas.microsoft.com/office/drawing/2014/main" id="{C3515525-8ADA-4A91-9509-07C5E66553FF}"/>
              </a:ext>
            </a:extLst>
          </p:cNvPr>
          <p:cNvGrpSpPr/>
          <p:nvPr/>
        </p:nvGrpSpPr>
        <p:grpSpPr>
          <a:xfrm>
            <a:off x="8157420" y="1189719"/>
            <a:ext cx="705333" cy="1101238"/>
            <a:chOff x="8157420" y="1189719"/>
            <a:chExt cx="705333" cy="1101238"/>
          </a:xfrm>
        </p:grpSpPr>
        <p:sp>
          <p:nvSpPr>
            <p:cNvPr id="124" name="Physical…"/>
            <p:cNvSpPr txBox="1"/>
            <p:nvPr/>
          </p:nvSpPr>
          <p:spPr>
            <a:xfrm>
              <a:off x="8212603" y="1934477"/>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dirty="0"/>
                <a:t>Physical </a:t>
              </a:r>
            </a:p>
            <a:p>
              <a:pPr>
                <a:defRPr sz="900">
                  <a:solidFill>
                    <a:srgbClr val="6197CC"/>
                  </a:solidFill>
                </a:defRPr>
              </a:pPr>
              <a:r>
                <a:rPr lang="en-GB" dirty="0"/>
                <a:t>processes</a:t>
              </a:r>
              <a:endParaRPr dirty="0"/>
            </a:p>
          </p:txBody>
        </p:sp>
        <p:pic>
          <p:nvPicPr>
            <p:cNvPr id="5" name="Picture 4">
              <a:extLst>
                <a:ext uri="{FF2B5EF4-FFF2-40B4-BE49-F238E27FC236}">
                  <a16:creationId xmlns:a16="http://schemas.microsoft.com/office/drawing/2014/main" id="{0E284B28-5C5E-4A85-89BF-158AF86E58B4}"/>
                </a:ext>
              </a:extLst>
            </p:cNvPr>
            <p:cNvPicPr>
              <a:picLocks noChangeAspect="1"/>
            </p:cNvPicPr>
            <p:nvPr/>
          </p:nvPicPr>
          <p:blipFill>
            <a:blip r:embed="rId5"/>
            <a:stretch>
              <a:fillRect/>
            </a:stretch>
          </p:blipFill>
          <p:spPr>
            <a:xfrm>
              <a:off x="8157420" y="1189719"/>
              <a:ext cx="691580" cy="723016"/>
            </a:xfrm>
            <a:prstGeom prst="rect">
              <a:avLst/>
            </a:prstGeom>
          </p:spPr>
        </p:pic>
      </p:grpSp>
      <p:grpSp>
        <p:nvGrpSpPr>
          <p:cNvPr id="18" name="Group 17">
            <a:extLst>
              <a:ext uri="{FF2B5EF4-FFF2-40B4-BE49-F238E27FC236}">
                <a16:creationId xmlns:a16="http://schemas.microsoft.com/office/drawing/2014/main" id="{FB8DDB16-3B2F-48F6-864C-51E5DC6ABAE4}"/>
              </a:ext>
            </a:extLst>
          </p:cNvPr>
          <p:cNvGrpSpPr/>
          <p:nvPr/>
        </p:nvGrpSpPr>
        <p:grpSpPr>
          <a:xfrm>
            <a:off x="8849000" y="1161164"/>
            <a:ext cx="807292" cy="1143174"/>
            <a:chOff x="8849000" y="1161164"/>
            <a:chExt cx="807292" cy="1143174"/>
          </a:xfrm>
        </p:grpSpPr>
        <p:sp>
          <p:nvSpPr>
            <p:cNvPr id="125" name="Human…"/>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dirty="0"/>
                <a:t>Human </a:t>
              </a:r>
            </a:p>
            <a:p>
              <a:pPr>
                <a:defRPr sz="900">
                  <a:solidFill>
                    <a:srgbClr val="6197CC"/>
                  </a:solidFill>
                </a:defRPr>
              </a:pPr>
              <a:r>
                <a:rPr lang="en-GB" dirty="0"/>
                <a:t>processes</a:t>
              </a:r>
              <a:endParaRPr dirty="0"/>
            </a:p>
          </p:txBody>
        </p:sp>
        <p:pic>
          <p:nvPicPr>
            <p:cNvPr id="6" name="Picture 5">
              <a:extLst>
                <a:ext uri="{FF2B5EF4-FFF2-40B4-BE49-F238E27FC236}">
                  <a16:creationId xmlns:a16="http://schemas.microsoft.com/office/drawing/2014/main" id="{48DC5F2E-C33C-472C-BCE5-B207CD01CD86}"/>
                </a:ext>
              </a:extLst>
            </p:cNvPr>
            <p:cNvPicPr>
              <a:picLocks noChangeAspect="1"/>
            </p:cNvPicPr>
            <p:nvPr/>
          </p:nvPicPr>
          <p:blipFill>
            <a:blip r:embed="rId6"/>
            <a:stretch>
              <a:fillRect/>
            </a:stretch>
          </p:blipFill>
          <p:spPr>
            <a:xfrm>
              <a:off x="8849000" y="1161164"/>
              <a:ext cx="807292" cy="762442"/>
            </a:xfrm>
            <a:prstGeom prst="rect">
              <a:avLst/>
            </a:prstGeom>
          </p:spPr>
        </p:pic>
      </p:grpSp>
      <p:grpSp>
        <p:nvGrpSpPr>
          <p:cNvPr id="12" name="Group 11">
            <a:extLst>
              <a:ext uri="{FF2B5EF4-FFF2-40B4-BE49-F238E27FC236}">
                <a16:creationId xmlns:a16="http://schemas.microsoft.com/office/drawing/2014/main" id="{3854310B-806D-4CEE-AD36-004D1E8C2D17}"/>
              </a:ext>
            </a:extLst>
          </p:cNvPr>
          <p:cNvGrpSpPr/>
          <p:nvPr/>
        </p:nvGrpSpPr>
        <p:grpSpPr>
          <a:xfrm>
            <a:off x="9604152" y="1206304"/>
            <a:ext cx="778142" cy="969472"/>
            <a:chOff x="9604152" y="1206304"/>
            <a:chExt cx="778142" cy="969472"/>
          </a:xfrm>
        </p:grpSpPr>
        <p:sp>
          <p:nvSpPr>
            <p:cNvPr id="126" name="Techniques"/>
            <p:cNvSpPr txBox="1"/>
            <p:nvPr/>
          </p:nvSpPr>
          <p:spPr>
            <a:xfrm>
              <a:off x="9615117" y="1957796"/>
              <a:ext cx="7206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Techniques</a:t>
              </a:r>
              <a:endParaRPr dirty="0"/>
            </a:p>
          </p:txBody>
        </p:sp>
        <p:pic>
          <p:nvPicPr>
            <p:cNvPr id="7" name="Picture 6">
              <a:extLst>
                <a:ext uri="{FF2B5EF4-FFF2-40B4-BE49-F238E27FC236}">
                  <a16:creationId xmlns:a16="http://schemas.microsoft.com/office/drawing/2014/main" id="{1E074148-9CCD-408F-9A4B-EC82C7646A64}"/>
                </a:ext>
              </a:extLst>
            </p:cNvPr>
            <p:cNvPicPr>
              <a:picLocks noChangeAspect="1"/>
            </p:cNvPicPr>
            <p:nvPr/>
          </p:nvPicPr>
          <p:blipFill>
            <a:blip r:embed="rId7"/>
            <a:stretch>
              <a:fillRect/>
            </a:stretch>
          </p:blipFill>
          <p:spPr>
            <a:xfrm>
              <a:off x="9604152" y="1206304"/>
              <a:ext cx="778142" cy="729230"/>
            </a:xfrm>
            <a:prstGeom prst="rect">
              <a:avLst/>
            </a:prstGeom>
          </p:spPr>
        </p:pic>
      </p:grpSp>
      <p:graphicFrame>
        <p:nvGraphicFramePr>
          <p:cNvPr id="8" name="Table 7">
            <a:extLst>
              <a:ext uri="{FF2B5EF4-FFF2-40B4-BE49-F238E27FC236}">
                <a16:creationId xmlns:a16="http://schemas.microsoft.com/office/drawing/2014/main" id="{615487C5-9A0A-4530-8BFE-66EFED5986DB}"/>
              </a:ext>
            </a:extLst>
          </p:cNvPr>
          <p:cNvGraphicFramePr>
            <a:graphicFrameLocks noGrp="1"/>
          </p:cNvGraphicFramePr>
          <p:nvPr>
            <p:extLst>
              <p:ext uri="{D42A27DB-BD31-4B8C-83A1-F6EECF244321}">
                <p14:modId xmlns:p14="http://schemas.microsoft.com/office/powerpoint/2010/main" val="2120156302"/>
              </p:ext>
            </p:extLst>
          </p:nvPr>
        </p:nvGraphicFramePr>
        <p:xfrm>
          <a:off x="497505" y="2392894"/>
          <a:ext cx="9838296" cy="4432762"/>
        </p:xfrm>
        <a:graphic>
          <a:graphicData uri="http://schemas.openxmlformats.org/drawingml/2006/table">
            <a:tbl>
              <a:tblPr firstRow="1" bandRow="1">
                <a:tableStyleId>{5940675A-B579-460E-94D1-54222C63F5DA}</a:tableStyleId>
              </a:tblPr>
              <a:tblGrid>
                <a:gridCol w="4754979">
                  <a:extLst>
                    <a:ext uri="{9D8B030D-6E8A-4147-A177-3AD203B41FA5}">
                      <a16:colId xmlns:a16="http://schemas.microsoft.com/office/drawing/2014/main" val="4103951036"/>
                    </a:ext>
                  </a:extLst>
                </a:gridCol>
                <a:gridCol w="733646">
                  <a:extLst>
                    <a:ext uri="{9D8B030D-6E8A-4147-A177-3AD203B41FA5}">
                      <a16:colId xmlns:a16="http://schemas.microsoft.com/office/drawing/2014/main" val="2978139400"/>
                    </a:ext>
                  </a:extLst>
                </a:gridCol>
                <a:gridCol w="754912">
                  <a:extLst>
                    <a:ext uri="{9D8B030D-6E8A-4147-A177-3AD203B41FA5}">
                      <a16:colId xmlns:a16="http://schemas.microsoft.com/office/drawing/2014/main" val="3667530379"/>
                    </a:ext>
                  </a:extLst>
                </a:gridCol>
                <a:gridCol w="744279">
                  <a:extLst>
                    <a:ext uri="{9D8B030D-6E8A-4147-A177-3AD203B41FA5}">
                      <a16:colId xmlns:a16="http://schemas.microsoft.com/office/drawing/2014/main" val="4223679677"/>
                    </a:ext>
                  </a:extLst>
                </a:gridCol>
                <a:gridCol w="712381">
                  <a:extLst>
                    <a:ext uri="{9D8B030D-6E8A-4147-A177-3AD203B41FA5}">
                      <a16:colId xmlns:a16="http://schemas.microsoft.com/office/drawing/2014/main" val="3884373249"/>
                    </a:ext>
                  </a:extLst>
                </a:gridCol>
                <a:gridCol w="701749">
                  <a:extLst>
                    <a:ext uri="{9D8B030D-6E8A-4147-A177-3AD203B41FA5}">
                      <a16:colId xmlns:a16="http://schemas.microsoft.com/office/drawing/2014/main" val="2344546638"/>
                    </a:ext>
                  </a:extLst>
                </a:gridCol>
                <a:gridCol w="733647">
                  <a:extLst>
                    <a:ext uri="{9D8B030D-6E8A-4147-A177-3AD203B41FA5}">
                      <a16:colId xmlns:a16="http://schemas.microsoft.com/office/drawing/2014/main" val="2924891864"/>
                    </a:ext>
                  </a:extLst>
                </a:gridCol>
                <a:gridCol w="702703">
                  <a:extLst>
                    <a:ext uri="{9D8B030D-6E8A-4147-A177-3AD203B41FA5}">
                      <a16:colId xmlns:a16="http://schemas.microsoft.com/office/drawing/2014/main" val="1670979270"/>
                    </a:ext>
                  </a:extLst>
                </a:gridCol>
              </a:tblGrid>
              <a:tr h="272550">
                <a:tc>
                  <a:txBody>
                    <a:bodyPr/>
                    <a:lstStyle/>
                    <a:p>
                      <a:pPr algn="l"/>
                      <a:r>
                        <a:rPr lang="en-GB" dirty="0"/>
                        <a:t>Describing maps of the world 1, 2 &amp; 3</a:t>
                      </a:r>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a:p>
                  </a:txBody>
                  <a:tcPr/>
                </a:tc>
                <a:tc>
                  <a:txBody>
                    <a:bodyPr/>
                    <a:lstStyle/>
                    <a:p>
                      <a:endParaRPr lang="en-GB"/>
                    </a:p>
                  </a:txBody>
                  <a:tcPr/>
                </a:tc>
                <a:tc>
                  <a:txBody>
                    <a:bodyPr/>
                    <a:lstStyle/>
                    <a:p>
                      <a:r>
                        <a:rPr lang="en-GB" dirty="0"/>
                        <a:t>.</a:t>
                      </a:r>
                    </a:p>
                  </a:txBody>
                  <a:tcPr/>
                </a:tc>
                <a:extLst>
                  <a:ext uri="{0D108BD9-81ED-4DB2-BD59-A6C34878D82A}">
                    <a16:rowId xmlns:a16="http://schemas.microsoft.com/office/drawing/2014/main" val="2820040336"/>
                  </a:ext>
                </a:extLst>
              </a:tr>
              <a:tr h="272550">
                <a:tc>
                  <a:txBody>
                    <a:bodyPr/>
                    <a:lstStyle/>
                    <a:p>
                      <a:pPr algn="l"/>
                      <a:r>
                        <a:rPr lang="en-GB" dirty="0"/>
                        <a:t>Europe</a:t>
                      </a:r>
                    </a:p>
                  </a:txBody>
                  <a:tcPr/>
                </a:tc>
                <a:tc>
                  <a:txBody>
                    <a:bodyPr/>
                    <a:lstStyle/>
                    <a:p>
                      <a:r>
                        <a:rPr lang="en-GB" b="1" dirty="0"/>
                        <a:t>.</a:t>
                      </a:r>
                    </a:p>
                  </a:txBody>
                  <a:tcPr/>
                </a:tc>
                <a:tc>
                  <a:txBody>
                    <a:bodyPr/>
                    <a:lstStyle/>
                    <a:p>
                      <a:endParaRPr lang="en-GB" b="1" dirty="0"/>
                    </a:p>
                  </a:txBody>
                  <a:tcPr/>
                </a:tc>
                <a:tc>
                  <a:txBody>
                    <a:bodyPr/>
                    <a:lstStyle/>
                    <a:p>
                      <a:endParaRPr lang="en-GB" b="1" dirty="0"/>
                    </a:p>
                  </a:txBody>
                  <a:tcPr/>
                </a:tc>
                <a:tc>
                  <a:txBody>
                    <a:bodyPr/>
                    <a:lstStyle/>
                    <a:p>
                      <a:r>
                        <a:rPr lang="en-GB" b="1" dirty="0"/>
                        <a:t>.</a:t>
                      </a:r>
                    </a:p>
                  </a:txBody>
                  <a:tcPr/>
                </a:tc>
                <a:tc>
                  <a:txBody>
                    <a:bodyPr/>
                    <a:lstStyle/>
                    <a:p>
                      <a:endParaRPr lang="en-GB" b="1"/>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11283190"/>
                  </a:ext>
                </a:extLst>
              </a:tr>
              <a:tr h="272550">
                <a:tc>
                  <a:txBody>
                    <a:bodyPr/>
                    <a:lstStyle/>
                    <a:p>
                      <a:pPr algn="l"/>
                      <a:r>
                        <a:rPr lang="en-GB" dirty="0"/>
                        <a:t>Europe-population</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endParaRPr lang="en-GB" b="1" dirty="0"/>
                    </a:p>
                  </a:txBody>
                  <a:tcPr/>
                </a:tc>
                <a:tc>
                  <a:txBody>
                    <a:bodyPr/>
                    <a:lstStyle/>
                    <a:p>
                      <a:endParaRPr lang="en-GB" b="1"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81554547"/>
                  </a:ext>
                </a:extLst>
              </a:tr>
              <a:tr h="266066">
                <a:tc>
                  <a:txBody>
                    <a:bodyPr/>
                    <a:lstStyle/>
                    <a:p>
                      <a:pPr algn="l"/>
                      <a:r>
                        <a:rPr lang="en-GB" dirty="0"/>
                        <a:t>Europe-rivers</a:t>
                      </a:r>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74563200"/>
                  </a:ext>
                </a:extLst>
              </a:tr>
              <a:tr h="272550">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dirty="0"/>
                        <a:t>Landscape-rivers</a:t>
                      </a:r>
                    </a:p>
                  </a:txBody>
                  <a:tcPr/>
                </a:tc>
                <a:tc>
                  <a:txBody>
                    <a:bodyPr/>
                    <a:lstStyle/>
                    <a:p>
                      <a:endParaRPr lang="en-GB" b="1"/>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endParaRPr lang="en-GB" b="1"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24261006"/>
                  </a:ext>
                </a:extLst>
              </a:tr>
              <a:tr h="272550">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dirty="0"/>
                        <a:t>Erosion and deposition-rivers</a:t>
                      </a:r>
                    </a:p>
                  </a:txBody>
                  <a:tcPr/>
                </a:tc>
                <a:tc>
                  <a:txBody>
                    <a:bodyPr/>
                    <a:lstStyle/>
                    <a:p>
                      <a:endParaRPr lang="en-GB" b="1"/>
                    </a:p>
                  </a:txBody>
                  <a:tcPr/>
                </a:tc>
                <a:tc>
                  <a:txBody>
                    <a:bodyPr/>
                    <a:lstStyle/>
                    <a:p>
                      <a:endParaRPr lang="en-GB" b="1"/>
                    </a:p>
                  </a:txBody>
                  <a:tcPr/>
                </a:tc>
                <a:tc>
                  <a:txBody>
                    <a:bodyPr/>
                    <a:lstStyle/>
                    <a:p>
                      <a:endParaRPr lang="en-GB" b="1" dirty="0"/>
                    </a:p>
                  </a:txBody>
                  <a:tcPr/>
                </a:tc>
                <a:tc>
                  <a:txBody>
                    <a:bodyPr/>
                    <a:lstStyle/>
                    <a:p>
                      <a:endParaRPr lang="en-GB" b="1" dirty="0"/>
                    </a:p>
                  </a:txBody>
                  <a:tcPr/>
                </a:tc>
                <a:tc>
                  <a:txBody>
                    <a:bodyPr/>
                    <a:lstStyle/>
                    <a:p>
                      <a:r>
                        <a:rPr lang="en-GB" b="1" dirty="0"/>
                        <a: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93543985"/>
                  </a:ext>
                </a:extLst>
              </a:tr>
              <a:tr h="272550">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dirty="0"/>
                        <a:t>Landscape-mountains</a:t>
                      </a:r>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dirty="0"/>
                    </a:p>
                  </a:txBody>
                  <a:tcPr/>
                </a:tc>
                <a:tc>
                  <a:txBody>
                    <a:bodyPr/>
                    <a:lstStyle/>
                    <a:p>
                      <a:r>
                        <a:rPr lang="en-GB" b="1" dirty="0"/>
                        <a: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55590564"/>
                  </a:ext>
                </a:extLst>
              </a:tr>
              <a:tr h="272550">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dirty="0"/>
                        <a:t>Transportation-national</a:t>
                      </a:r>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dirty="0"/>
                    </a:p>
                  </a:txBody>
                  <a:tcPr/>
                </a:tc>
                <a:tc>
                  <a:txBody>
                    <a:bodyPr/>
                    <a:lstStyle/>
                    <a:p>
                      <a:endParaRPr lang="en-GB" b="1" dirty="0"/>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103820828"/>
                  </a:ext>
                </a:extLst>
              </a:tr>
              <a:tr h="137160">
                <a:tc>
                  <a:txBody>
                    <a:bodyPr/>
                    <a:lstStyle/>
                    <a:p>
                      <a:pPr algn="l"/>
                      <a:r>
                        <a:rPr lang="en-GB" dirty="0"/>
                        <a:t>Transportation-international</a:t>
                      </a:r>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r>
                        <a:rPr lang="en-GB" dirty="0"/>
                        <a:t>.</a:t>
                      </a:r>
                    </a:p>
                  </a:txBody>
                  <a:tcPr/>
                </a:tc>
                <a:tc>
                  <a:txBody>
                    <a:bodyPr/>
                    <a:lstStyle/>
                    <a:p>
                      <a:endParaRPr lang="en-GB" dirty="0"/>
                    </a:p>
                  </a:txBody>
                  <a:tcPr/>
                </a:tc>
                <a:extLst>
                  <a:ext uri="{0D108BD9-81ED-4DB2-BD59-A6C34878D82A}">
                    <a16:rowId xmlns:a16="http://schemas.microsoft.com/office/drawing/2014/main" val="3387989673"/>
                  </a:ext>
                </a:extLst>
              </a:tr>
              <a:tr h="137160">
                <a:tc>
                  <a:txBody>
                    <a:bodyPr/>
                    <a:lstStyle/>
                    <a:p>
                      <a:pPr algn="l"/>
                      <a:r>
                        <a:rPr lang="en-GB" dirty="0"/>
                        <a:t>International trade-food</a:t>
                      </a:r>
                    </a:p>
                  </a:txBody>
                  <a:tcPr/>
                </a:tc>
                <a:tc>
                  <a:txBody>
                    <a:bodyPr/>
                    <a:lstStyle/>
                    <a:p>
                      <a:r>
                        <a:rPr lang="en-GB" b="1" dirty="0"/>
                        <a:t>.</a:t>
                      </a:r>
                    </a:p>
                  </a:txBody>
                  <a:tcPr/>
                </a:tc>
                <a:tc>
                  <a:txBody>
                    <a:bodyPr/>
                    <a:lstStyle/>
                    <a:p>
                      <a:endParaRPr lang="en-GB" b="1" dirty="0"/>
                    </a:p>
                  </a:txBody>
                  <a:tcPr/>
                </a:tc>
                <a:tc>
                  <a:txBody>
                    <a:bodyPr/>
                    <a:lstStyle/>
                    <a:p>
                      <a:endParaRPr lang="en-GB" b="1" dirty="0"/>
                    </a:p>
                  </a:txBody>
                  <a:tcPr/>
                </a:tc>
                <a:tc>
                  <a:txBody>
                    <a:bodyPr/>
                    <a:lstStyle/>
                    <a:p>
                      <a:r>
                        <a:rPr lang="en-GB" b="1" dirty="0"/>
                        <a:t>.</a:t>
                      </a:r>
                    </a:p>
                  </a:txBody>
                  <a:tcPr/>
                </a:tc>
                <a:tc>
                  <a:txBody>
                    <a:bodyPr/>
                    <a:lstStyle/>
                    <a:p>
                      <a:endParaRPr lang="en-GB" b="1" dirty="0"/>
                    </a:p>
                  </a:txBody>
                  <a:tcPr/>
                </a:tc>
                <a:tc>
                  <a:txBody>
                    <a:bodyPr/>
                    <a:lstStyle/>
                    <a:p>
                      <a:r>
                        <a:rPr lang="en-GB" dirty="0"/>
                        <a:t>.</a:t>
                      </a:r>
                    </a:p>
                  </a:txBody>
                  <a:tcPr/>
                </a:tc>
                <a:tc>
                  <a:txBody>
                    <a:bodyPr/>
                    <a:lstStyle/>
                    <a:p>
                      <a:endParaRPr lang="en-GB" dirty="0"/>
                    </a:p>
                  </a:txBody>
                  <a:tcPr/>
                </a:tc>
                <a:extLst>
                  <a:ext uri="{0D108BD9-81ED-4DB2-BD59-A6C34878D82A}">
                    <a16:rowId xmlns:a16="http://schemas.microsoft.com/office/drawing/2014/main" val="2725490645"/>
                  </a:ext>
                </a:extLst>
              </a:tr>
              <a:tr h="277814">
                <a:tc>
                  <a:txBody>
                    <a:bodyPr/>
                    <a:lstStyle/>
                    <a:p>
                      <a:pPr algn="l"/>
                      <a:r>
                        <a:rPr lang="en-GB" dirty="0"/>
                        <a:t>International trade-natural resources</a:t>
                      </a:r>
                    </a:p>
                  </a:txBody>
                  <a:tcPr/>
                </a:tc>
                <a:tc>
                  <a:txBody>
                    <a:bodyPr/>
                    <a:lstStyle/>
                    <a:p>
                      <a:endParaRPr lang="en-GB" b="1"/>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62479171"/>
                  </a:ext>
                </a:extLst>
              </a:tr>
              <a:tr h="272550">
                <a:tc>
                  <a:txBody>
                    <a:bodyPr/>
                    <a:lstStyle/>
                    <a:p>
                      <a:pPr algn="l"/>
                      <a:r>
                        <a:rPr lang="en-GB" dirty="0"/>
                        <a:t>Earthquakes and volcanoes-plate tectonics</a:t>
                      </a:r>
                    </a:p>
                  </a:txBody>
                  <a:tcPr/>
                </a:tc>
                <a:tc>
                  <a:txBody>
                    <a:bodyPr/>
                    <a:lstStyle/>
                    <a:p>
                      <a:endParaRPr lang="en-GB" b="1" dirty="0"/>
                    </a:p>
                  </a:txBody>
                  <a:tcPr/>
                </a:tc>
                <a:tc>
                  <a:txBody>
                    <a:bodyPr/>
                    <a:lstStyle/>
                    <a:p>
                      <a:r>
                        <a:rPr lang="en-GB" b="1" dirty="0"/>
                        <a:t>.</a:t>
                      </a:r>
                    </a:p>
                  </a:txBody>
                  <a:tcPr/>
                </a:tc>
                <a:tc>
                  <a:txBody>
                    <a:bodyPr/>
                    <a:lstStyle/>
                    <a:p>
                      <a:endParaRPr lang="en-GB" b="1"/>
                    </a:p>
                  </a:txBody>
                  <a:tcPr/>
                </a:tc>
                <a:tc>
                  <a:txBody>
                    <a:bodyPr/>
                    <a:lstStyle/>
                    <a:p>
                      <a:endParaRPr lang="en-GB" b="1"/>
                    </a:p>
                  </a:txBody>
                  <a:tcPr/>
                </a:tc>
                <a:tc>
                  <a:txBody>
                    <a:bodyPr/>
                    <a:lstStyle/>
                    <a:p>
                      <a:r>
                        <a:rPr lang="en-GB" b="1" dirty="0"/>
                        <a: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96397825"/>
                  </a:ext>
                </a:extLst>
              </a:tr>
              <a:tr h="272550">
                <a:tc>
                  <a:txBody>
                    <a:bodyPr/>
                    <a:lstStyle/>
                    <a:p>
                      <a:pPr algn="l"/>
                      <a:r>
                        <a:rPr lang="en-GB" dirty="0"/>
                        <a:t>Earthquakes and volcanoes-the Pacific Ring of Fire</a:t>
                      </a:r>
                    </a:p>
                  </a:txBody>
                  <a:tcPr/>
                </a:tc>
                <a:tc>
                  <a:txBody>
                    <a:bodyPr/>
                    <a:lstStyle/>
                    <a:p>
                      <a:r>
                        <a:rPr lang="en-GB" b="1" dirty="0"/>
                        <a:t>.</a:t>
                      </a:r>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r>
                        <a:rPr lang="en-GB" b="1" dirty="0"/>
                        <a: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7694284"/>
                  </a:ext>
                </a:extLst>
              </a:tr>
              <a:tr h="272550">
                <a:tc>
                  <a:txBody>
                    <a:bodyPr/>
                    <a:lstStyle/>
                    <a:p>
                      <a:pPr algn="l"/>
                      <a:r>
                        <a:rPr lang="en-GB" dirty="0"/>
                        <a:t>Earthquakes and volcanoes-impact</a:t>
                      </a:r>
                    </a:p>
                  </a:txBody>
                  <a:tcPr/>
                </a:tc>
                <a:tc>
                  <a:txBody>
                    <a:bodyPr/>
                    <a:lstStyle/>
                    <a:p>
                      <a:r>
                        <a:rPr lang="en-GB" b="1" dirty="0"/>
                        <a:t>.</a:t>
                      </a:r>
                    </a:p>
                  </a:txBody>
                  <a:tcPr/>
                </a:tc>
                <a:tc>
                  <a:txBody>
                    <a:bodyPr/>
                    <a:lstStyle/>
                    <a:p>
                      <a:endParaRPr lang="en-GB" b="1"/>
                    </a:p>
                  </a:txBody>
                  <a:tcPr/>
                </a:tc>
                <a:tc>
                  <a:txBody>
                    <a:bodyPr/>
                    <a:lstStyle/>
                    <a:p>
                      <a:endParaRPr lang="en-GB" b="1"/>
                    </a:p>
                  </a:txBody>
                  <a:tcPr/>
                </a:tc>
                <a:tc>
                  <a:txBody>
                    <a:bodyPr/>
                    <a:lstStyle/>
                    <a:p>
                      <a:endParaRPr lang="en-GB" b="1" dirty="0"/>
                    </a:p>
                  </a:txBody>
                  <a:tcPr/>
                </a:tc>
                <a:tc>
                  <a:txBody>
                    <a:bodyPr/>
                    <a:lstStyle/>
                    <a:p>
                      <a:r>
                        <a:rPr lang="en-GB" b="1" dirty="0"/>
                        <a:t>.</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986440414"/>
                  </a:ext>
                </a:extLst>
              </a:tr>
              <a:tr h="290157">
                <a:tc>
                  <a:txBody>
                    <a:bodyPr/>
                    <a:lstStyle/>
                    <a:p>
                      <a:pPr algn="l"/>
                      <a:r>
                        <a:rPr lang="en-GB" dirty="0"/>
                        <a:t>The water cycle-the cycle</a:t>
                      </a:r>
                    </a:p>
                  </a:txBody>
                  <a:tcPr/>
                </a:tc>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dirty="0"/>
                    </a:p>
                  </a:txBody>
                  <a:tcPr/>
                </a:tc>
                <a:tc>
                  <a:txBody>
                    <a:bodyPr/>
                    <a:lstStyle/>
                    <a:p>
                      <a:r>
                        <a:rPr lang="en-GB" b="1" dirty="0"/>
                        <a: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03193997"/>
                  </a:ext>
                </a:extLst>
              </a:tr>
              <a:tr h="298631">
                <a:tc>
                  <a:txBody>
                    <a:bodyPr/>
                    <a:lstStyle/>
                    <a:p>
                      <a:pPr algn="l"/>
                      <a:r>
                        <a:rPr lang="en-GB" dirty="0"/>
                        <a:t>The water cycle-clouds and precipitation</a:t>
                      </a:r>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endParaRPr lang="en-GB" b="1"/>
                    </a:p>
                  </a:txBody>
                  <a:tcPr/>
                </a:tc>
                <a:tc>
                  <a:txBody>
                    <a:bodyPr/>
                    <a:lstStyle/>
                    <a:p>
                      <a:endParaRPr lang="en-GB" b="1"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170954169"/>
                  </a:ext>
                </a:extLst>
              </a:tr>
            </a:tbl>
          </a:graphicData>
        </a:graphic>
      </p:graphicFrame>
    </p:spTree>
    <p:extLst>
      <p:ext uri="{BB962C8B-B14F-4D97-AF65-F5344CB8AC3E}">
        <p14:creationId xmlns:p14="http://schemas.microsoft.com/office/powerpoint/2010/main" val="106099120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98140-677C-4F84-8D50-90CF632EA107}"/>
              </a:ext>
            </a:extLst>
          </p:cNvPr>
          <p:cNvPicPr>
            <a:picLocks noChangeAspect="1"/>
          </p:cNvPicPr>
          <p:nvPr/>
        </p:nvPicPr>
        <p:blipFill>
          <a:blip r:embed="rId2"/>
          <a:stretch>
            <a:fillRect/>
          </a:stretch>
        </p:blipFill>
        <p:spPr>
          <a:xfrm>
            <a:off x="0" y="983596"/>
            <a:ext cx="10693400" cy="5589308"/>
          </a:xfrm>
          <a:prstGeom prst="rect">
            <a:avLst/>
          </a:prstGeom>
        </p:spPr>
      </p:pic>
    </p:spTree>
    <p:extLst>
      <p:ext uri="{BB962C8B-B14F-4D97-AF65-F5344CB8AC3E}">
        <p14:creationId xmlns:p14="http://schemas.microsoft.com/office/powerpoint/2010/main" val="325895339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7A36B-546A-4D34-A249-28FA71D1446D}"/>
              </a:ext>
            </a:extLst>
          </p:cNvPr>
          <p:cNvPicPr>
            <a:picLocks noChangeAspect="1"/>
          </p:cNvPicPr>
          <p:nvPr/>
        </p:nvPicPr>
        <p:blipFill>
          <a:blip r:embed="rId2"/>
          <a:stretch>
            <a:fillRect/>
          </a:stretch>
        </p:blipFill>
        <p:spPr>
          <a:xfrm>
            <a:off x="217487" y="482600"/>
            <a:ext cx="10258425" cy="6591300"/>
          </a:xfrm>
          <a:prstGeom prst="rect">
            <a:avLst/>
          </a:prstGeom>
        </p:spPr>
      </p:pic>
    </p:spTree>
    <p:extLst>
      <p:ext uri="{BB962C8B-B14F-4D97-AF65-F5344CB8AC3E}">
        <p14:creationId xmlns:p14="http://schemas.microsoft.com/office/powerpoint/2010/main" val="20176888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3366551648"/>
              </p:ext>
            </p:extLst>
          </p:nvPr>
        </p:nvGraphicFramePr>
        <p:xfrm>
          <a:off x="710810" y="1994848"/>
          <a:ext cx="9271780" cy="4789514"/>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7498080">
                  <a:extLst>
                    <a:ext uri="{9D8B030D-6E8A-4147-A177-3AD203B41FA5}">
                      <a16:colId xmlns:a16="http://schemas.microsoft.com/office/drawing/2014/main" val="479683651"/>
                    </a:ext>
                  </a:extLst>
                </a:gridCol>
              </a:tblGrid>
              <a:tr h="1513995">
                <a:tc>
                  <a:txBody>
                    <a:bodyPr/>
                    <a:lstStyle/>
                    <a:p>
                      <a:r>
                        <a:rPr lang="en-GB" dirty="0"/>
                        <a:t>Year 3</a:t>
                      </a:r>
                    </a:p>
                  </a:txBody>
                  <a:tcPr/>
                </a:tc>
                <a:tc>
                  <a:txBody>
                    <a:bodyPr/>
                    <a:lstStyle/>
                    <a:p>
                      <a:pPr marL="0" indent="0" algn="l">
                        <a:buFont typeface="Arial" panose="020B0604020202020204" pitchFamily="34" charset="0"/>
                        <a:buNone/>
                      </a:pPr>
                      <a:r>
                        <a:rPr lang="en-GB" dirty="0"/>
                        <a:t>• What does the term ‘international transportation’ mean?</a:t>
                      </a:r>
                    </a:p>
                    <a:p>
                      <a:pPr marL="0" indent="0" algn="l">
                        <a:buFont typeface="Arial" panose="020B0604020202020204" pitchFamily="34" charset="0"/>
                        <a:buNone/>
                      </a:pPr>
                      <a:r>
                        <a:rPr lang="en-GB" dirty="0"/>
                        <a:t>• Define the word ‘destination’.</a:t>
                      </a:r>
                    </a:p>
                    <a:p>
                      <a:pPr marL="0" indent="0" algn="l">
                        <a:buFont typeface="Arial" panose="020B0604020202020204" pitchFamily="34" charset="0"/>
                        <a:buNone/>
                      </a:pPr>
                      <a:r>
                        <a:rPr lang="en-GB" dirty="0"/>
                        <a:t>• What are the main reasons for international transportation?</a:t>
                      </a:r>
                    </a:p>
                    <a:p>
                      <a:pPr marL="0" indent="0" algn="l">
                        <a:buFont typeface="Arial" panose="020B0604020202020204" pitchFamily="34" charset="0"/>
                        <a:buNone/>
                      </a:pPr>
                      <a:r>
                        <a:rPr lang="en-GB" dirty="0"/>
                        <a:t>• What is a canal?</a:t>
                      </a:r>
                    </a:p>
                    <a:p>
                      <a:pPr marL="0" indent="0" algn="l">
                        <a:buFont typeface="Arial" panose="020B0604020202020204" pitchFamily="34" charset="0"/>
                        <a:buNone/>
                      </a:pPr>
                      <a:r>
                        <a:rPr lang="en-GB" dirty="0"/>
                        <a:t>• Locate on a map and label:</a:t>
                      </a:r>
                    </a:p>
                    <a:p>
                      <a:pPr marL="0" indent="0" algn="l">
                        <a:buFont typeface="Arial" panose="020B0604020202020204" pitchFamily="34" charset="0"/>
                        <a:buNone/>
                      </a:pPr>
                      <a:r>
                        <a:rPr lang="en-GB" dirty="0"/>
                        <a:t>• the Suez Canal</a:t>
                      </a:r>
                    </a:p>
                    <a:p>
                      <a:pPr marL="0" indent="0" algn="l">
                        <a:buFont typeface="Arial" panose="020B0604020202020204" pitchFamily="34" charset="0"/>
                        <a:buNone/>
                      </a:pPr>
                      <a:r>
                        <a:rPr lang="en-GB" dirty="0"/>
                        <a:t>• the Panama Canal.</a:t>
                      </a:r>
                    </a:p>
                    <a:p>
                      <a:pPr marL="0" indent="0" algn="l">
                        <a:buFont typeface="Arial" panose="020B0604020202020204" pitchFamily="34" charset="0"/>
                        <a:buNone/>
                      </a:pPr>
                      <a:r>
                        <a:rPr lang="en-GB" dirty="0"/>
                        <a:t>• What is a cargo ship?</a:t>
                      </a:r>
                    </a:p>
                    <a:p>
                      <a:pPr marL="0" indent="0" algn="l">
                        <a:buFont typeface="Arial" panose="020B0604020202020204" pitchFamily="34" charset="0"/>
                        <a:buNone/>
                      </a:pPr>
                      <a:r>
                        <a:rPr lang="en-GB" dirty="0"/>
                        <a:t>• What is a port?</a:t>
                      </a:r>
                    </a:p>
                    <a:p>
                      <a:pPr marL="0" indent="0" algn="l">
                        <a:buFont typeface="Arial" panose="020B0604020202020204" pitchFamily="34" charset="0"/>
                        <a:buNone/>
                      </a:pPr>
                      <a:r>
                        <a:rPr lang="en-GB" dirty="0"/>
                        <a:t>• Locate on a map and label the world’s largest port.</a:t>
                      </a:r>
                    </a:p>
                    <a:p>
                      <a:pPr marL="0" indent="0" algn="l">
                        <a:buFont typeface="Arial" panose="020B0604020202020204" pitchFamily="34" charset="0"/>
                        <a:buNone/>
                      </a:pPr>
                      <a:r>
                        <a:rPr lang="en-GB" dirty="0"/>
                        <a:t>• List the advantages and disadvantages of:</a:t>
                      </a:r>
                    </a:p>
                    <a:p>
                      <a:pPr marL="0" indent="0" algn="l">
                        <a:buFont typeface="Arial" panose="020B0604020202020204" pitchFamily="34" charset="0"/>
                        <a:buNone/>
                      </a:pPr>
                      <a:r>
                        <a:rPr lang="en-GB" dirty="0"/>
                        <a:t>• air travel</a:t>
                      </a:r>
                    </a:p>
                    <a:p>
                      <a:pPr marL="0" indent="0" algn="l">
                        <a:buFont typeface="Arial" panose="020B0604020202020204" pitchFamily="34" charset="0"/>
                        <a:buNone/>
                      </a:pPr>
                      <a:r>
                        <a:rPr lang="en-GB" dirty="0"/>
                        <a:t>• sea freight</a:t>
                      </a:r>
                    </a:p>
                    <a:p>
                      <a:pPr marL="0" indent="0" algn="l">
                        <a:buFont typeface="Arial" panose="020B0604020202020204" pitchFamily="34" charset="0"/>
                        <a:buNone/>
                      </a:pPr>
                      <a:r>
                        <a:rPr lang="en-GB" dirty="0"/>
                        <a:t>• passenger ships</a:t>
                      </a:r>
                    </a:p>
                    <a:p>
                      <a:pPr marL="0" indent="0" algn="l">
                        <a:buFont typeface="Arial" panose="020B0604020202020204" pitchFamily="34" charset="0"/>
                        <a:buNone/>
                      </a:pPr>
                      <a:r>
                        <a:rPr lang="en-GB" dirty="0"/>
                        <a:t>• rail</a:t>
                      </a:r>
                    </a:p>
                    <a:p>
                      <a:pPr marL="0" indent="0" algn="l">
                        <a:buFont typeface="Arial" panose="020B0604020202020204" pitchFamily="34" charset="0"/>
                        <a:buNone/>
                      </a:pPr>
                      <a:r>
                        <a:rPr lang="en-GB" dirty="0"/>
                        <a:t>• roads.</a:t>
                      </a:r>
                    </a:p>
                  </a:txBody>
                  <a:tcPr/>
                </a:tc>
                <a:extLst>
                  <a:ext uri="{0D108BD9-81ED-4DB2-BD59-A6C34878D82A}">
                    <a16:rowId xmlns:a16="http://schemas.microsoft.com/office/drawing/2014/main" val="3447384462"/>
                  </a:ext>
                </a:extLst>
              </a:tr>
              <a:tr h="1771994">
                <a:tc>
                  <a:txBody>
                    <a:bodyPr/>
                    <a:lstStyle/>
                    <a:p>
                      <a:r>
                        <a:rPr lang="en-GB" dirty="0"/>
                        <a:t>Year 4</a:t>
                      </a:r>
                    </a:p>
                  </a:txBody>
                  <a:tcPr/>
                </a:tc>
                <a:tc>
                  <a:txBody>
                    <a:bodyPr/>
                    <a:lstStyle/>
                    <a:p>
                      <a:pPr marL="0" indent="0" algn="l">
                        <a:buFont typeface="Arial" panose="020B0604020202020204" pitchFamily="34" charset="0"/>
                        <a:buNone/>
                      </a:pPr>
                      <a:r>
                        <a:rPr lang="en-GB" dirty="0">
                          <a:solidFill>
                            <a:schemeClr val="tx1"/>
                          </a:solidFill>
                        </a:rPr>
                        <a:t>Explain why the Suez and Panama canals are useful for sea freight.</a:t>
                      </a:r>
                    </a:p>
                    <a:p>
                      <a:pPr marL="0" indent="0" algn="l">
                        <a:buFont typeface="Arial" panose="020B0604020202020204" pitchFamily="34" charset="0"/>
                        <a:buNone/>
                      </a:pPr>
                      <a:r>
                        <a:rPr lang="en-GB" dirty="0">
                          <a:solidFill>
                            <a:schemeClr val="tx1"/>
                          </a:solidFill>
                        </a:rPr>
                        <a:t>• Organise information about some of the world’s busiest:</a:t>
                      </a:r>
                    </a:p>
                    <a:p>
                      <a:pPr marL="0" indent="0" algn="l">
                        <a:buFont typeface="Arial" panose="020B0604020202020204" pitchFamily="34" charset="0"/>
                        <a:buNone/>
                      </a:pPr>
                      <a:r>
                        <a:rPr lang="en-GB" dirty="0">
                          <a:solidFill>
                            <a:schemeClr val="tx1"/>
                          </a:solidFill>
                        </a:rPr>
                        <a:t>• airports</a:t>
                      </a:r>
                    </a:p>
                    <a:p>
                      <a:pPr marL="0" indent="0" algn="l">
                        <a:buFont typeface="Arial" panose="020B0604020202020204" pitchFamily="34" charset="0"/>
                        <a:buNone/>
                      </a:pPr>
                      <a:r>
                        <a:rPr lang="en-GB" dirty="0">
                          <a:solidFill>
                            <a:schemeClr val="tx1"/>
                          </a:solidFill>
                        </a:rPr>
                        <a:t>• sea ports.</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Compile information about international sea freight from the UK.*</a:t>
                      </a:r>
                    </a:p>
                    <a:p>
                      <a:pPr marL="0" indent="0" algn="l">
                        <a:buFont typeface="Arial" panose="020B0604020202020204" pitchFamily="34" charset="0"/>
                        <a:buNone/>
                      </a:pPr>
                      <a:r>
                        <a:rPr lang="en-GB" dirty="0">
                          <a:solidFill>
                            <a:srgbClr val="0070C0"/>
                          </a:solidFill>
                        </a:rPr>
                        <a:t>* Useful resource: Department </a:t>
                      </a:r>
                      <a:r>
                        <a:rPr lang="en-GB" dirty="0" err="1">
                          <a:solidFill>
                            <a:srgbClr val="0070C0"/>
                          </a:solidFill>
                        </a:rPr>
                        <a:t>forTransport</a:t>
                      </a:r>
                      <a:r>
                        <a:rPr lang="en-GB" dirty="0">
                          <a:solidFill>
                            <a:srgbClr val="0070C0"/>
                          </a:solidFill>
                        </a:rPr>
                        <a:t> - UK Port Freight Statistics: 2018</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endParaRPr lang="en-GB" dirty="0">
                        <a:solidFill>
                          <a:srgbClr val="0070C0"/>
                        </a:solidFill>
                      </a:endParaRPr>
                    </a:p>
                  </a:txBody>
                  <a:tcPr/>
                </a:tc>
                <a:extLst>
                  <a:ext uri="{0D108BD9-81ED-4DB2-BD59-A6C34878D82A}">
                    <a16:rowId xmlns:a16="http://schemas.microsoft.com/office/drawing/2014/main" val="623738280"/>
                  </a:ext>
                </a:extLst>
              </a:tr>
            </a:tbl>
          </a:graphicData>
        </a:graphic>
      </p:graphicFrame>
      <p:pic>
        <p:nvPicPr>
          <p:cNvPr id="4" name="Picture 3">
            <a:extLst>
              <a:ext uri="{FF2B5EF4-FFF2-40B4-BE49-F238E27FC236}">
                <a16:creationId xmlns:a16="http://schemas.microsoft.com/office/drawing/2014/main" id="{37ED53EE-29A1-4A25-9CF5-7B67C8FBAB47}"/>
              </a:ext>
            </a:extLst>
          </p:cNvPr>
          <p:cNvPicPr>
            <a:picLocks noChangeAspect="1"/>
          </p:cNvPicPr>
          <p:nvPr/>
        </p:nvPicPr>
        <p:blipFill>
          <a:blip r:embed="rId2"/>
          <a:stretch>
            <a:fillRect/>
          </a:stretch>
        </p:blipFill>
        <p:spPr>
          <a:xfrm>
            <a:off x="5164069" y="818218"/>
            <a:ext cx="804742" cy="1176630"/>
          </a:xfrm>
          <a:prstGeom prst="rect">
            <a:avLst/>
          </a:prstGeom>
        </p:spPr>
      </p:pic>
      <p:sp>
        <p:nvSpPr>
          <p:cNvPr id="6" name="TextBox 5">
            <a:extLst>
              <a:ext uri="{FF2B5EF4-FFF2-40B4-BE49-F238E27FC236}">
                <a16:creationId xmlns:a16="http://schemas.microsoft.com/office/drawing/2014/main" id="{F3BCE8F3-3160-482C-8B2E-0D21AD8D1658}"/>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Transportation: International</a:t>
            </a:r>
          </a:p>
        </p:txBody>
      </p:sp>
    </p:spTree>
    <p:extLst>
      <p:ext uri="{BB962C8B-B14F-4D97-AF65-F5344CB8AC3E}">
        <p14:creationId xmlns:p14="http://schemas.microsoft.com/office/powerpoint/2010/main" val="352281950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A34607-5AF1-490F-8A84-EA7B5ACE1793}"/>
              </a:ext>
            </a:extLst>
          </p:cNvPr>
          <p:cNvPicPr>
            <a:picLocks noChangeAspect="1"/>
          </p:cNvPicPr>
          <p:nvPr/>
        </p:nvPicPr>
        <p:blipFill>
          <a:blip r:embed="rId2"/>
          <a:stretch>
            <a:fillRect/>
          </a:stretch>
        </p:blipFill>
        <p:spPr>
          <a:xfrm>
            <a:off x="60325" y="801687"/>
            <a:ext cx="10572750" cy="5953125"/>
          </a:xfrm>
          <a:prstGeom prst="rect">
            <a:avLst/>
          </a:prstGeom>
        </p:spPr>
      </p:pic>
    </p:spTree>
    <p:extLst>
      <p:ext uri="{BB962C8B-B14F-4D97-AF65-F5344CB8AC3E}">
        <p14:creationId xmlns:p14="http://schemas.microsoft.com/office/powerpoint/2010/main" val="89004980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7C6379-B5B6-465D-AFE8-CB9DB1D3D4EA}"/>
              </a:ext>
            </a:extLst>
          </p:cNvPr>
          <p:cNvPicPr>
            <a:picLocks noChangeAspect="1"/>
          </p:cNvPicPr>
          <p:nvPr/>
        </p:nvPicPr>
        <p:blipFill>
          <a:blip r:embed="rId2"/>
          <a:stretch>
            <a:fillRect/>
          </a:stretch>
        </p:blipFill>
        <p:spPr>
          <a:xfrm>
            <a:off x="212725" y="344487"/>
            <a:ext cx="10267950" cy="6867525"/>
          </a:xfrm>
          <a:prstGeom prst="rect">
            <a:avLst/>
          </a:prstGeom>
        </p:spPr>
      </p:pic>
    </p:spTree>
    <p:extLst>
      <p:ext uri="{BB962C8B-B14F-4D97-AF65-F5344CB8AC3E}">
        <p14:creationId xmlns:p14="http://schemas.microsoft.com/office/powerpoint/2010/main" val="54263124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1497192578"/>
              </p:ext>
            </p:extLst>
          </p:nvPr>
        </p:nvGraphicFramePr>
        <p:xfrm>
          <a:off x="710810" y="1994848"/>
          <a:ext cx="9271780" cy="457200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3</a:t>
                      </a:r>
                    </a:p>
                  </a:txBody>
                  <a:tcPr/>
                </a:tc>
                <a:tc>
                  <a:txBody>
                    <a:bodyPr/>
                    <a:lstStyle/>
                    <a:p>
                      <a:pPr algn="l"/>
                      <a:r>
                        <a:rPr lang="en-GB" dirty="0"/>
                        <a:t>• Define the term ‘food miles'.</a:t>
                      </a:r>
                    </a:p>
                    <a:p>
                      <a:pPr algn="l"/>
                      <a:r>
                        <a:rPr lang="en-GB" dirty="0"/>
                        <a:t>• Locate on a map and label the food</a:t>
                      </a:r>
                    </a:p>
                    <a:p>
                      <a:pPr algn="l"/>
                      <a:r>
                        <a:rPr lang="en-GB" dirty="0"/>
                        <a:t>miles for a range of foods imported</a:t>
                      </a:r>
                    </a:p>
                    <a:p>
                      <a:pPr algn="l"/>
                      <a:r>
                        <a:rPr lang="en-GB" dirty="0"/>
                        <a:t>into the United Kingdom.</a:t>
                      </a:r>
                    </a:p>
                    <a:p>
                      <a:pPr algn="l"/>
                      <a:r>
                        <a:rPr lang="en-GB" dirty="0"/>
                        <a:t>• Define the term ‘food security’.</a:t>
                      </a:r>
                    </a:p>
                    <a:p>
                      <a:pPr algn="l"/>
                      <a:r>
                        <a:rPr lang="en-GB" dirty="0"/>
                        <a:t>• Locate on a map and label areas</a:t>
                      </a:r>
                    </a:p>
                    <a:p>
                      <a:pPr algn="l"/>
                      <a:r>
                        <a:rPr lang="en-GB" dirty="0"/>
                        <a:t>where the food security risk is high.</a:t>
                      </a:r>
                    </a:p>
                  </a:txBody>
                  <a:tcPr/>
                </a:tc>
                <a:tc>
                  <a:txBody>
                    <a:bodyPr/>
                    <a:lstStyle/>
                    <a:p>
                      <a:pPr marL="171450" indent="-171450" algn="l">
                        <a:buFont typeface="Arial" panose="020B0604020202020204" pitchFamily="34" charset="0"/>
                        <a:buChar char="•"/>
                      </a:pPr>
                      <a:r>
                        <a:rPr lang="en-GB" dirty="0"/>
                        <a:t>Define the word ‘import’.</a:t>
                      </a:r>
                    </a:p>
                    <a:p>
                      <a:pPr algn="l"/>
                      <a:r>
                        <a:rPr lang="en-GB" dirty="0"/>
                        <a:t>• Define the word ‘export’.</a:t>
                      </a:r>
                    </a:p>
                    <a:p>
                      <a:pPr algn="l"/>
                      <a:r>
                        <a:rPr lang="en-GB" dirty="0"/>
                        <a:t>• What is the world’s most traded</a:t>
                      </a:r>
                    </a:p>
                    <a:p>
                      <a:pPr algn="l"/>
                      <a:r>
                        <a:rPr lang="en-GB" dirty="0"/>
                        <a:t>beverage?</a:t>
                      </a:r>
                    </a:p>
                  </a:txBody>
                  <a:tcPr/>
                </a:tc>
                <a:tc>
                  <a:txBody>
                    <a:bodyPr/>
                    <a:lstStyle/>
                    <a:p>
                      <a:pPr marL="171450" indent="-171450" algn="l">
                        <a:buFont typeface="Arial" panose="020B0604020202020204" pitchFamily="34" charset="0"/>
                        <a:buChar char="•"/>
                      </a:pPr>
                      <a:r>
                        <a:rPr lang="en-GB" dirty="0"/>
                        <a:t>What are the most traded foods</a:t>
                      </a:r>
                    </a:p>
                    <a:p>
                      <a:pPr marL="0" indent="0" algn="l">
                        <a:buFont typeface="Arial" panose="020B0604020202020204" pitchFamily="34" charset="0"/>
                        <a:buNone/>
                      </a:pPr>
                      <a:r>
                        <a:rPr lang="en-GB" dirty="0"/>
                        <a:t>globally</a:t>
                      </a:r>
                    </a:p>
                    <a:p>
                      <a:pPr marL="0" indent="0" algn="l">
                        <a:buFont typeface="Arial" panose="020B0604020202020204" pitchFamily="34" charset="0"/>
                        <a:buNone/>
                      </a:pPr>
                      <a:endParaRPr lang="en-GB" dirty="0"/>
                    </a:p>
                  </a:txBody>
                  <a:tcPr/>
                </a:tc>
                <a:extLst>
                  <a:ext uri="{0D108BD9-81ED-4DB2-BD59-A6C34878D82A}">
                    <a16:rowId xmlns:a16="http://schemas.microsoft.com/office/drawing/2014/main" val="3447384462"/>
                  </a:ext>
                </a:extLst>
              </a:tr>
              <a:tr h="2247467">
                <a:tc>
                  <a:txBody>
                    <a:bodyPr/>
                    <a:lstStyle/>
                    <a:p>
                      <a:r>
                        <a:rPr lang="en-GB" dirty="0"/>
                        <a:t>Year 4</a:t>
                      </a:r>
                    </a:p>
                  </a:txBody>
                  <a:tcPr/>
                </a:tc>
                <a:tc>
                  <a:txBody>
                    <a:bodyPr/>
                    <a:lstStyle/>
                    <a:p>
                      <a:pPr algn="l"/>
                      <a:r>
                        <a:rPr lang="en-GB" dirty="0">
                          <a:solidFill>
                            <a:schemeClr val="tx1"/>
                          </a:solidFill>
                        </a:rPr>
                        <a:t>Compare and contrast the</a:t>
                      </a:r>
                    </a:p>
                    <a:p>
                      <a:pPr algn="l"/>
                      <a:r>
                        <a:rPr lang="en-GB" dirty="0">
                          <a:solidFill>
                            <a:schemeClr val="tx1"/>
                          </a:solidFill>
                        </a:rPr>
                        <a:t>geographical locations from which</a:t>
                      </a:r>
                    </a:p>
                    <a:p>
                      <a:pPr algn="l"/>
                      <a:r>
                        <a:rPr lang="en-GB" dirty="0">
                          <a:solidFill>
                            <a:schemeClr val="tx1"/>
                          </a:solidFill>
                        </a:rPr>
                        <a:t>oranges and bananas are imported in to the UK.</a:t>
                      </a:r>
                    </a:p>
                    <a:p>
                      <a:pPr algn="l"/>
                      <a:r>
                        <a:rPr lang="en-GB" dirty="0">
                          <a:solidFill>
                            <a:schemeClr val="tx1"/>
                          </a:solidFill>
                        </a:rPr>
                        <a:t>• Explain some of the concerns about food miles.</a:t>
                      </a:r>
                    </a:p>
                    <a:p>
                      <a:pPr algn="l"/>
                      <a:r>
                        <a:rPr lang="en-GB" dirty="0">
                          <a:solidFill>
                            <a:srgbClr val="0070C0"/>
                          </a:solidFill>
                        </a:rPr>
                        <a:t>• Investigate the issue of food security in African countries.</a:t>
                      </a:r>
                    </a:p>
                  </a:txBody>
                  <a:tcPr/>
                </a:tc>
                <a:tc>
                  <a:txBody>
                    <a:bodyPr/>
                    <a:lstStyle/>
                    <a:p>
                      <a:pPr algn="l"/>
                      <a:r>
                        <a:rPr lang="en-GB" dirty="0"/>
                        <a:t>• Give some reasons why coffee may be the world’s most traded beverage.</a:t>
                      </a:r>
                    </a:p>
                    <a:p>
                      <a:pPr algn="l"/>
                      <a:r>
                        <a:rPr lang="en-GB" dirty="0"/>
                        <a:t>• Organise information about the</a:t>
                      </a:r>
                    </a:p>
                    <a:p>
                      <a:pPr algn="l"/>
                      <a:r>
                        <a:rPr lang="en-GB" dirty="0"/>
                        <a:t>growing and exporting of coffee beans in Colombia.</a:t>
                      </a:r>
                    </a:p>
                    <a:p>
                      <a:pPr algn="l"/>
                      <a:endParaRPr lang="en-GB" dirty="0"/>
                    </a:p>
                    <a:p>
                      <a:pPr algn="l"/>
                      <a:r>
                        <a:rPr lang="en-GB" dirty="0">
                          <a:solidFill>
                            <a:srgbClr val="0070C0"/>
                          </a:solidFill>
                        </a:rPr>
                        <a:t>Relate the import and export of food across the world with your knowledge of international transportation. Make some</a:t>
                      </a:r>
                    </a:p>
                    <a:p>
                      <a:pPr algn="l"/>
                      <a:r>
                        <a:rPr lang="en-GB" dirty="0">
                          <a:solidFill>
                            <a:srgbClr val="0070C0"/>
                          </a:solidFill>
                        </a:rPr>
                        <a:t>generalisations.</a:t>
                      </a:r>
                    </a:p>
                    <a:p>
                      <a:pPr algn="l"/>
                      <a:r>
                        <a:rPr lang="en-GB" dirty="0">
                          <a:solidFill>
                            <a:srgbClr val="0070C0"/>
                          </a:solidFill>
                        </a:rPr>
                        <a:t>• True or false? Countries export food </a:t>
                      </a:r>
                      <a:r>
                        <a:rPr lang="en-GB" dirty="0" err="1">
                          <a:solidFill>
                            <a:srgbClr val="0070C0"/>
                          </a:solidFill>
                        </a:rPr>
                        <a:t>tomake</a:t>
                      </a:r>
                      <a:r>
                        <a:rPr lang="en-GB" dirty="0">
                          <a:solidFill>
                            <a:srgbClr val="0070C0"/>
                          </a:solidFill>
                        </a:rPr>
                        <a:t> money.</a:t>
                      </a:r>
                    </a:p>
                  </a:txBody>
                  <a:tcPr/>
                </a:tc>
                <a:tc>
                  <a:txBody>
                    <a:bodyPr/>
                    <a:lstStyle/>
                    <a:p>
                      <a:pPr algn="l"/>
                      <a:r>
                        <a:rPr lang="en-GB" dirty="0"/>
                        <a:t>• Explain why oranges and bananas are imported to the United Kingdom.</a:t>
                      </a:r>
                    </a:p>
                    <a:p>
                      <a:pPr algn="l"/>
                      <a:r>
                        <a:rPr lang="en-GB" dirty="0"/>
                        <a:t>• Graph information about the most </a:t>
                      </a:r>
                      <a:r>
                        <a:rPr lang="en-GB" dirty="0" err="1"/>
                        <a:t>iraded</a:t>
                      </a:r>
                      <a:r>
                        <a:rPr lang="en-GB" dirty="0"/>
                        <a:t> foods internationally.</a:t>
                      </a:r>
                    </a:p>
                    <a:p>
                      <a:pPr algn="l"/>
                      <a:endParaRPr lang="en-GB" dirty="0"/>
                    </a:p>
                    <a:p>
                      <a:pPr algn="l"/>
                      <a:r>
                        <a:rPr lang="en-GB" dirty="0">
                          <a:solidFill>
                            <a:srgbClr val="0070C0"/>
                          </a:solidFill>
                        </a:rPr>
                        <a:t>• Investigate the seafood trade and draw conclusions about some of the reasons why some foods are more traded than  others</a:t>
                      </a:r>
                      <a:r>
                        <a:rPr lang="en-GB" dirty="0"/>
                        <a:t>.</a:t>
                      </a:r>
                    </a:p>
                  </a:txBody>
                  <a:tcPr/>
                </a:tc>
                <a:extLst>
                  <a:ext uri="{0D108BD9-81ED-4DB2-BD59-A6C34878D82A}">
                    <a16:rowId xmlns:a16="http://schemas.microsoft.com/office/drawing/2014/main" val="623738280"/>
                  </a:ext>
                </a:extLst>
              </a:tr>
            </a:tbl>
          </a:graphicData>
        </a:graphic>
      </p:graphicFrame>
      <p:pic>
        <p:nvPicPr>
          <p:cNvPr id="14" name="Picture 13">
            <a:extLst>
              <a:ext uri="{FF2B5EF4-FFF2-40B4-BE49-F238E27FC236}">
                <a16:creationId xmlns:a16="http://schemas.microsoft.com/office/drawing/2014/main" id="{19D187C2-378F-4998-AF27-6703687A964F}"/>
              </a:ext>
            </a:extLst>
          </p:cNvPr>
          <p:cNvPicPr>
            <a:picLocks noChangeAspect="1"/>
          </p:cNvPicPr>
          <p:nvPr/>
        </p:nvPicPr>
        <p:blipFill>
          <a:blip r:embed="rId2"/>
          <a:stretch>
            <a:fillRect/>
          </a:stretch>
        </p:blipFill>
        <p:spPr>
          <a:xfrm>
            <a:off x="8413281" y="974203"/>
            <a:ext cx="664522" cy="883997"/>
          </a:xfrm>
          <a:prstGeom prst="rect">
            <a:avLst/>
          </a:prstGeom>
        </p:spPr>
      </p:pic>
      <p:pic>
        <p:nvPicPr>
          <p:cNvPr id="3" name="Picture 2">
            <a:extLst>
              <a:ext uri="{FF2B5EF4-FFF2-40B4-BE49-F238E27FC236}">
                <a16:creationId xmlns:a16="http://schemas.microsoft.com/office/drawing/2014/main" id="{4413732E-46F0-42C5-BEFD-E578F0E512E4}"/>
              </a:ext>
            </a:extLst>
          </p:cNvPr>
          <p:cNvPicPr>
            <a:picLocks noChangeAspect="1"/>
          </p:cNvPicPr>
          <p:nvPr/>
        </p:nvPicPr>
        <p:blipFill>
          <a:blip r:embed="rId3"/>
          <a:stretch>
            <a:fillRect/>
          </a:stretch>
        </p:blipFill>
        <p:spPr>
          <a:xfrm>
            <a:off x="3290972" y="920035"/>
            <a:ext cx="652329" cy="883997"/>
          </a:xfrm>
          <a:prstGeom prst="rect">
            <a:avLst/>
          </a:prstGeom>
        </p:spPr>
      </p:pic>
      <p:pic>
        <p:nvPicPr>
          <p:cNvPr id="4" name="Picture 3">
            <a:extLst>
              <a:ext uri="{FF2B5EF4-FFF2-40B4-BE49-F238E27FC236}">
                <a16:creationId xmlns:a16="http://schemas.microsoft.com/office/drawing/2014/main" id="{783B9922-9C06-4946-A68F-5B87AAD4C836}"/>
              </a:ext>
            </a:extLst>
          </p:cNvPr>
          <p:cNvPicPr>
            <a:picLocks noChangeAspect="1"/>
          </p:cNvPicPr>
          <p:nvPr/>
        </p:nvPicPr>
        <p:blipFill>
          <a:blip r:embed="rId4"/>
          <a:stretch>
            <a:fillRect/>
          </a:stretch>
        </p:blipFill>
        <p:spPr>
          <a:xfrm>
            <a:off x="5702532" y="827888"/>
            <a:ext cx="704670" cy="1030312"/>
          </a:xfrm>
          <a:prstGeom prst="rect">
            <a:avLst/>
          </a:prstGeom>
        </p:spPr>
      </p:pic>
      <p:sp>
        <p:nvSpPr>
          <p:cNvPr id="6" name="TextBox 5">
            <a:extLst>
              <a:ext uri="{FF2B5EF4-FFF2-40B4-BE49-F238E27FC236}">
                <a16:creationId xmlns:a16="http://schemas.microsoft.com/office/drawing/2014/main" id="{68BD9E8B-A3BD-43AE-B072-FBE161B7A95B}"/>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International trade: food</a:t>
            </a:r>
          </a:p>
        </p:txBody>
      </p:sp>
    </p:spTree>
    <p:extLst>
      <p:ext uri="{BB962C8B-B14F-4D97-AF65-F5344CB8AC3E}">
        <p14:creationId xmlns:p14="http://schemas.microsoft.com/office/powerpoint/2010/main" val="355846213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CFD243-EF6B-48FA-8EC0-B63B0D5A4ECC}"/>
              </a:ext>
            </a:extLst>
          </p:cNvPr>
          <p:cNvPicPr>
            <a:picLocks noChangeAspect="1"/>
          </p:cNvPicPr>
          <p:nvPr/>
        </p:nvPicPr>
        <p:blipFill>
          <a:blip r:embed="rId2"/>
          <a:stretch>
            <a:fillRect/>
          </a:stretch>
        </p:blipFill>
        <p:spPr>
          <a:xfrm>
            <a:off x="0" y="776925"/>
            <a:ext cx="10693400" cy="6002650"/>
          </a:xfrm>
          <a:prstGeom prst="rect">
            <a:avLst/>
          </a:prstGeom>
        </p:spPr>
      </p:pic>
    </p:spTree>
    <p:extLst>
      <p:ext uri="{BB962C8B-B14F-4D97-AF65-F5344CB8AC3E}">
        <p14:creationId xmlns:p14="http://schemas.microsoft.com/office/powerpoint/2010/main" val="307337083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44C088-125F-424F-AB20-0211845E8781}"/>
              </a:ext>
            </a:extLst>
          </p:cNvPr>
          <p:cNvPicPr>
            <a:picLocks noChangeAspect="1"/>
          </p:cNvPicPr>
          <p:nvPr/>
        </p:nvPicPr>
        <p:blipFill>
          <a:blip r:embed="rId2"/>
          <a:stretch>
            <a:fillRect/>
          </a:stretch>
        </p:blipFill>
        <p:spPr>
          <a:xfrm>
            <a:off x="193675" y="458787"/>
            <a:ext cx="10306050" cy="6638925"/>
          </a:xfrm>
          <a:prstGeom prst="rect">
            <a:avLst/>
          </a:prstGeom>
        </p:spPr>
      </p:pic>
    </p:spTree>
    <p:extLst>
      <p:ext uri="{BB962C8B-B14F-4D97-AF65-F5344CB8AC3E}">
        <p14:creationId xmlns:p14="http://schemas.microsoft.com/office/powerpoint/2010/main" val="226390836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1827682469"/>
              </p:ext>
            </p:extLst>
          </p:nvPr>
        </p:nvGraphicFramePr>
        <p:xfrm>
          <a:off x="710810" y="1994848"/>
          <a:ext cx="9271780" cy="3566803"/>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3</a:t>
                      </a:r>
                    </a:p>
                  </a:txBody>
                  <a:tcPr/>
                </a:tc>
                <a:tc>
                  <a:txBody>
                    <a:bodyPr/>
                    <a:lstStyle/>
                    <a:p>
                      <a:pPr marL="171450" indent="-171450" algn="l">
                        <a:buFont typeface="Arial" panose="020B0604020202020204" pitchFamily="34" charset="0"/>
                        <a:buChar char="•"/>
                      </a:pPr>
                      <a:r>
                        <a:rPr lang="en-GB" dirty="0"/>
                        <a:t>Define the term 'natural resources’.</a:t>
                      </a:r>
                    </a:p>
                    <a:p>
                      <a:pPr algn="l"/>
                      <a:r>
                        <a:rPr lang="en-GB" dirty="0"/>
                        <a:t>• List some common natural resources.</a:t>
                      </a:r>
                    </a:p>
                  </a:txBody>
                  <a:tcPr/>
                </a:tc>
                <a:tc>
                  <a:txBody>
                    <a:bodyPr/>
                    <a:lstStyle/>
                    <a:p>
                      <a:pPr algn="l"/>
                      <a:r>
                        <a:rPr lang="en-GB" dirty="0"/>
                        <a:t>• Describe some of the uses of the natural resources you have listed.</a:t>
                      </a:r>
                    </a:p>
                  </a:txBody>
                  <a:tcPr/>
                </a:tc>
                <a:tc>
                  <a:txBody>
                    <a:bodyPr/>
                    <a:lstStyle/>
                    <a:p>
                      <a:pPr algn="l"/>
                      <a:r>
                        <a:rPr lang="en-GB" dirty="0"/>
                        <a:t>• Relate the occurrence of fertile soils to your knowledge of rivers.</a:t>
                      </a:r>
                    </a:p>
                  </a:txBody>
                  <a:tcPr/>
                </a:tc>
                <a:extLst>
                  <a:ext uri="{0D108BD9-81ED-4DB2-BD59-A6C34878D82A}">
                    <a16:rowId xmlns:a16="http://schemas.microsoft.com/office/drawing/2014/main" val="3447384462"/>
                  </a:ext>
                </a:extLst>
              </a:tr>
              <a:tr h="2247467">
                <a:tc>
                  <a:txBody>
                    <a:bodyPr/>
                    <a:lstStyle/>
                    <a:p>
                      <a:r>
                        <a:rPr lang="en-GB" dirty="0"/>
                        <a:t>Year 4</a:t>
                      </a:r>
                    </a:p>
                  </a:txBody>
                  <a:tcPr/>
                </a:tc>
                <a:tc>
                  <a:txBody>
                    <a:bodyPr/>
                    <a:lstStyle/>
                    <a:p>
                      <a:pPr algn="l"/>
                      <a:r>
                        <a:rPr lang="en-GB" dirty="0">
                          <a:solidFill>
                            <a:schemeClr val="tx1"/>
                          </a:solidFill>
                        </a:rPr>
                        <a:t>• Compare and contrast the physical features of areas where soils for agriculture and rocks for construction are found.</a:t>
                      </a:r>
                    </a:p>
                    <a:p>
                      <a:pPr algn="l"/>
                      <a:endParaRPr lang="en-GB" dirty="0">
                        <a:solidFill>
                          <a:srgbClr val="0070C0"/>
                        </a:solidFill>
                      </a:endParaRPr>
                    </a:p>
                    <a:p>
                      <a:pPr algn="l"/>
                      <a:r>
                        <a:rPr lang="en-GB" dirty="0">
                          <a:solidFill>
                            <a:srgbClr val="0070C0"/>
                          </a:solidFill>
                        </a:rPr>
                        <a:t>Relate the occurrence of fertile soils to</a:t>
                      </a:r>
                    </a:p>
                    <a:p>
                      <a:pPr algn="l"/>
                      <a:r>
                        <a:rPr lang="en-GB" dirty="0">
                          <a:solidFill>
                            <a:srgbClr val="0070C0"/>
                          </a:solidFill>
                        </a:rPr>
                        <a:t>your knowledge of rivers.</a:t>
                      </a:r>
                    </a:p>
                    <a:p>
                      <a:pPr algn="l"/>
                      <a:endParaRPr lang="en-GB" dirty="0">
                        <a:solidFill>
                          <a:srgbClr val="0070C0"/>
                        </a:solidFill>
                      </a:endParaRPr>
                    </a:p>
                  </a:txBody>
                  <a:tcPr/>
                </a:tc>
                <a:tc>
                  <a:txBody>
                    <a:bodyPr/>
                    <a:lstStyle/>
                    <a:p>
                      <a:pPr algn="l"/>
                      <a:r>
                        <a:rPr lang="en-GB" dirty="0"/>
                        <a:t>Explain the terms ‘import’ and ‘export’.</a:t>
                      </a:r>
                    </a:p>
                    <a:p>
                      <a:pPr algn="l"/>
                      <a:r>
                        <a:rPr lang="en-GB" dirty="0"/>
                        <a:t>• Explain what copper ore is and how it is processed into a useful material.</a:t>
                      </a:r>
                    </a:p>
                    <a:p>
                      <a:pPr algn="l"/>
                      <a:endParaRPr lang="en-GB" dirty="0"/>
                    </a:p>
                    <a:p>
                      <a:pPr algn="l"/>
                      <a:r>
                        <a:rPr lang="en-GB" dirty="0">
                          <a:solidFill>
                            <a:srgbClr val="0070C0"/>
                          </a:solidFill>
                        </a:rPr>
                        <a:t>Explain why diversity in physical</a:t>
                      </a:r>
                    </a:p>
                    <a:p>
                      <a:pPr algn="l"/>
                      <a:r>
                        <a:rPr lang="en-GB" dirty="0">
                          <a:solidFill>
                            <a:srgbClr val="0070C0"/>
                          </a:solidFill>
                        </a:rPr>
                        <a:t>features across the world gives rise to the import and export of natural resources</a:t>
                      </a:r>
                    </a:p>
                  </a:txBody>
                  <a:tcPr/>
                </a:tc>
                <a:tc>
                  <a:txBody>
                    <a:bodyPr/>
                    <a:lstStyle/>
                    <a:p>
                      <a:pPr algn="l"/>
                      <a:r>
                        <a:rPr lang="en-GB" dirty="0"/>
                        <a:t>• Investigate the process of mining copper and nickel.</a:t>
                      </a:r>
                    </a:p>
                    <a:p>
                      <a:pPr algn="l"/>
                      <a:endParaRPr lang="en-GB" dirty="0"/>
                    </a:p>
                    <a:p>
                      <a:pPr algn="l"/>
                      <a:r>
                        <a:rPr lang="en-GB" dirty="0"/>
                        <a:t>• </a:t>
                      </a:r>
                      <a:r>
                        <a:rPr lang="en-GB" dirty="0">
                          <a:solidFill>
                            <a:srgbClr val="0070C0"/>
                          </a:solidFill>
                        </a:rPr>
                        <a:t>Investigate the diversity of fresh water supplies around the world.</a:t>
                      </a:r>
                    </a:p>
                  </a:txBody>
                  <a:tcPr/>
                </a:tc>
                <a:extLst>
                  <a:ext uri="{0D108BD9-81ED-4DB2-BD59-A6C34878D82A}">
                    <a16:rowId xmlns:a16="http://schemas.microsoft.com/office/drawing/2014/main" val="623738280"/>
                  </a:ext>
                </a:extLst>
              </a:tr>
            </a:tbl>
          </a:graphicData>
        </a:graphic>
      </p:graphicFrame>
      <p:pic>
        <p:nvPicPr>
          <p:cNvPr id="14" name="Picture 13">
            <a:extLst>
              <a:ext uri="{FF2B5EF4-FFF2-40B4-BE49-F238E27FC236}">
                <a16:creationId xmlns:a16="http://schemas.microsoft.com/office/drawing/2014/main" id="{19D187C2-378F-4998-AF27-6703687A964F}"/>
              </a:ext>
            </a:extLst>
          </p:cNvPr>
          <p:cNvPicPr>
            <a:picLocks noChangeAspect="1"/>
          </p:cNvPicPr>
          <p:nvPr/>
        </p:nvPicPr>
        <p:blipFill>
          <a:blip r:embed="rId2"/>
          <a:stretch>
            <a:fillRect/>
          </a:stretch>
        </p:blipFill>
        <p:spPr>
          <a:xfrm>
            <a:off x="8413281" y="837031"/>
            <a:ext cx="664522" cy="883997"/>
          </a:xfrm>
          <a:prstGeom prst="rect">
            <a:avLst/>
          </a:prstGeom>
        </p:spPr>
      </p:pic>
      <p:pic>
        <p:nvPicPr>
          <p:cNvPr id="5" name="Picture 4">
            <a:extLst>
              <a:ext uri="{FF2B5EF4-FFF2-40B4-BE49-F238E27FC236}">
                <a16:creationId xmlns:a16="http://schemas.microsoft.com/office/drawing/2014/main" id="{C91C4504-30B1-4A6E-88A7-68F34953FDB7}"/>
              </a:ext>
            </a:extLst>
          </p:cNvPr>
          <p:cNvPicPr>
            <a:picLocks noChangeAspect="1"/>
          </p:cNvPicPr>
          <p:nvPr/>
        </p:nvPicPr>
        <p:blipFill rotWithShape="1">
          <a:blip r:embed="rId3"/>
          <a:srcRect r="47989"/>
          <a:stretch/>
        </p:blipFill>
        <p:spPr>
          <a:xfrm>
            <a:off x="3383724" y="699860"/>
            <a:ext cx="773696" cy="1158340"/>
          </a:xfrm>
          <a:prstGeom prst="rect">
            <a:avLst/>
          </a:prstGeom>
        </p:spPr>
      </p:pic>
      <p:pic>
        <p:nvPicPr>
          <p:cNvPr id="6" name="Picture 5">
            <a:extLst>
              <a:ext uri="{FF2B5EF4-FFF2-40B4-BE49-F238E27FC236}">
                <a16:creationId xmlns:a16="http://schemas.microsoft.com/office/drawing/2014/main" id="{3A7CD4B2-151A-4E8B-B0A5-ABEDDAD2BF20}"/>
              </a:ext>
            </a:extLst>
          </p:cNvPr>
          <p:cNvPicPr>
            <a:picLocks noChangeAspect="1"/>
          </p:cNvPicPr>
          <p:nvPr/>
        </p:nvPicPr>
        <p:blipFill rotWithShape="1">
          <a:blip r:embed="rId3"/>
          <a:srcRect l="47989"/>
          <a:stretch/>
        </p:blipFill>
        <p:spPr>
          <a:xfrm>
            <a:off x="6003851" y="699860"/>
            <a:ext cx="773695" cy="1158340"/>
          </a:xfrm>
          <a:prstGeom prst="rect">
            <a:avLst/>
          </a:prstGeom>
        </p:spPr>
      </p:pic>
      <p:sp>
        <p:nvSpPr>
          <p:cNvPr id="7" name="TextBox 6">
            <a:extLst>
              <a:ext uri="{FF2B5EF4-FFF2-40B4-BE49-F238E27FC236}">
                <a16:creationId xmlns:a16="http://schemas.microsoft.com/office/drawing/2014/main" id="{534F9785-E849-487B-A5A2-25CA3E088962}"/>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International trade: natural resources</a:t>
            </a:r>
          </a:p>
        </p:txBody>
      </p:sp>
    </p:spTree>
    <p:extLst>
      <p:ext uri="{BB962C8B-B14F-4D97-AF65-F5344CB8AC3E}">
        <p14:creationId xmlns:p14="http://schemas.microsoft.com/office/powerpoint/2010/main" val="340863732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63710C-5EA4-4D89-B4D7-8A9BC91E5AF5}"/>
              </a:ext>
            </a:extLst>
          </p:cNvPr>
          <p:cNvPicPr>
            <a:picLocks noChangeAspect="1"/>
          </p:cNvPicPr>
          <p:nvPr/>
        </p:nvPicPr>
        <p:blipFill>
          <a:blip r:embed="rId2"/>
          <a:stretch>
            <a:fillRect/>
          </a:stretch>
        </p:blipFill>
        <p:spPr>
          <a:xfrm>
            <a:off x="103187" y="787400"/>
            <a:ext cx="10487025" cy="5981700"/>
          </a:xfrm>
          <a:prstGeom prst="rect">
            <a:avLst/>
          </a:prstGeom>
        </p:spPr>
      </p:pic>
    </p:spTree>
    <p:extLst>
      <p:ext uri="{BB962C8B-B14F-4D97-AF65-F5344CB8AC3E}">
        <p14:creationId xmlns:p14="http://schemas.microsoft.com/office/powerpoint/2010/main" val="171228777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476320-E3FA-49C0-9D6B-BC4B84755B85}"/>
              </a:ext>
            </a:extLst>
          </p:cNvPr>
          <p:cNvPicPr>
            <a:picLocks noChangeAspect="1"/>
          </p:cNvPicPr>
          <p:nvPr/>
        </p:nvPicPr>
        <p:blipFill>
          <a:blip r:embed="rId2"/>
          <a:stretch>
            <a:fillRect/>
          </a:stretch>
        </p:blipFill>
        <p:spPr>
          <a:xfrm>
            <a:off x="0" y="777503"/>
            <a:ext cx="10693400" cy="6001494"/>
          </a:xfrm>
          <a:prstGeom prst="rect">
            <a:avLst/>
          </a:prstGeom>
        </p:spPr>
      </p:pic>
    </p:spTree>
    <p:extLst>
      <p:ext uri="{BB962C8B-B14F-4D97-AF65-F5344CB8AC3E}">
        <p14:creationId xmlns:p14="http://schemas.microsoft.com/office/powerpoint/2010/main" val="102635268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F6011D-E18E-42CF-84BC-B73B1BFEF9E9}"/>
              </a:ext>
            </a:extLst>
          </p:cNvPr>
          <p:cNvPicPr>
            <a:picLocks noChangeAspect="1"/>
          </p:cNvPicPr>
          <p:nvPr/>
        </p:nvPicPr>
        <p:blipFill>
          <a:blip r:embed="rId2"/>
          <a:stretch>
            <a:fillRect/>
          </a:stretch>
        </p:blipFill>
        <p:spPr>
          <a:xfrm>
            <a:off x="317500" y="463550"/>
            <a:ext cx="10058400" cy="6629400"/>
          </a:xfrm>
          <a:prstGeom prst="rect">
            <a:avLst/>
          </a:prstGeom>
        </p:spPr>
      </p:pic>
    </p:spTree>
    <p:extLst>
      <p:ext uri="{BB962C8B-B14F-4D97-AF65-F5344CB8AC3E}">
        <p14:creationId xmlns:p14="http://schemas.microsoft.com/office/powerpoint/2010/main" val="401886034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56DC94-4354-4589-B4F7-619F48225F58}"/>
              </a:ext>
            </a:extLst>
          </p:cNvPr>
          <p:cNvSpPr/>
          <p:nvPr/>
        </p:nvSpPr>
        <p:spPr>
          <a:xfrm>
            <a:off x="0" y="877824"/>
            <a:ext cx="6501384" cy="369332"/>
          </a:xfrm>
          <a:prstGeom prst="rect">
            <a:avLst/>
          </a:prstGeom>
        </p:spPr>
        <p:txBody>
          <a:bodyPr wrap="square">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sym typeface="Helvetica Neue"/>
              </a:rPr>
              <a:t> </a:t>
            </a:r>
            <a:endParaRPr kumimoji="0" lang="en-GB" sz="1800" b="1" i="0" u="none" strike="noStrike" kern="0" cap="none" spc="0" normalizeH="0" baseline="0" noProof="0" dirty="0">
              <a:ln>
                <a:noFill/>
              </a:ln>
              <a:solidFill>
                <a:srgbClr val="000000"/>
              </a:solidFill>
              <a:effectLst/>
              <a:uLnTx/>
              <a:uFillTx/>
              <a:latin typeface="Helvetica Neue"/>
              <a:sym typeface="Helvetica Neue"/>
            </a:endParaRPr>
          </a:p>
        </p:txBody>
      </p:sp>
      <p:graphicFrame>
        <p:nvGraphicFramePr>
          <p:cNvPr id="9" name="Table 8">
            <a:extLst>
              <a:ext uri="{FF2B5EF4-FFF2-40B4-BE49-F238E27FC236}">
                <a16:creationId xmlns:a16="http://schemas.microsoft.com/office/drawing/2014/main" id="{CA4506AA-2227-42E8-BDE9-219473B60055}"/>
              </a:ext>
            </a:extLst>
          </p:cNvPr>
          <p:cNvGraphicFramePr>
            <a:graphicFrameLocks noGrp="1"/>
          </p:cNvGraphicFramePr>
          <p:nvPr>
            <p:extLst>
              <p:ext uri="{D42A27DB-BD31-4B8C-83A1-F6EECF244321}">
                <p14:modId xmlns:p14="http://schemas.microsoft.com/office/powerpoint/2010/main" val="2704303214"/>
              </p:ext>
            </p:extLst>
          </p:nvPr>
        </p:nvGraphicFramePr>
        <p:xfrm>
          <a:off x="710810" y="1736986"/>
          <a:ext cx="9271780" cy="457200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609504251"/>
                    </a:ext>
                  </a:extLst>
                </a:gridCol>
                <a:gridCol w="3749040">
                  <a:extLst>
                    <a:ext uri="{9D8B030D-6E8A-4147-A177-3AD203B41FA5}">
                      <a16:colId xmlns:a16="http://schemas.microsoft.com/office/drawing/2014/main" val="3864926338"/>
                    </a:ext>
                  </a:extLst>
                </a:gridCol>
                <a:gridCol w="3749040">
                  <a:extLst>
                    <a:ext uri="{9D8B030D-6E8A-4147-A177-3AD203B41FA5}">
                      <a16:colId xmlns:a16="http://schemas.microsoft.com/office/drawing/2014/main" val="2387383766"/>
                    </a:ext>
                  </a:extLst>
                </a:gridCol>
              </a:tblGrid>
              <a:tr h="1613647">
                <a:tc>
                  <a:txBody>
                    <a:bodyPr/>
                    <a:lstStyle/>
                    <a:p>
                      <a:r>
                        <a:rPr lang="en-GB" dirty="0"/>
                        <a:t>Year 3</a:t>
                      </a:r>
                    </a:p>
                  </a:txBody>
                  <a:tcPr/>
                </a:tc>
                <a:tc>
                  <a:txBody>
                    <a:bodyPr/>
                    <a:lstStyle/>
                    <a:p>
                      <a:pPr marL="171450" indent="-171450" algn="l">
                        <a:buFont typeface="Arial" panose="020B0604020202020204" pitchFamily="34" charset="0"/>
                        <a:buChar char="•"/>
                      </a:pPr>
                      <a:r>
                        <a:rPr lang="en-GB" dirty="0"/>
                        <a:t>• Label and describe the Earth’s:</a:t>
                      </a:r>
                    </a:p>
                    <a:p>
                      <a:pPr marL="171450" indent="-171450" algn="l">
                        <a:buFont typeface="Arial" panose="020B0604020202020204" pitchFamily="34" charset="0"/>
                        <a:buChar char="•"/>
                      </a:pPr>
                      <a:r>
                        <a:rPr lang="en-GB" dirty="0"/>
                        <a:t>• core</a:t>
                      </a:r>
                    </a:p>
                    <a:p>
                      <a:pPr marL="171450" indent="-171450" algn="l">
                        <a:buFont typeface="Arial" panose="020B0604020202020204" pitchFamily="34" charset="0"/>
                        <a:buChar char="•"/>
                      </a:pPr>
                      <a:r>
                        <a:rPr lang="en-GB" dirty="0"/>
                        <a:t>• outer core</a:t>
                      </a:r>
                    </a:p>
                    <a:p>
                      <a:pPr marL="171450" indent="-171450" algn="l">
                        <a:buFont typeface="Arial" panose="020B0604020202020204" pitchFamily="34" charset="0"/>
                        <a:buChar char="•"/>
                      </a:pPr>
                      <a:r>
                        <a:rPr lang="en-GB" dirty="0"/>
                        <a:t>• mantle</a:t>
                      </a:r>
                    </a:p>
                    <a:p>
                      <a:pPr marL="171450" indent="-171450" algn="l">
                        <a:buFont typeface="Arial" panose="020B0604020202020204" pitchFamily="34" charset="0"/>
                        <a:buChar char="•"/>
                      </a:pPr>
                      <a:r>
                        <a:rPr lang="en-GB" dirty="0"/>
                        <a:t>• crust.</a:t>
                      </a:r>
                    </a:p>
                    <a:p>
                      <a:pPr marL="171450" indent="-171450" algn="l">
                        <a:buFont typeface="Arial" panose="020B0604020202020204" pitchFamily="34" charset="0"/>
                        <a:buChar char="•"/>
                      </a:pPr>
                      <a:r>
                        <a:rPr lang="en-GB" dirty="0"/>
                        <a:t>• Describe what tectonic plates are.</a:t>
                      </a:r>
                    </a:p>
                    <a:p>
                      <a:pPr marL="171450" indent="-171450" algn="l">
                        <a:buFont typeface="Arial" panose="020B0604020202020204" pitchFamily="34" charset="0"/>
                        <a:buChar char="•"/>
                      </a:pPr>
                      <a:r>
                        <a:rPr lang="en-GB" dirty="0"/>
                        <a:t>• What are the boundaries of tectonic</a:t>
                      </a:r>
                    </a:p>
                    <a:p>
                      <a:pPr marL="171450" indent="-171450" algn="l">
                        <a:buFont typeface="Arial" panose="020B0604020202020204" pitchFamily="34" charset="0"/>
                        <a:buChar char="•"/>
                      </a:pPr>
                      <a:r>
                        <a:rPr lang="en-GB" dirty="0"/>
                        <a:t>plates called?</a:t>
                      </a:r>
                    </a:p>
                    <a:p>
                      <a:pPr marL="171450" indent="-171450" algn="l">
                        <a:buFont typeface="Arial" panose="020B0604020202020204" pitchFamily="34" charset="0"/>
                        <a:buChar char="•"/>
                      </a:pPr>
                      <a:r>
                        <a:rPr lang="en-GB" dirty="0"/>
                        <a:t>• Locate and label on a world map the</a:t>
                      </a:r>
                    </a:p>
                    <a:p>
                      <a:pPr marL="171450" indent="-171450" algn="l">
                        <a:buFont typeface="Arial" panose="020B0604020202020204" pitchFamily="34" charset="0"/>
                        <a:buChar char="•"/>
                      </a:pPr>
                      <a:r>
                        <a:rPr lang="en-GB" dirty="0"/>
                        <a:t>main tectonic plate boundaries</a:t>
                      </a:r>
                    </a:p>
                  </a:txBody>
                  <a:tcPr/>
                </a:tc>
                <a:tc>
                  <a:txBody>
                    <a:bodyPr/>
                    <a:lstStyle/>
                    <a:p>
                      <a:pPr marL="0" indent="0" algn="l">
                        <a:buFont typeface="Arial" panose="020B0604020202020204" pitchFamily="34" charset="0"/>
                        <a:buNone/>
                      </a:pPr>
                      <a:r>
                        <a:rPr lang="en-GB" dirty="0"/>
                        <a:t>•• What does the term ‘plate tectonics’</a:t>
                      </a:r>
                    </a:p>
                    <a:p>
                      <a:pPr marL="0" indent="0" algn="l">
                        <a:buFont typeface="Arial" panose="020B0604020202020204" pitchFamily="34" charset="0"/>
                        <a:buNone/>
                      </a:pPr>
                      <a:r>
                        <a:rPr lang="en-GB" dirty="0"/>
                        <a:t>mean?</a:t>
                      </a:r>
                    </a:p>
                    <a:p>
                      <a:pPr marL="0" indent="0" algn="l">
                        <a:buFont typeface="Arial" panose="020B0604020202020204" pitchFamily="34" charset="0"/>
                        <a:buNone/>
                      </a:pPr>
                      <a:r>
                        <a:rPr lang="en-GB" dirty="0"/>
                        <a:t>• What happens when tectonic plates</a:t>
                      </a:r>
                    </a:p>
                    <a:p>
                      <a:pPr marL="0" indent="0" algn="l">
                        <a:buFont typeface="Arial" panose="020B0604020202020204" pitchFamily="34" charset="0"/>
                        <a:buNone/>
                      </a:pPr>
                      <a:r>
                        <a:rPr lang="en-GB" dirty="0"/>
                        <a:t>move?</a:t>
                      </a:r>
                    </a:p>
                    <a:p>
                      <a:pPr marL="0" indent="0" algn="l">
                        <a:buFont typeface="Arial" panose="020B0604020202020204" pitchFamily="34" charset="0"/>
                        <a:buNone/>
                      </a:pPr>
                      <a:r>
                        <a:rPr lang="en-GB" dirty="0"/>
                        <a:t>• Describe the three ways in which</a:t>
                      </a:r>
                    </a:p>
                    <a:p>
                      <a:pPr marL="0" indent="0" algn="l">
                        <a:buFont typeface="Arial" panose="020B0604020202020204" pitchFamily="34" charset="0"/>
                        <a:buNone/>
                      </a:pPr>
                      <a:r>
                        <a:rPr lang="en-GB" dirty="0"/>
                        <a:t>tectonic plates move and what happens</a:t>
                      </a:r>
                    </a:p>
                    <a:p>
                      <a:pPr marL="0" indent="0" algn="l">
                        <a:buFont typeface="Arial" panose="020B0604020202020204" pitchFamily="34" charset="0"/>
                        <a:buNone/>
                      </a:pPr>
                      <a:r>
                        <a:rPr lang="en-GB" dirty="0"/>
                        <a:t>as a result.</a:t>
                      </a:r>
                    </a:p>
                  </a:txBody>
                  <a:tcPr/>
                </a:tc>
                <a:extLst>
                  <a:ext uri="{0D108BD9-81ED-4DB2-BD59-A6C34878D82A}">
                    <a16:rowId xmlns:a16="http://schemas.microsoft.com/office/drawing/2014/main" val="4065516852"/>
                  </a:ext>
                </a:extLst>
              </a:tr>
              <a:tr h="1902760">
                <a:tc>
                  <a:txBody>
                    <a:bodyPr/>
                    <a:lstStyle/>
                    <a:p>
                      <a:r>
                        <a:rPr lang="en-GB" dirty="0"/>
                        <a:t>Year 4</a:t>
                      </a:r>
                    </a:p>
                  </a:txBody>
                  <a:tcPr/>
                </a:tc>
                <a:tc>
                  <a:txBody>
                    <a:bodyPr/>
                    <a:lstStyle/>
                    <a:p>
                      <a:pPr marL="171450" indent="-171450" algn="l">
                        <a:buFont typeface="Arial" panose="020B0604020202020204" pitchFamily="34" charset="0"/>
                        <a:buChar char="•"/>
                      </a:pPr>
                      <a:r>
                        <a:rPr lang="en-GB" dirty="0">
                          <a:solidFill>
                            <a:schemeClr val="tx1"/>
                          </a:solidFill>
                        </a:rPr>
                        <a:t>• Compare and contrast the Earth’s crust</a:t>
                      </a:r>
                    </a:p>
                    <a:p>
                      <a:pPr marL="171450" indent="-171450" algn="l">
                        <a:buFont typeface="Arial" panose="020B0604020202020204" pitchFamily="34" charset="0"/>
                        <a:buChar char="•"/>
                      </a:pPr>
                      <a:r>
                        <a:rPr lang="en-GB" dirty="0">
                          <a:solidFill>
                            <a:schemeClr val="tx1"/>
                          </a:solidFill>
                        </a:rPr>
                        <a:t>and mantle.</a:t>
                      </a:r>
                    </a:p>
                    <a:p>
                      <a:pPr marL="171450" indent="-171450" algn="l">
                        <a:buFont typeface="Arial" panose="020B0604020202020204" pitchFamily="34" charset="0"/>
                        <a:buChar char="•"/>
                      </a:pPr>
                      <a:r>
                        <a:rPr lang="en-GB" dirty="0">
                          <a:solidFill>
                            <a:schemeClr val="tx1"/>
                          </a:solidFill>
                        </a:rPr>
                        <a:t>• Explain the physical features of a</a:t>
                      </a:r>
                    </a:p>
                    <a:p>
                      <a:pPr marL="171450" indent="-171450" algn="l">
                        <a:buFont typeface="Arial" panose="020B0604020202020204" pitchFamily="34" charset="0"/>
                        <a:buChar char="•"/>
                      </a:pPr>
                      <a:r>
                        <a:rPr lang="en-GB" dirty="0">
                          <a:solidFill>
                            <a:schemeClr val="tx1"/>
                          </a:solidFill>
                        </a:rPr>
                        <a:t>volcano.</a:t>
                      </a:r>
                    </a:p>
                    <a:p>
                      <a:pPr marL="171450" indent="-171450" algn="l">
                        <a:buFont typeface="Arial" panose="020B0604020202020204" pitchFamily="34" charset="0"/>
                        <a:buChar char="•"/>
                      </a:pPr>
                      <a:r>
                        <a:rPr lang="en-GB" dirty="0">
                          <a:solidFill>
                            <a:schemeClr val="tx1"/>
                          </a:solidFill>
                        </a:rPr>
                        <a:t>• What are the similarities and</a:t>
                      </a:r>
                    </a:p>
                    <a:p>
                      <a:pPr marL="171450" indent="-171450" algn="l">
                        <a:buFont typeface="Arial" panose="020B0604020202020204" pitchFamily="34" charset="0"/>
                        <a:buChar char="•"/>
                      </a:pPr>
                      <a:r>
                        <a:rPr lang="en-GB" dirty="0">
                          <a:solidFill>
                            <a:schemeClr val="tx1"/>
                          </a:solidFill>
                        </a:rPr>
                        <a:t>differences in the physical features of a</a:t>
                      </a:r>
                    </a:p>
                    <a:p>
                      <a:pPr marL="171450" indent="-171450" algn="l">
                        <a:buFont typeface="Arial" panose="020B0604020202020204" pitchFamily="34" charset="0"/>
                        <a:buChar char="•"/>
                      </a:pPr>
                      <a:r>
                        <a:rPr lang="en-GB" dirty="0">
                          <a:solidFill>
                            <a:schemeClr val="tx1"/>
                          </a:solidFill>
                        </a:rPr>
                        <a:t>volcano and a mountain?</a:t>
                      </a:r>
                    </a:p>
                    <a:p>
                      <a:pPr marL="171450" indent="-171450" algn="l">
                        <a:buFont typeface="Arial" panose="020B0604020202020204" pitchFamily="34" charset="0"/>
                        <a:buChar char="•"/>
                      </a:pPr>
                      <a:endParaRPr lang="en-GB" dirty="0">
                        <a:solidFill>
                          <a:srgbClr val="0070C0"/>
                        </a:solidFill>
                      </a:endParaRPr>
                    </a:p>
                    <a:p>
                      <a:pPr marL="171450" indent="-171450" algn="l">
                        <a:buFont typeface="Arial" panose="020B0604020202020204" pitchFamily="34" charset="0"/>
                        <a:buChar char="•"/>
                      </a:pPr>
                      <a:r>
                        <a:rPr lang="en-GB" dirty="0">
                          <a:solidFill>
                            <a:srgbClr val="0070C0"/>
                          </a:solidFill>
                        </a:rPr>
                        <a:t>Relate your knowledge of plate</a:t>
                      </a:r>
                    </a:p>
                    <a:p>
                      <a:pPr marL="171450" indent="-171450" algn="l">
                        <a:buFont typeface="Arial" panose="020B0604020202020204" pitchFamily="34" charset="0"/>
                        <a:buChar char="•"/>
                      </a:pPr>
                      <a:r>
                        <a:rPr lang="en-GB" dirty="0">
                          <a:solidFill>
                            <a:srgbClr val="0070C0"/>
                          </a:solidFill>
                        </a:rPr>
                        <a:t>tectonics to your understanding of rocks</a:t>
                      </a:r>
                    </a:p>
                    <a:p>
                      <a:pPr marL="171450" indent="-171450" algn="l">
                        <a:buFont typeface="Arial" panose="020B0604020202020204" pitchFamily="34" charset="0"/>
                        <a:buChar char="•"/>
                      </a:pPr>
                      <a:r>
                        <a:rPr lang="en-GB" dirty="0">
                          <a:solidFill>
                            <a:srgbClr val="0070C0"/>
                          </a:solidFill>
                        </a:rPr>
                        <a:t>and fossils.</a:t>
                      </a:r>
                    </a:p>
                    <a:p>
                      <a:pPr marL="171450" indent="-171450" algn="l">
                        <a:buFont typeface="Arial" panose="020B0604020202020204" pitchFamily="34" charset="0"/>
                        <a:buChar char="•"/>
                      </a:pPr>
                      <a:r>
                        <a:rPr lang="en-GB" dirty="0">
                          <a:solidFill>
                            <a:srgbClr val="0070C0"/>
                          </a:solidFill>
                        </a:rPr>
                        <a:t>• Investigate how the world’s continents</a:t>
                      </a:r>
                    </a:p>
                    <a:p>
                      <a:pPr marL="171450" indent="-171450" algn="l">
                        <a:buFont typeface="Arial" panose="020B0604020202020204" pitchFamily="34" charset="0"/>
                        <a:buChar char="•"/>
                      </a:pPr>
                      <a:r>
                        <a:rPr lang="en-GB" dirty="0">
                          <a:solidFill>
                            <a:srgbClr val="0070C0"/>
                          </a:solidFill>
                        </a:rPr>
                        <a:t>have changed in appearance since the</a:t>
                      </a:r>
                    </a:p>
                    <a:p>
                      <a:pPr marL="171450" indent="-171450" algn="l">
                        <a:buFont typeface="Arial" panose="020B0604020202020204" pitchFamily="34" charset="0"/>
                        <a:buChar char="•"/>
                      </a:pPr>
                      <a:r>
                        <a:rPr lang="en-GB" dirty="0">
                          <a:solidFill>
                            <a:srgbClr val="0070C0"/>
                          </a:solidFill>
                        </a:rPr>
                        <a:t>creation of the Earth.</a:t>
                      </a:r>
                    </a:p>
                  </a:txBody>
                  <a:tcPr/>
                </a:tc>
                <a:tc>
                  <a:txBody>
                    <a:bodyPr/>
                    <a:lstStyle/>
                    <a:p>
                      <a:pPr marL="0" indent="0" algn="l">
                        <a:buFont typeface="Arial" panose="020B0604020202020204" pitchFamily="34" charset="0"/>
                        <a:buNone/>
                      </a:pPr>
                      <a:r>
                        <a:rPr lang="en-GB" dirty="0">
                          <a:solidFill>
                            <a:schemeClr val="tx1"/>
                          </a:solidFill>
                        </a:rPr>
                        <a:t>• Categorise the Earth’s main tectonic</a:t>
                      </a:r>
                    </a:p>
                    <a:p>
                      <a:pPr marL="0" indent="0" algn="l">
                        <a:buFont typeface="Arial" panose="020B0604020202020204" pitchFamily="34" charset="0"/>
                        <a:buNone/>
                      </a:pPr>
                      <a:r>
                        <a:rPr lang="en-GB" dirty="0">
                          <a:solidFill>
                            <a:schemeClr val="tx1"/>
                          </a:solidFill>
                        </a:rPr>
                        <a:t>plates in terms of how they are moving.</a:t>
                      </a:r>
                    </a:p>
                    <a:p>
                      <a:pPr marL="0" indent="0" algn="l">
                        <a:buFont typeface="Arial" panose="020B0604020202020204" pitchFamily="34" charset="0"/>
                        <a:buNone/>
                      </a:pPr>
                      <a:r>
                        <a:rPr lang="en-GB" dirty="0">
                          <a:solidFill>
                            <a:schemeClr val="tx1"/>
                          </a:solidFill>
                        </a:rPr>
                        <a:t>• Explain the tectonic process that would</a:t>
                      </a:r>
                    </a:p>
                    <a:p>
                      <a:pPr marL="0" indent="0" algn="l">
                        <a:buFont typeface="Arial" panose="020B0604020202020204" pitchFamily="34" charset="0"/>
                        <a:buNone/>
                      </a:pPr>
                      <a:r>
                        <a:rPr lang="en-GB" dirty="0">
                          <a:solidFill>
                            <a:schemeClr val="tx1"/>
                          </a:solidFill>
                        </a:rPr>
                        <a:t>lead to an earthquake.</a:t>
                      </a:r>
                    </a:p>
                    <a:p>
                      <a:pPr marL="0" indent="0" algn="l">
                        <a:buFont typeface="Arial" panose="020B0604020202020204" pitchFamily="34" charset="0"/>
                        <a:buNone/>
                      </a:pPr>
                      <a:r>
                        <a:rPr lang="en-GB" dirty="0">
                          <a:solidFill>
                            <a:schemeClr val="tx1"/>
                          </a:solidFill>
                        </a:rPr>
                        <a:t>• Explain the physical process that would</a:t>
                      </a:r>
                    </a:p>
                    <a:p>
                      <a:pPr marL="0" indent="0" algn="l">
                        <a:buFont typeface="Arial" panose="020B0604020202020204" pitchFamily="34" charset="0"/>
                        <a:buNone/>
                      </a:pPr>
                      <a:r>
                        <a:rPr lang="en-GB" dirty="0">
                          <a:solidFill>
                            <a:schemeClr val="tx1"/>
                          </a:solidFill>
                        </a:rPr>
                        <a:t>result in a mountain range being formed.</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solidFill>
                            <a:srgbClr val="0070C0"/>
                          </a:solidFill>
                        </a:rPr>
                        <a:t>Relate your knowledge of plate</a:t>
                      </a:r>
                    </a:p>
                    <a:p>
                      <a:pPr marL="0" indent="0" algn="l">
                        <a:buFont typeface="Arial" panose="020B0604020202020204" pitchFamily="34" charset="0"/>
                        <a:buNone/>
                      </a:pPr>
                      <a:r>
                        <a:rPr lang="en-GB" dirty="0">
                          <a:solidFill>
                            <a:srgbClr val="0070C0"/>
                          </a:solidFill>
                        </a:rPr>
                        <a:t>tectonics to that of mountain ranges</a:t>
                      </a:r>
                    </a:p>
                    <a:p>
                      <a:pPr marL="0" indent="0" algn="l">
                        <a:buFont typeface="Arial" panose="020B0604020202020204" pitchFamily="34" charset="0"/>
                        <a:buNone/>
                      </a:pPr>
                      <a:r>
                        <a:rPr lang="en-GB" dirty="0">
                          <a:solidFill>
                            <a:srgbClr val="0070C0"/>
                          </a:solidFill>
                        </a:rPr>
                        <a:t>around the world.</a:t>
                      </a:r>
                    </a:p>
                    <a:p>
                      <a:pPr marL="0" indent="0" algn="l">
                        <a:buFont typeface="Arial" panose="020B0604020202020204" pitchFamily="34" charset="0"/>
                        <a:buNone/>
                      </a:pPr>
                      <a:r>
                        <a:rPr lang="en-GB" dirty="0">
                          <a:solidFill>
                            <a:srgbClr val="0070C0"/>
                          </a:solidFill>
                        </a:rPr>
                        <a:t>• Make generalisations about the</a:t>
                      </a:r>
                    </a:p>
                    <a:p>
                      <a:pPr marL="0" indent="0" algn="l">
                        <a:buFont typeface="Arial" panose="020B0604020202020204" pitchFamily="34" charset="0"/>
                        <a:buNone/>
                      </a:pPr>
                      <a:r>
                        <a:rPr lang="en-GB" dirty="0">
                          <a:solidFill>
                            <a:srgbClr val="0070C0"/>
                          </a:solidFill>
                        </a:rPr>
                        <a:t>relationship between physical processes</a:t>
                      </a:r>
                    </a:p>
                    <a:p>
                      <a:pPr marL="0" indent="0" algn="l">
                        <a:buFont typeface="Arial" panose="020B0604020202020204" pitchFamily="34" charset="0"/>
                        <a:buNone/>
                      </a:pPr>
                      <a:r>
                        <a:rPr lang="en-GB" dirty="0">
                          <a:solidFill>
                            <a:srgbClr val="0070C0"/>
                          </a:solidFill>
                        </a:rPr>
                        <a:t>and physical features</a:t>
                      </a:r>
                      <a:r>
                        <a:rPr lang="en-GB" dirty="0">
                          <a:solidFill>
                            <a:schemeClr val="tx1"/>
                          </a:solidFill>
                        </a:rPr>
                        <a:t>.</a:t>
                      </a:r>
                    </a:p>
                  </a:txBody>
                  <a:tcPr/>
                </a:tc>
                <a:extLst>
                  <a:ext uri="{0D108BD9-81ED-4DB2-BD59-A6C34878D82A}">
                    <a16:rowId xmlns:a16="http://schemas.microsoft.com/office/drawing/2014/main" val="1124804558"/>
                  </a:ext>
                </a:extLst>
              </a:tr>
            </a:tbl>
          </a:graphicData>
        </a:graphic>
      </p:graphicFrame>
      <p:pic>
        <p:nvPicPr>
          <p:cNvPr id="2" name="Picture 1">
            <a:extLst>
              <a:ext uri="{FF2B5EF4-FFF2-40B4-BE49-F238E27FC236}">
                <a16:creationId xmlns:a16="http://schemas.microsoft.com/office/drawing/2014/main" id="{7C349694-D5F0-4323-ABD3-C1F0751C5F84}"/>
              </a:ext>
            </a:extLst>
          </p:cNvPr>
          <p:cNvPicPr>
            <a:picLocks noChangeAspect="1"/>
          </p:cNvPicPr>
          <p:nvPr/>
        </p:nvPicPr>
        <p:blipFill rotWithShape="1">
          <a:blip r:embed="rId3"/>
          <a:srcRect r="70988"/>
          <a:stretch/>
        </p:blipFill>
        <p:spPr>
          <a:xfrm>
            <a:off x="4248436" y="590839"/>
            <a:ext cx="857820" cy="1146147"/>
          </a:xfrm>
          <a:prstGeom prst="rect">
            <a:avLst/>
          </a:prstGeom>
        </p:spPr>
      </p:pic>
      <p:pic>
        <p:nvPicPr>
          <p:cNvPr id="3" name="Picture 2">
            <a:extLst>
              <a:ext uri="{FF2B5EF4-FFF2-40B4-BE49-F238E27FC236}">
                <a16:creationId xmlns:a16="http://schemas.microsoft.com/office/drawing/2014/main" id="{A9B1B46D-5365-4AA7-8DC9-1E5C4D33F802}"/>
              </a:ext>
            </a:extLst>
          </p:cNvPr>
          <p:cNvPicPr>
            <a:picLocks noChangeAspect="1"/>
          </p:cNvPicPr>
          <p:nvPr/>
        </p:nvPicPr>
        <p:blipFill rotWithShape="1">
          <a:blip r:embed="rId3"/>
          <a:srcRect l="52536"/>
          <a:stretch/>
        </p:blipFill>
        <p:spPr>
          <a:xfrm>
            <a:off x="7140538" y="590838"/>
            <a:ext cx="1403423" cy="1146147"/>
          </a:xfrm>
          <a:prstGeom prst="rect">
            <a:avLst/>
          </a:prstGeom>
        </p:spPr>
      </p:pic>
      <p:sp>
        <p:nvSpPr>
          <p:cNvPr id="6" name="TextBox 5">
            <a:extLst>
              <a:ext uri="{FF2B5EF4-FFF2-40B4-BE49-F238E27FC236}">
                <a16:creationId xmlns:a16="http://schemas.microsoft.com/office/drawing/2014/main" id="{74AD4E4C-1B04-434D-826C-154FD8AF8CBD}"/>
              </a:ext>
            </a:extLst>
          </p:cNvPr>
          <p:cNvSpPr txBox="1"/>
          <p:nvPr/>
        </p:nvSpPr>
        <p:spPr>
          <a:xfrm>
            <a:off x="600421" y="395392"/>
            <a:ext cx="608974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Earthquakes and volcanoes: plate tectonics</a:t>
            </a:r>
          </a:p>
        </p:txBody>
      </p:sp>
    </p:spTree>
    <p:extLst>
      <p:ext uri="{BB962C8B-B14F-4D97-AF65-F5344CB8AC3E}">
        <p14:creationId xmlns:p14="http://schemas.microsoft.com/office/powerpoint/2010/main" val="110576199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D3B902-B5D3-46FB-A9C3-896847CBAB92}"/>
              </a:ext>
            </a:extLst>
          </p:cNvPr>
          <p:cNvPicPr>
            <a:picLocks noChangeAspect="1"/>
          </p:cNvPicPr>
          <p:nvPr/>
        </p:nvPicPr>
        <p:blipFill>
          <a:blip r:embed="rId2"/>
          <a:stretch>
            <a:fillRect/>
          </a:stretch>
        </p:blipFill>
        <p:spPr>
          <a:xfrm>
            <a:off x="98425" y="896937"/>
            <a:ext cx="10496550" cy="5762625"/>
          </a:xfrm>
          <a:prstGeom prst="rect">
            <a:avLst/>
          </a:prstGeom>
        </p:spPr>
      </p:pic>
    </p:spTree>
    <p:extLst>
      <p:ext uri="{BB962C8B-B14F-4D97-AF65-F5344CB8AC3E}">
        <p14:creationId xmlns:p14="http://schemas.microsoft.com/office/powerpoint/2010/main" val="219460117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EADA90-5088-4763-B469-4FDDB8753E0B}"/>
              </a:ext>
            </a:extLst>
          </p:cNvPr>
          <p:cNvPicPr>
            <a:picLocks noChangeAspect="1"/>
          </p:cNvPicPr>
          <p:nvPr/>
        </p:nvPicPr>
        <p:blipFill>
          <a:blip r:embed="rId2"/>
          <a:stretch>
            <a:fillRect/>
          </a:stretch>
        </p:blipFill>
        <p:spPr>
          <a:xfrm>
            <a:off x="407987" y="525462"/>
            <a:ext cx="9877425" cy="6505575"/>
          </a:xfrm>
          <a:prstGeom prst="rect">
            <a:avLst/>
          </a:prstGeom>
        </p:spPr>
      </p:pic>
    </p:spTree>
    <p:extLst>
      <p:ext uri="{BB962C8B-B14F-4D97-AF65-F5344CB8AC3E}">
        <p14:creationId xmlns:p14="http://schemas.microsoft.com/office/powerpoint/2010/main" val="196989588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56DC94-4354-4589-B4F7-619F48225F58}"/>
              </a:ext>
            </a:extLst>
          </p:cNvPr>
          <p:cNvSpPr/>
          <p:nvPr/>
        </p:nvSpPr>
        <p:spPr>
          <a:xfrm>
            <a:off x="0" y="877824"/>
            <a:ext cx="6501384" cy="369332"/>
          </a:xfrm>
          <a:prstGeom prst="rect">
            <a:avLst/>
          </a:prstGeom>
        </p:spPr>
        <p:txBody>
          <a:bodyPr wrap="square">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sym typeface="Helvetica Neue"/>
              </a:rPr>
              <a:t> </a:t>
            </a:r>
            <a:endParaRPr kumimoji="0" lang="en-GB" sz="1800" b="1" i="0" u="none" strike="noStrike" kern="0" cap="none" spc="0" normalizeH="0" baseline="0" noProof="0" dirty="0">
              <a:ln>
                <a:noFill/>
              </a:ln>
              <a:solidFill>
                <a:srgbClr val="000000"/>
              </a:solidFill>
              <a:effectLst/>
              <a:uLnTx/>
              <a:uFillTx/>
              <a:latin typeface="Helvetica Neue"/>
              <a:sym typeface="Helvetica Neue"/>
            </a:endParaRPr>
          </a:p>
        </p:txBody>
      </p:sp>
      <p:graphicFrame>
        <p:nvGraphicFramePr>
          <p:cNvPr id="9" name="Table 8">
            <a:extLst>
              <a:ext uri="{FF2B5EF4-FFF2-40B4-BE49-F238E27FC236}">
                <a16:creationId xmlns:a16="http://schemas.microsoft.com/office/drawing/2014/main" id="{CA4506AA-2227-42E8-BDE9-219473B60055}"/>
              </a:ext>
            </a:extLst>
          </p:cNvPr>
          <p:cNvGraphicFramePr>
            <a:graphicFrameLocks noGrp="1"/>
          </p:cNvGraphicFramePr>
          <p:nvPr>
            <p:extLst>
              <p:ext uri="{D42A27DB-BD31-4B8C-83A1-F6EECF244321}">
                <p14:modId xmlns:p14="http://schemas.microsoft.com/office/powerpoint/2010/main" val="3385515612"/>
              </p:ext>
            </p:extLst>
          </p:nvPr>
        </p:nvGraphicFramePr>
        <p:xfrm>
          <a:off x="710810" y="1736986"/>
          <a:ext cx="9271780" cy="544465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609504251"/>
                    </a:ext>
                  </a:extLst>
                </a:gridCol>
                <a:gridCol w="3749040">
                  <a:extLst>
                    <a:ext uri="{9D8B030D-6E8A-4147-A177-3AD203B41FA5}">
                      <a16:colId xmlns:a16="http://schemas.microsoft.com/office/drawing/2014/main" val="3864926338"/>
                    </a:ext>
                  </a:extLst>
                </a:gridCol>
                <a:gridCol w="3749040">
                  <a:extLst>
                    <a:ext uri="{9D8B030D-6E8A-4147-A177-3AD203B41FA5}">
                      <a16:colId xmlns:a16="http://schemas.microsoft.com/office/drawing/2014/main" val="2387383766"/>
                    </a:ext>
                  </a:extLst>
                </a:gridCol>
              </a:tblGrid>
              <a:tr h="1975085">
                <a:tc>
                  <a:txBody>
                    <a:bodyPr/>
                    <a:lstStyle/>
                    <a:p>
                      <a:r>
                        <a:rPr lang="en-GB" dirty="0"/>
                        <a:t>Year 3</a:t>
                      </a:r>
                    </a:p>
                  </a:txBody>
                  <a:tcPr/>
                </a:tc>
                <a:tc>
                  <a:txBody>
                    <a:bodyPr/>
                    <a:lstStyle/>
                    <a:p>
                      <a:pPr marL="171450" indent="-171450" algn="l">
                        <a:buFont typeface="Arial" panose="020B0604020202020204" pitchFamily="34" charset="0"/>
                        <a:buChar char="•"/>
                      </a:pPr>
                      <a:r>
                        <a:rPr lang="en-GB" dirty="0"/>
                        <a:t>• Locate and label on a map the Pacific</a:t>
                      </a:r>
                    </a:p>
                    <a:p>
                      <a:pPr marL="171450" indent="-171450" algn="l">
                        <a:buFont typeface="Arial" panose="020B0604020202020204" pitchFamily="34" charset="0"/>
                        <a:buChar char="•"/>
                      </a:pPr>
                      <a:r>
                        <a:rPr lang="en-GB" dirty="0"/>
                        <a:t>Ring of Fire.</a:t>
                      </a:r>
                    </a:p>
                    <a:p>
                      <a:pPr marL="171450" indent="-171450" algn="l">
                        <a:buFont typeface="Arial" panose="020B0604020202020204" pitchFamily="34" charset="0"/>
                        <a:buChar char="•"/>
                      </a:pPr>
                      <a:r>
                        <a:rPr lang="en-GB" dirty="0"/>
                        <a:t>• Describe the geographical location of</a:t>
                      </a:r>
                    </a:p>
                    <a:p>
                      <a:pPr marL="171450" indent="-171450" algn="l">
                        <a:buFont typeface="Arial" panose="020B0604020202020204" pitchFamily="34" charset="0"/>
                        <a:buChar char="•"/>
                      </a:pPr>
                      <a:r>
                        <a:rPr lang="en-GB" dirty="0"/>
                        <a:t>the Pacific Ring of Fire.</a:t>
                      </a:r>
                    </a:p>
                    <a:p>
                      <a:pPr marL="171450" indent="-171450" algn="l">
                        <a:buFont typeface="Arial" panose="020B0604020202020204" pitchFamily="34" charset="0"/>
                        <a:buChar char="•"/>
                      </a:pPr>
                      <a:r>
                        <a:rPr lang="en-GB" dirty="0"/>
                        <a:t>• Describe some of the features of the</a:t>
                      </a:r>
                    </a:p>
                    <a:p>
                      <a:pPr marL="171450" indent="-171450" algn="l">
                        <a:buFont typeface="Arial" panose="020B0604020202020204" pitchFamily="34" charset="0"/>
                        <a:buChar char="•"/>
                      </a:pPr>
                      <a:r>
                        <a:rPr lang="en-GB" dirty="0"/>
                        <a:t>Pacific Ring of Fire.</a:t>
                      </a:r>
                    </a:p>
                  </a:txBody>
                  <a:tcPr/>
                </a:tc>
                <a:tc>
                  <a:txBody>
                    <a:bodyPr/>
                    <a:lstStyle/>
                    <a:p>
                      <a:pPr marL="0" indent="0" algn="l">
                        <a:buFont typeface="Arial" panose="020B0604020202020204" pitchFamily="34" charset="0"/>
                        <a:buNone/>
                      </a:pPr>
                      <a:r>
                        <a:rPr lang="en-GB" dirty="0"/>
                        <a:t>• Describe how plate tectonics gives rise</a:t>
                      </a:r>
                    </a:p>
                    <a:p>
                      <a:pPr marL="0" indent="0" algn="l">
                        <a:buFont typeface="Arial" panose="020B0604020202020204" pitchFamily="34" charset="0"/>
                        <a:buNone/>
                      </a:pPr>
                      <a:r>
                        <a:rPr lang="en-GB" dirty="0"/>
                        <a:t>to the Pacific Ring of Fire.</a:t>
                      </a:r>
                    </a:p>
                    <a:p>
                      <a:pPr marL="0" indent="0" algn="l">
                        <a:buFont typeface="Arial" panose="020B0604020202020204" pitchFamily="34" charset="0"/>
                        <a:buNone/>
                      </a:pPr>
                      <a:r>
                        <a:rPr lang="en-GB" dirty="0"/>
                        <a:t>• What does the word ‘subduction’ mean?</a:t>
                      </a:r>
                    </a:p>
                  </a:txBody>
                  <a:tcPr/>
                </a:tc>
                <a:extLst>
                  <a:ext uri="{0D108BD9-81ED-4DB2-BD59-A6C34878D82A}">
                    <a16:rowId xmlns:a16="http://schemas.microsoft.com/office/drawing/2014/main" val="4065516852"/>
                  </a:ext>
                </a:extLst>
              </a:tr>
              <a:tr h="3469565">
                <a:tc>
                  <a:txBody>
                    <a:bodyPr/>
                    <a:lstStyle/>
                    <a:p>
                      <a:r>
                        <a:rPr lang="en-GB" dirty="0"/>
                        <a:t>Year 4</a:t>
                      </a:r>
                    </a:p>
                  </a:txBody>
                  <a:tcPr/>
                </a:tc>
                <a:tc>
                  <a:txBody>
                    <a:bodyPr/>
                    <a:lstStyle/>
                    <a:p>
                      <a:pPr marL="171450" indent="-171450" algn="l">
                        <a:buFont typeface="Arial" panose="020B0604020202020204" pitchFamily="34" charset="0"/>
                        <a:buChar char="•"/>
                      </a:pPr>
                      <a:r>
                        <a:rPr lang="en-GB" dirty="0">
                          <a:solidFill>
                            <a:srgbClr val="0070C0"/>
                          </a:solidFill>
                        </a:rPr>
                        <a:t> </a:t>
                      </a:r>
                      <a:r>
                        <a:rPr lang="en-GB" dirty="0">
                          <a:solidFill>
                            <a:schemeClr val="tx1"/>
                          </a:solidFill>
                        </a:rPr>
                        <a:t>Using examples from around the world,</a:t>
                      </a:r>
                    </a:p>
                    <a:p>
                      <a:pPr marL="171450" indent="-171450" algn="l">
                        <a:buFont typeface="Arial" panose="020B0604020202020204" pitchFamily="34" charset="0"/>
                        <a:buChar char="•"/>
                      </a:pPr>
                      <a:r>
                        <a:rPr lang="en-GB" dirty="0">
                          <a:solidFill>
                            <a:schemeClr val="tx1"/>
                          </a:solidFill>
                        </a:rPr>
                        <a:t>explain the differences between active,</a:t>
                      </a:r>
                    </a:p>
                    <a:p>
                      <a:pPr marL="171450" indent="-171450" algn="l">
                        <a:buFont typeface="Arial" panose="020B0604020202020204" pitchFamily="34" charset="0"/>
                        <a:buChar char="•"/>
                      </a:pPr>
                      <a:r>
                        <a:rPr lang="en-GB" dirty="0">
                          <a:solidFill>
                            <a:schemeClr val="tx1"/>
                          </a:solidFill>
                        </a:rPr>
                        <a:t>dormant and extinct volcanoes.</a:t>
                      </a:r>
                    </a:p>
                    <a:p>
                      <a:pPr marL="171450" indent="-171450" algn="l">
                        <a:buFont typeface="Arial" panose="020B0604020202020204" pitchFamily="34" charset="0"/>
                        <a:buChar char="•"/>
                      </a:pPr>
                      <a:r>
                        <a:rPr lang="en-GB" dirty="0">
                          <a:solidFill>
                            <a:schemeClr val="tx1"/>
                          </a:solidFill>
                        </a:rPr>
                        <a:t>• Explain why about 90 per cent of the</a:t>
                      </a:r>
                    </a:p>
                    <a:p>
                      <a:pPr marL="171450" indent="-171450" algn="l">
                        <a:buFont typeface="Arial" panose="020B0604020202020204" pitchFamily="34" charset="0"/>
                        <a:buChar char="•"/>
                      </a:pPr>
                      <a:r>
                        <a:rPr lang="en-GB" dirty="0">
                          <a:solidFill>
                            <a:schemeClr val="tx1"/>
                          </a:solidFill>
                        </a:rPr>
                        <a:t>world’s volcanoes happen around the</a:t>
                      </a:r>
                    </a:p>
                    <a:p>
                      <a:pPr marL="171450" indent="-171450" algn="l">
                        <a:buFont typeface="Arial" panose="020B0604020202020204" pitchFamily="34" charset="0"/>
                        <a:buChar char="•"/>
                      </a:pPr>
                      <a:r>
                        <a:rPr lang="en-GB" dirty="0">
                          <a:solidFill>
                            <a:schemeClr val="tx1"/>
                          </a:solidFill>
                        </a:rPr>
                        <a:t>Pacific Ring of Fire.</a:t>
                      </a:r>
                    </a:p>
                    <a:p>
                      <a:pPr marL="171450" indent="-171450" algn="l">
                        <a:buFont typeface="Arial" panose="020B0604020202020204" pitchFamily="34" charset="0"/>
                        <a:buChar char="•"/>
                      </a:pPr>
                      <a:endParaRPr lang="en-GB" dirty="0">
                        <a:solidFill>
                          <a:srgbClr val="0070C0"/>
                        </a:solidFill>
                      </a:endParaRPr>
                    </a:p>
                    <a:p>
                      <a:pPr marL="171450" indent="-171450" algn="l">
                        <a:buFont typeface="Arial" panose="020B0604020202020204" pitchFamily="34" charset="0"/>
                        <a:buChar char="•"/>
                      </a:pPr>
                      <a:r>
                        <a:rPr lang="en-GB" dirty="0">
                          <a:solidFill>
                            <a:srgbClr val="0070C0"/>
                          </a:solidFill>
                        </a:rPr>
                        <a:t> Investigate the location of some of the</a:t>
                      </a:r>
                    </a:p>
                    <a:p>
                      <a:pPr marL="171450" indent="-171450" algn="l">
                        <a:buFont typeface="Arial" panose="020B0604020202020204" pitchFamily="34" charset="0"/>
                        <a:buChar char="•"/>
                      </a:pPr>
                      <a:r>
                        <a:rPr lang="en-GB" dirty="0">
                          <a:solidFill>
                            <a:srgbClr val="0070C0"/>
                          </a:solidFill>
                        </a:rPr>
                        <a:t>Pacific Ring of Fire’s most explosive</a:t>
                      </a:r>
                    </a:p>
                    <a:p>
                      <a:pPr marL="171450" indent="-171450" algn="l">
                        <a:buFont typeface="Arial" panose="020B0604020202020204" pitchFamily="34" charset="0"/>
                        <a:buChar char="•"/>
                      </a:pPr>
                      <a:r>
                        <a:rPr lang="en-GB" dirty="0">
                          <a:solidFill>
                            <a:srgbClr val="0070C0"/>
                          </a:solidFill>
                        </a:rPr>
                        <a:t>volcanoes.</a:t>
                      </a:r>
                    </a:p>
                  </a:txBody>
                  <a:tcPr/>
                </a:tc>
                <a:tc>
                  <a:txBody>
                    <a:bodyPr/>
                    <a:lstStyle/>
                    <a:p>
                      <a:pPr marL="0" indent="0" algn="l">
                        <a:buFont typeface="Arial" panose="020B0604020202020204" pitchFamily="34" charset="0"/>
                        <a:buNone/>
                      </a:pPr>
                      <a:r>
                        <a:rPr lang="en-GB" dirty="0">
                          <a:solidFill>
                            <a:schemeClr val="tx1"/>
                          </a:solidFill>
                        </a:rPr>
                        <a:t>Explain the process that forms</a:t>
                      </a:r>
                    </a:p>
                    <a:p>
                      <a:pPr marL="0" indent="0" algn="l">
                        <a:buFont typeface="Arial" panose="020B0604020202020204" pitchFamily="34" charset="0"/>
                        <a:buNone/>
                      </a:pPr>
                      <a:r>
                        <a:rPr lang="en-GB" dirty="0">
                          <a:solidFill>
                            <a:schemeClr val="tx1"/>
                          </a:solidFill>
                        </a:rPr>
                        <a:t>volcanoes.</a:t>
                      </a:r>
                    </a:p>
                    <a:p>
                      <a:pPr marL="0" indent="0" algn="l">
                        <a:buFont typeface="Arial" panose="020B0604020202020204" pitchFamily="34" charset="0"/>
                        <a:buNone/>
                      </a:pPr>
                      <a:r>
                        <a:rPr lang="en-GB" dirty="0">
                          <a:solidFill>
                            <a:schemeClr val="tx1"/>
                          </a:solidFill>
                        </a:rPr>
                        <a:t>• Explain the differences between magma</a:t>
                      </a:r>
                    </a:p>
                    <a:p>
                      <a:pPr marL="0" indent="0" algn="l">
                        <a:buFont typeface="Arial" panose="020B0604020202020204" pitchFamily="34" charset="0"/>
                        <a:buNone/>
                      </a:pPr>
                      <a:r>
                        <a:rPr lang="en-GB" dirty="0">
                          <a:solidFill>
                            <a:schemeClr val="tx1"/>
                          </a:solidFill>
                        </a:rPr>
                        <a:t>and lava.</a:t>
                      </a:r>
                    </a:p>
                    <a:p>
                      <a:pPr marL="0" indent="0" algn="l">
                        <a:buFont typeface="Arial" panose="020B0604020202020204" pitchFamily="34" charset="0"/>
                        <a:buNone/>
                      </a:pPr>
                      <a:r>
                        <a:rPr lang="en-GB" dirty="0">
                          <a:solidFill>
                            <a:schemeClr val="tx1"/>
                          </a:solidFill>
                        </a:rPr>
                        <a:t>• What are the similarities and</a:t>
                      </a:r>
                    </a:p>
                    <a:p>
                      <a:pPr marL="0" indent="0" algn="l">
                        <a:buFont typeface="Arial" panose="020B0604020202020204" pitchFamily="34" charset="0"/>
                        <a:buNone/>
                      </a:pPr>
                      <a:r>
                        <a:rPr lang="en-GB" dirty="0">
                          <a:solidFill>
                            <a:schemeClr val="tx1"/>
                          </a:solidFill>
                        </a:rPr>
                        <a:t>differences between the physical</a:t>
                      </a:r>
                    </a:p>
                    <a:p>
                      <a:pPr marL="0" indent="0" algn="l">
                        <a:buFont typeface="Arial" panose="020B0604020202020204" pitchFamily="34" charset="0"/>
                        <a:buNone/>
                      </a:pPr>
                      <a:r>
                        <a:rPr lang="en-GB" dirty="0">
                          <a:solidFill>
                            <a:schemeClr val="tx1"/>
                          </a:solidFill>
                        </a:rPr>
                        <a:t>processes that create earthquakes and</a:t>
                      </a:r>
                    </a:p>
                    <a:p>
                      <a:pPr marL="0" indent="0" algn="l">
                        <a:buFont typeface="Arial" panose="020B0604020202020204" pitchFamily="34" charset="0"/>
                        <a:buNone/>
                      </a:pPr>
                      <a:r>
                        <a:rPr lang="en-GB" dirty="0">
                          <a:solidFill>
                            <a:schemeClr val="tx1"/>
                          </a:solidFill>
                        </a:rPr>
                        <a:t>those that create volcanoes?</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True or false? A collision between</a:t>
                      </a:r>
                    </a:p>
                    <a:p>
                      <a:pPr marL="0" indent="0" algn="l">
                        <a:buFont typeface="Arial" panose="020B0604020202020204" pitchFamily="34" charset="0"/>
                        <a:buNone/>
                      </a:pPr>
                      <a:r>
                        <a:rPr lang="en-GB" dirty="0">
                          <a:solidFill>
                            <a:srgbClr val="0070C0"/>
                          </a:solidFill>
                        </a:rPr>
                        <a:t>plates is required for an earthquake to</a:t>
                      </a:r>
                    </a:p>
                    <a:p>
                      <a:pPr marL="0" indent="0" algn="l">
                        <a:buFont typeface="Arial" panose="020B0604020202020204" pitchFamily="34" charset="0"/>
                        <a:buNone/>
                      </a:pPr>
                      <a:r>
                        <a:rPr lang="en-GB" dirty="0">
                          <a:solidFill>
                            <a:srgbClr val="0070C0"/>
                          </a:solidFill>
                        </a:rPr>
                        <a:t>occur.</a:t>
                      </a:r>
                    </a:p>
                    <a:p>
                      <a:pPr marL="0" indent="0" algn="l">
                        <a:buFont typeface="Arial" panose="020B0604020202020204" pitchFamily="34" charset="0"/>
                        <a:buNone/>
                      </a:pPr>
                      <a:r>
                        <a:rPr lang="en-GB" dirty="0">
                          <a:solidFill>
                            <a:srgbClr val="0070C0"/>
                          </a:solidFill>
                        </a:rPr>
                        <a:t>• Always, sometimes or never?</a:t>
                      </a:r>
                    </a:p>
                    <a:p>
                      <a:pPr marL="0" indent="0" algn="l">
                        <a:buFont typeface="Arial" panose="020B0604020202020204" pitchFamily="34" charset="0"/>
                        <a:buNone/>
                      </a:pPr>
                      <a:r>
                        <a:rPr lang="en-GB" dirty="0">
                          <a:solidFill>
                            <a:srgbClr val="0070C0"/>
                          </a:solidFill>
                        </a:rPr>
                        <a:t>A volcano can erupt after it has been</a:t>
                      </a:r>
                    </a:p>
                    <a:p>
                      <a:pPr marL="0" indent="0" algn="l">
                        <a:buFont typeface="Arial" panose="020B0604020202020204" pitchFamily="34" charset="0"/>
                        <a:buNone/>
                      </a:pPr>
                      <a:r>
                        <a:rPr lang="en-GB" dirty="0">
                          <a:solidFill>
                            <a:srgbClr val="0070C0"/>
                          </a:solidFill>
                        </a:rPr>
                        <a:t>dormant for many years.</a:t>
                      </a:r>
                    </a:p>
                  </a:txBody>
                  <a:tcPr/>
                </a:tc>
                <a:extLst>
                  <a:ext uri="{0D108BD9-81ED-4DB2-BD59-A6C34878D82A}">
                    <a16:rowId xmlns:a16="http://schemas.microsoft.com/office/drawing/2014/main" val="1124804558"/>
                  </a:ext>
                </a:extLst>
              </a:tr>
            </a:tbl>
          </a:graphicData>
        </a:graphic>
      </p:graphicFrame>
      <p:pic>
        <p:nvPicPr>
          <p:cNvPr id="4" name="Picture 3">
            <a:extLst>
              <a:ext uri="{FF2B5EF4-FFF2-40B4-BE49-F238E27FC236}">
                <a16:creationId xmlns:a16="http://schemas.microsoft.com/office/drawing/2014/main" id="{68BED6A0-49D5-4E51-9C42-4963E19DD191}"/>
              </a:ext>
            </a:extLst>
          </p:cNvPr>
          <p:cNvPicPr>
            <a:picLocks noChangeAspect="1"/>
          </p:cNvPicPr>
          <p:nvPr/>
        </p:nvPicPr>
        <p:blipFill rotWithShape="1">
          <a:blip r:embed="rId3"/>
          <a:srcRect l="52536"/>
          <a:stretch/>
        </p:blipFill>
        <p:spPr>
          <a:xfrm>
            <a:off x="7140538" y="590838"/>
            <a:ext cx="1403423" cy="1146147"/>
          </a:xfrm>
          <a:prstGeom prst="rect">
            <a:avLst/>
          </a:prstGeom>
        </p:spPr>
      </p:pic>
      <p:pic>
        <p:nvPicPr>
          <p:cNvPr id="2" name="Picture 1">
            <a:extLst>
              <a:ext uri="{FF2B5EF4-FFF2-40B4-BE49-F238E27FC236}">
                <a16:creationId xmlns:a16="http://schemas.microsoft.com/office/drawing/2014/main" id="{7243933E-9D75-49D1-A812-17ACBA46B328}"/>
              </a:ext>
            </a:extLst>
          </p:cNvPr>
          <p:cNvPicPr>
            <a:picLocks noChangeAspect="1"/>
          </p:cNvPicPr>
          <p:nvPr/>
        </p:nvPicPr>
        <p:blipFill>
          <a:blip r:embed="rId4"/>
          <a:stretch>
            <a:fillRect/>
          </a:stretch>
        </p:blipFill>
        <p:spPr>
          <a:xfrm>
            <a:off x="3599510" y="852988"/>
            <a:ext cx="652329" cy="883997"/>
          </a:xfrm>
          <a:prstGeom prst="rect">
            <a:avLst/>
          </a:prstGeom>
        </p:spPr>
      </p:pic>
      <p:sp>
        <p:nvSpPr>
          <p:cNvPr id="6" name="TextBox 5">
            <a:extLst>
              <a:ext uri="{FF2B5EF4-FFF2-40B4-BE49-F238E27FC236}">
                <a16:creationId xmlns:a16="http://schemas.microsoft.com/office/drawing/2014/main" id="{4DC290D4-00E5-4D59-994A-5558C809152A}"/>
              </a:ext>
            </a:extLst>
          </p:cNvPr>
          <p:cNvSpPr txBox="1"/>
          <p:nvPr/>
        </p:nvSpPr>
        <p:spPr>
          <a:xfrm>
            <a:off x="640932" y="343104"/>
            <a:ext cx="608974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Earthquakes and volcanoes: The Pacific Ring of Fire</a:t>
            </a:r>
          </a:p>
        </p:txBody>
      </p:sp>
    </p:spTree>
    <p:extLst>
      <p:ext uri="{BB962C8B-B14F-4D97-AF65-F5344CB8AC3E}">
        <p14:creationId xmlns:p14="http://schemas.microsoft.com/office/powerpoint/2010/main" val="278131103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077F2-63D9-4870-A0B6-03CB2F208CAB}"/>
              </a:ext>
            </a:extLst>
          </p:cNvPr>
          <p:cNvPicPr>
            <a:picLocks noChangeAspect="1"/>
          </p:cNvPicPr>
          <p:nvPr/>
        </p:nvPicPr>
        <p:blipFill>
          <a:blip r:embed="rId2"/>
          <a:stretch>
            <a:fillRect/>
          </a:stretch>
        </p:blipFill>
        <p:spPr>
          <a:xfrm>
            <a:off x="26987" y="849312"/>
            <a:ext cx="10639425" cy="5857875"/>
          </a:xfrm>
          <a:prstGeom prst="rect">
            <a:avLst/>
          </a:prstGeom>
        </p:spPr>
      </p:pic>
    </p:spTree>
    <p:extLst>
      <p:ext uri="{BB962C8B-B14F-4D97-AF65-F5344CB8AC3E}">
        <p14:creationId xmlns:p14="http://schemas.microsoft.com/office/powerpoint/2010/main" val="159524528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80B7D8-2EC2-4BD3-85C7-50A72793FAC1}"/>
              </a:ext>
            </a:extLst>
          </p:cNvPr>
          <p:cNvPicPr>
            <a:picLocks noChangeAspect="1"/>
          </p:cNvPicPr>
          <p:nvPr/>
        </p:nvPicPr>
        <p:blipFill>
          <a:blip r:embed="rId2"/>
          <a:stretch>
            <a:fillRect/>
          </a:stretch>
        </p:blipFill>
        <p:spPr>
          <a:xfrm>
            <a:off x="203200" y="454025"/>
            <a:ext cx="10287000" cy="6648450"/>
          </a:xfrm>
          <a:prstGeom prst="rect">
            <a:avLst/>
          </a:prstGeom>
        </p:spPr>
      </p:pic>
    </p:spTree>
    <p:extLst>
      <p:ext uri="{BB962C8B-B14F-4D97-AF65-F5344CB8AC3E}">
        <p14:creationId xmlns:p14="http://schemas.microsoft.com/office/powerpoint/2010/main" val="313165625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56DC94-4354-4589-B4F7-619F48225F58}"/>
              </a:ext>
            </a:extLst>
          </p:cNvPr>
          <p:cNvSpPr/>
          <p:nvPr/>
        </p:nvSpPr>
        <p:spPr>
          <a:xfrm>
            <a:off x="0" y="877824"/>
            <a:ext cx="6501384" cy="369332"/>
          </a:xfrm>
          <a:prstGeom prst="rect">
            <a:avLst/>
          </a:prstGeom>
        </p:spPr>
        <p:txBody>
          <a:bodyPr wrap="square">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sym typeface="Helvetica Neue"/>
              </a:rPr>
              <a:t> </a:t>
            </a:r>
            <a:endParaRPr kumimoji="0" lang="en-GB" sz="1800" b="1" i="0" u="none" strike="noStrike" kern="0" cap="none" spc="0" normalizeH="0" baseline="0" noProof="0" dirty="0">
              <a:ln>
                <a:noFill/>
              </a:ln>
              <a:solidFill>
                <a:srgbClr val="000000"/>
              </a:solidFill>
              <a:effectLst/>
              <a:uLnTx/>
              <a:uFillTx/>
              <a:latin typeface="Helvetica Neue"/>
              <a:sym typeface="Helvetica Neue"/>
            </a:endParaRPr>
          </a:p>
        </p:txBody>
      </p:sp>
      <p:graphicFrame>
        <p:nvGraphicFramePr>
          <p:cNvPr id="9" name="Table 8">
            <a:extLst>
              <a:ext uri="{FF2B5EF4-FFF2-40B4-BE49-F238E27FC236}">
                <a16:creationId xmlns:a16="http://schemas.microsoft.com/office/drawing/2014/main" id="{CA4506AA-2227-42E8-BDE9-219473B60055}"/>
              </a:ext>
            </a:extLst>
          </p:cNvPr>
          <p:cNvGraphicFramePr>
            <a:graphicFrameLocks noGrp="1"/>
          </p:cNvGraphicFramePr>
          <p:nvPr>
            <p:extLst>
              <p:ext uri="{D42A27DB-BD31-4B8C-83A1-F6EECF244321}">
                <p14:modId xmlns:p14="http://schemas.microsoft.com/office/powerpoint/2010/main" val="1257208545"/>
              </p:ext>
            </p:extLst>
          </p:nvPr>
        </p:nvGraphicFramePr>
        <p:xfrm>
          <a:off x="710810" y="1736986"/>
          <a:ext cx="9271780" cy="418876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609504251"/>
                    </a:ext>
                  </a:extLst>
                </a:gridCol>
                <a:gridCol w="3749040">
                  <a:extLst>
                    <a:ext uri="{9D8B030D-6E8A-4147-A177-3AD203B41FA5}">
                      <a16:colId xmlns:a16="http://schemas.microsoft.com/office/drawing/2014/main" val="3864926338"/>
                    </a:ext>
                  </a:extLst>
                </a:gridCol>
                <a:gridCol w="3749040">
                  <a:extLst>
                    <a:ext uri="{9D8B030D-6E8A-4147-A177-3AD203B41FA5}">
                      <a16:colId xmlns:a16="http://schemas.microsoft.com/office/drawing/2014/main" val="2387383766"/>
                    </a:ext>
                  </a:extLst>
                </a:gridCol>
              </a:tblGrid>
              <a:tr h="1613647">
                <a:tc>
                  <a:txBody>
                    <a:bodyPr/>
                    <a:lstStyle/>
                    <a:p>
                      <a:r>
                        <a:rPr lang="en-GB" dirty="0"/>
                        <a:t>Year 3</a:t>
                      </a:r>
                    </a:p>
                  </a:txBody>
                  <a:tcPr/>
                </a:tc>
                <a:tc>
                  <a:txBody>
                    <a:bodyPr/>
                    <a:lstStyle/>
                    <a:p>
                      <a:pPr marL="171450" indent="-171450" algn="l">
                        <a:buFont typeface="Arial" panose="020B0604020202020204" pitchFamily="34" charset="0"/>
                        <a:buChar char="•"/>
                      </a:pPr>
                      <a:r>
                        <a:rPr lang="en-GB" dirty="0"/>
                        <a:t>Locate and label on a map areas that</a:t>
                      </a:r>
                    </a:p>
                    <a:p>
                      <a:pPr marL="171450" indent="-171450" algn="l">
                        <a:buFont typeface="Arial" panose="020B0604020202020204" pitchFamily="34" charset="0"/>
                        <a:buChar char="•"/>
                      </a:pPr>
                      <a:r>
                        <a:rPr lang="en-GB" dirty="0"/>
                        <a:t>have examples of the lowest and highest</a:t>
                      </a:r>
                    </a:p>
                    <a:p>
                      <a:pPr marL="171450" indent="-171450" algn="l">
                        <a:buFont typeface="Arial" panose="020B0604020202020204" pitchFamily="34" charset="0"/>
                        <a:buChar char="•"/>
                      </a:pPr>
                      <a:r>
                        <a:rPr lang="en-GB" dirty="0"/>
                        <a:t>intensity volcanoes.</a:t>
                      </a:r>
                    </a:p>
                    <a:p>
                      <a:pPr marL="171450" indent="-171450" algn="l">
                        <a:buFont typeface="Arial" panose="020B0604020202020204" pitchFamily="34" charset="0"/>
                        <a:buChar char="•"/>
                      </a:pPr>
                      <a:r>
                        <a:rPr lang="en-GB" dirty="0"/>
                        <a:t>• Locate and label on a map the areas</a:t>
                      </a:r>
                    </a:p>
                    <a:p>
                      <a:pPr marL="171450" indent="-171450" algn="l">
                        <a:buFont typeface="Arial" panose="020B0604020202020204" pitchFamily="34" charset="0"/>
                        <a:buChar char="•"/>
                      </a:pPr>
                      <a:r>
                        <a:rPr lang="en-GB" dirty="0"/>
                        <a:t>affected by the:</a:t>
                      </a:r>
                    </a:p>
                    <a:p>
                      <a:pPr marL="171450" indent="-171450" algn="l">
                        <a:buFont typeface="Arial" panose="020B0604020202020204" pitchFamily="34" charset="0"/>
                        <a:buChar char="•"/>
                      </a:pPr>
                      <a:r>
                        <a:rPr lang="en-GB" dirty="0"/>
                        <a:t>• 2004 Boxing Day tsunami</a:t>
                      </a:r>
                    </a:p>
                    <a:p>
                      <a:pPr marL="171450" indent="-171450" algn="l">
                        <a:buFont typeface="Arial" panose="020B0604020202020204" pitchFamily="34" charset="0"/>
                        <a:buChar char="•"/>
                      </a:pPr>
                      <a:r>
                        <a:rPr lang="en-GB" dirty="0"/>
                        <a:t>• 1906 San </a:t>
                      </a:r>
                      <a:r>
                        <a:rPr lang="en-GB" dirty="0" err="1"/>
                        <a:t>Fransisco</a:t>
                      </a:r>
                      <a:r>
                        <a:rPr lang="en-GB" dirty="0"/>
                        <a:t> earthquake</a:t>
                      </a:r>
                    </a:p>
                    <a:p>
                      <a:pPr marL="171450" indent="-171450" algn="l">
                        <a:buFont typeface="Arial" panose="020B0604020202020204" pitchFamily="34" charset="0"/>
                        <a:buChar char="•"/>
                      </a:pPr>
                      <a:r>
                        <a:rPr lang="en-GB" dirty="0"/>
                        <a:t>• 79 CE eruption of Vesuvius.</a:t>
                      </a:r>
                    </a:p>
                  </a:txBody>
                  <a:tcPr/>
                </a:tc>
                <a:tc>
                  <a:txBody>
                    <a:bodyPr/>
                    <a:lstStyle/>
                    <a:p>
                      <a:pPr marL="0" indent="0" algn="l">
                        <a:buFont typeface="Arial" panose="020B0604020202020204" pitchFamily="34" charset="0"/>
                        <a:buNone/>
                      </a:pPr>
                      <a:r>
                        <a:rPr lang="en-GB" dirty="0"/>
                        <a:t>What does the word ‘magnitude’ mean</a:t>
                      </a:r>
                    </a:p>
                    <a:p>
                      <a:pPr marL="0" indent="0" algn="l">
                        <a:buFont typeface="Arial" panose="020B0604020202020204" pitchFamily="34" charset="0"/>
                        <a:buNone/>
                      </a:pPr>
                      <a:r>
                        <a:rPr lang="en-GB" dirty="0"/>
                        <a:t>when it is used to describe earthquakes</a:t>
                      </a:r>
                    </a:p>
                    <a:p>
                      <a:pPr marL="0" indent="0" algn="l">
                        <a:buFont typeface="Arial" panose="020B0604020202020204" pitchFamily="34" charset="0"/>
                        <a:buNone/>
                      </a:pPr>
                      <a:r>
                        <a:rPr lang="en-GB" dirty="0"/>
                        <a:t>and volcanoes?</a:t>
                      </a:r>
                    </a:p>
                    <a:p>
                      <a:pPr marL="0" indent="0" algn="l">
                        <a:buFont typeface="Arial" panose="020B0604020202020204" pitchFamily="34" charset="0"/>
                        <a:buNone/>
                      </a:pPr>
                      <a:r>
                        <a:rPr lang="en-GB" dirty="0"/>
                        <a:t>• Describe the scale for measuring the</a:t>
                      </a:r>
                    </a:p>
                    <a:p>
                      <a:pPr marL="0" indent="0" algn="l">
                        <a:buFont typeface="Arial" panose="020B0604020202020204" pitchFamily="34" charset="0"/>
                        <a:buNone/>
                      </a:pPr>
                      <a:r>
                        <a:rPr lang="en-GB" dirty="0"/>
                        <a:t>magnitude of earthquakes.</a:t>
                      </a:r>
                    </a:p>
                    <a:p>
                      <a:pPr marL="0" indent="0" algn="l">
                        <a:buFont typeface="Arial" panose="020B0604020202020204" pitchFamily="34" charset="0"/>
                        <a:buNone/>
                      </a:pPr>
                      <a:r>
                        <a:rPr lang="en-GB" dirty="0"/>
                        <a:t>• Describe the scale for measuring the</a:t>
                      </a:r>
                    </a:p>
                    <a:p>
                      <a:pPr marL="0" indent="0" algn="l">
                        <a:buFont typeface="Arial" panose="020B0604020202020204" pitchFamily="34" charset="0"/>
                        <a:buNone/>
                      </a:pPr>
                      <a:r>
                        <a:rPr lang="en-GB" dirty="0"/>
                        <a:t>intensity of volcanoes.</a:t>
                      </a:r>
                    </a:p>
                    <a:p>
                      <a:pPr marL="0" indent="0" algn="l">
                        <a:buFont typeface="Arial" panose="020B0604020202020204" pitchFamily="34" charset="0"/>
                        <a:buNone/>
                      </a:pPr>
                      <a:r>
                        <a:rPr lang="en-GB" dirty="0"/>
                        <a:t>• What is a tsunami?</a:t>
                      </a:r>
                    </a:p>
                    <a:p>
                      <a:pPr marL="0" indent="0" algn="l">
                        <a:buFont typeface="Arial" panose="020B0604020202020204" pitchFamily="34" charset="0"/>
                        <a:buNone/>
                      </a:pPr>
                      <a:r>
                        <a:rPr lang="en-GB" dirty="0"/>
                        <a:t>• Describe the impact of the:</a:t>
                      </a:r>
                    </a:p>
                    <a:p>
                      <a:pPr marL="0" indent="0" algn="l">
                        <a:buFont typeface="Arial" panose="020B0604020202020204" pitchFamily="34" charset="0"/>
                        <a:buNone/>
                      </a:pPr>
                      <a:r>
                        <a:rPr lang="en-GB" dirty="0"/>
                        <a:t>• 2004 Boxing Day tsunami</a:t>
                      </a:r>
                    </a:p>
                    <a:p>
                      <a:pPr marL="0" indent="0" algn="l">
                        <a:buFont typeface="Arial" panose="020B0604020202020204" pitchFamily="34" charset="0"/>
                        <a:buNone/>
                      </a:pPr>
                      <a:r>
                        <a:rPr lang="en-GB" dirty="0"/>
                        <a:t>• 1906 San </a:t>
                      </a:r>
                      <a:r>
                        <a:rPr lang="en-GB" dirty="0" err="1"/>
                        <a:t>Fransisco</a:t>
                      </a:r>
                      <a:r>
                        <a:rPr lang="en-GB" dirty="0"/>
                        <a:t> earthquake</a:t>
                      </a:r>
                    </a:p>
                    <a:p>
                      <a:pPr marL="0" indent="0" algn="l">
                        <a:buFont typeface="Arial" panose="020B0604020202020204" pitchFamily="34" charset="0"/>
                        <a:buNone/>
                      </a:pPr>
                      <a:r>
                        <a:rPr lang="en-GB" dirty="0"/>
                        <a:t>• 79 CE eruption of Vesuvius</a:t>
                      </a:r>
                    </a:p>
                  </a:txBody>
                  <a:tcPr/>
                </a:tc>
                <a:extLst>
                  <a:ext uri="{0D108BD9-81ED-4DB2-BD59-A6C34878D82A}">
                    <a16:rowId xmlns:a16="http://schemas.microsoft.com/office/drawing/2014/main" val="4065516852"/>
                  </a:ext>
                </a:extLst>
              </a:tr>
              <a:tr h="1902760">
                <a:tc>
                  <a:txBody>
                    <a:bodyPr/>
                    <a:lstStyle/>
                    <a:p>
                      <a:r>
                        <a:rPr lang="en-GB" dirty="0"/>
                        <a:t>Year 4</a:t>
                      </a:r>
                    </a:p>
                  </a:txBody>
                  <a:tcPr/>
                </a:tc>
                <a:tc>
                  <a:txBody>
                    <a:bodyPr/>
                    <a:lstStyle/>
                    <a:p>
                      <a:pPr marL="171450" indent="-171450" algn="l">
                        <a:buFont typeface="Arial" panose="020B0604020202020204" pitchFamily="34" charset="0"/>
                        <a:buChar char="•"/>
                      </a:pPr>
                      <a:r>
                        <a:rPr lang="en-GB" dirty="0"/>
                        <a:t>Compare and contrast the geographical locations of mountainous areas with extinct volcanoes and mountainous areas with active, high intensity volcanoes.</a:t>
                      </a:r>
                    </a:p>
                    <a:p>
                      <a:pPr marL="171450" indent="-171450" algn="l">
                        <a:buFont typeface="Arial" panose="020B0604020202020204" pitchFamily="34" charset="0"/>
                        <a:buChar char="•"/>
                      </a:pPr>
                      <a:endParaRPr lang="en-GB" dirty="0">
                        <a:solidFill>
                          <a:srgbClr val="0070C0"/>
                        </a:solidFill>
                      </a:endParaRPr>
                    </a:p>
                    <a:p>
                      <a:pPr marL="171450" indent="-171450" algn="l">
                        <a:buFont typeface="Arial" panose="020B0604020202020204" pitchFamily="34" charset="0"/>
                        <a:buChar char="•"/>
                      </a:pPr>
                      <a:r>
                        <a:rPr lang="en-GB" dirty="0">
                          <a:solidFill>
                            <a:srgbClr val="0070C0"/>
                          </a:solidFill>
                        </a:rPr>
                        <a:t>investigate the extent of the area affected by the 2004 Boxing Day tsunami.</a:t>
                      </a:r>
                    </a:p>
                  </a:txBody>
                  <a:tcPr/>
                </a:tc>
                <a:tc>
                  <a:txBody>
                    <a:bodyPr/>
                    <a:lstStyle/>
                    <a:p>
                      <a:pPr marL="0" indent="0" algn="l">
                        <a:buFont typeface="Arial" panose="020B0604020202020204" pitchFamily="34" charset="0"/>
                        <a:buNone/>
                      </a:pPr>
                      <a:r>
                        <a:rPr lang="en-GB" dirty="0">
                          <a:solidFill>
                            <a:srgbClr val="0070C0"/>
                          </a:solidFill>
                        </a:rPr>
                        <a:t>• </a:t>
                      </a:r>
                      <a:r>
                        <a:rPr lang="en-GB" dirty="0">
                          <a:solidFill>
                            <a:schemeClr val="tx1"/>
                          </a:solidFill>
                        </a:rPr>
                        <a:t>Compare and contrast the impact of a</a:t>
                      </a:r>
                    </a:p>
                    <a:p>
                      <a:pPr marL="0" indent="0" algn="l">
                        <a:buFont typeface="Arial" panose="020B0604020202020204" pitchFamily="34" charset="0"/>
                        <a:buNone/>
                      </a:pPr>
                      <a:r>
                        <a:rPr lang="en-GB" dirty="0">
                          <a:solidFill>
                            <a:schemeClr val="tx1"/>
                          </a:solidFill>
                        </a:rPr>
                        <a:t>volcanic eruption and an earthquake</a:t>
                      </a:r>
                      <a:r>
                        <a:rPr lang="en-GB" dirty="0">
                          <a:solidFill>
                            <a:srgbClr val="0070C0"/>
                          </a:solidFill>
                        </a:rPr>
                        <a:t>.      </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Investigate the consequences of the</a:t>
                      </a:r>
                    </a:p>
                    <a:p>
                      <a:pPr marL="0" indent="0" algn="l">
                        <a:buFont typeface="Arial" panose="020B0604020202020204" pitchFamily="34" charset="0"/>
                        <a:buNone/>
                      </a:pPr>
                      <a:r>
                        <a:rPr lang="en-GB" dirty="0">
                          <a:solidFill>
                            <a:srgbClr val="0070C0"/>
                          </a:solidFill>
                        </a:rPr>
                        <a:t>eruption of Mount Vesuvius in 79 CE.</a:t>
                      </a:r>
                    </a:p>
                  </a:txBody>
                  <a:tcPr/>
                </a:tc>
                <a:extLst>
                  <a:ext uri="{0D108BD9-81ED-4DB2-BD59-A6C34878D82A}">
                    <a16:rowId xmlns:a16="http://schemas.microsoft.com/office/drawing/2014/main" val="1124804558"/>
                  </a:ext>
                </a:extLst>
              </a:tr>
            </a:tbl>
          </a:graphicData>
        </a:graphic>
      </p:graphicFrame>
      <p:pic>
        <p:nvPicPr>
          <p:cNvPr id="2" name="Picture 1">
            <a:extLst>
              <a:ext uri="{FF2B5EF4-FFF2-40B4-BE49-F238E27FC236}">
                <a16:creationId xmlns:a16="http://schemas.microsoft.com/office/drawing/2014/main" id="{CF66293A-67B3-46B7-BC8F-8B9D9A97C681}"/>
              </a:ext>
            </a:extLst>
          </p:cNvPr>
          <p:cNvPicPr>
            <a:picLocks noChangeAspect="1"/>
          </p:cNvPicPr>
          <p:nvPr/>
        </p:nvPicPr>
        <p:blipFill>
          <a:blip r:embed="rId3"/>
          <a:stretch>
            <a:fillRect/>
          </a:stretch>
        </p:blipFill>
        <p:spPr>
          <a:xfrm>
            <a:off x="3518781" y="590839"/>
            <a:ext cx="4950381" cy="1146147"/>
          </a:xfrm>
          <a:prstGeom prst="rect">
            <a:avLst/>
          </a:prstGeom>
        </p:spPr>
      </p:pic>
      <p:sp>
        <p:nvSpPr>
          <p:cNvPr id="6" name="TextBox 5">
            <a:extLst>
              <a:ext uri="{FF2B5EF4-FFF2-40B4-BE49-F238E27FC236}">
                <a16:creationId xmlns:a16="http://schemas.microsoft.com/office/drawing/2014/main" id="{E739D6B7-8272-4FEC-8591-72AD6C091EA4}"/>
              </a:ext>
            </a:extLst>
          </p:cNvPr>
          <p:cNvSpPr txBox="1"/>
          <p:nvPr/>
        </p:nvSpPr>
        <p:spPr>
          <a:xfrm>
            <a:off x="600421" y="395392"/>
            <a:ext cx="608974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Earthquakes and volcanoes: impact</a:t>
            </a:r>
          </a:p>
        </p:txBody>
      </p:sp>
    </p:spTree>
    <p:extLst>
      <p:ext uri="{BB962C8B-B14F-4D97-AF65-F5344CB8AC3E}">
        <p14:creationId xmlns:p14="http://schemas.microsoft.com/office/powerpoint/2010/main" val="352024575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D169DA-32E9-4384-9C71-823F4A5F6816}"/>
              </a:ext>
            </a:extLst>
          </p:cNvPr>
          <p:cNvPicPr>
            <a:picLocks noChangeAspect="1"/>
          </p:cNvPicPr>
          <p:nvPr/>
        </p:nvPicPr>
        <p:blipFill>
          <a:blip r:embed="rId2"/>
          <a:stretch>
            <a:fillRect/>
          </a:stretch>
        </p:blipFill>
        <p:spPr>
          <a:xfrm>
            <a:off x="31750" y="830262"/>
            <a:ext cx="10629900" cy="5895975"/>
          </a:xfrm>
          <a:prstGeom prst="rect">
            <a:avLst/>
          </a:prstGeom>
        </p:spPr>
      </p:pic>
    </p:spTree>
    <p:extLst>
      <p:ext uri="{BB962C8B-B14F-4D97-AF65-F5344CB8AC3E}">
        <p14:creationId xmlns:p14="http://schemas.microsoft.com/office/powerpoint/2010/main" val="416151511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0CD11F-4E5B-4DD4-BAD6-FF3C675A4989}"/>
              </a:ext>
            </a:extLst>
          </p:cNvPr>
          <p:cNvPicPr>
            <a:picLocks noChangeAspect="1"/>
          </p:cNvPicPr>
          <p:nvPr/>
        </p:nvPicPr>
        <p:blipFill>
          <a:blip r:embed="rId2"/>
          <a:stretch>
            <a:fillRect/>
          </a:stretch>
        </p:blipFill>
        <p:spPr>
          <a:xfrm>
            <a:off x="150812" y="558800"/>
            <a:ext cx="10391775" cy="6438900"/>
          </a:xfrm>
          <a:prstGeom prst="rect">
            <a:avLst/>
          </a:prstGeom>
        </p:spPr>
      </p:pic>
    </p:spTree>
    <p:extLst>
      <p:ext uri="{BB962C8B-B14F-4D97-AF65-F5344CB8AC3E}">
        <p14:creationId xmlns:p14="http://schemas.microsoft.com/office/powerpoint/2010/main" val="39111227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ED1C31-5684-487F-8807-482738F61D4D}"/>
              </a:ext>
            </a:extLst>
          </p:cNvPr>
          <p:cNvPicPr>
            <a:picLocks noChangeAspect="1"/>
          </p:cNvPicPr>
          <p:nvPr/>
        </p:nvPicPr>
        <p:blipFill>
          <a:blip r:embed="rId2"/>
          <a:stretch>
            <a:fillRect/>
          </a:stretch>
        </p:blipFill>
        <p:spPr>
          <a:xfrm>
            <a:off x="0" y="964197"/>
            <a:ext cx="10693400" cy="5628105"/>
          </a:xfrm>
          <a:prstGeom prst="rect">
            <a:avLst/>
          </a:prstGeom>
        </p:spPr>
      </p:pic>
    </p:spTree>
    <p:extLst>
      <p:ext uri="{BB962C8B-B14F-4D97-AF65-F5344CB8AC3E}">
        <p14:creationId xmlns:p14="http://schemas.microsoft.com/office/powerpoint/2010/main" val="235091017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865680526"/>
              </p:ext>
            </p:extLst>
          </p:nvPr>
        </p:nvGraphicFramePr>
        <p:xfrm>
          <a:off x="710810" y="1994848"/>
          <a:ext cx="9271780" cy="3285989"/>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7498080">
                  <a:extLst>
                    <a:ext uri="{9D8B030D-6E8A-4147-A177-3AD203B41FA5}">
                      <a16:colId xmlns:a16="http://schemas.microsoft.com/office/drawing/2014/main" val="479683651"/>
                    </a:ext>
                  </a:extLst>
                </a:gridCol>
              </a:tblGrid>
              <a:tr h="1513995">
                <a:tc>
                  <a:txBody>
                    <a:bodyPr/>
                    <a:lstStyle/>
                    <a:p>
                      <a:r>
                        <a:rPr lang="en-GB" dirty="0"/>
                        <a:t>Year 3</a:t>
                      </a:r>
                    </a:p>
                  </a:txBody>
                  <a:tcPr/>
                </a:tc>
                <a:tc>
                  <a:txBody>
                    <a:bodyPr/>
                    <a:lstStyle/>
                    <a:p>
                      <a:pPr marL="0" indent="0" algn="l">
                        <a:buFont typeface="Arial" panose="020B0604020202020204" pitchFamily="34" charset="0"/>
                        <a:buNone/>
                      </a:pPr>
                      <a:r>
                        <a:rPr lang="en-GB" dirty="0"/>
                        <a:t>Where does the water cycle take place?</a:t>
                      </a:r>
                    </a:p>
                    <a:p>
                      <a:pPr marL="0" indent="0" algn="l">
                        <a:buFont typeface="Arial" panose="020B0604020202020204" pitchFamily="34" charset="0"/>
                        <a:buNone/>
                      </a:pPr>
                      <a:r>
                        <a:rPr lang="en-GB" dirty="0"/>
                        <a:t>• Define the word ‘atmosphere’.</a:t>
                      </a:r>
                    </a:p>
                    <a:p>
                      <a:pPr marL="0" indent="0" algn="l">
                        <a:buFont typeface="Arial" panose="020B0604020202020204" pitchFamily="34" charset="0"/>
                        <a:buNone/>
                      </a:pPr>
                      <a:r>
                        <a:rPr lang="en-GB" dirty="0"/>
                        <a:t>• Illustrate and describe the five steps o  the water cycle.</a:t>
                      </a:r>
                    </a:p>
                    <a:p>
                      <a:pPr marL="0" indent="0" algn="l">
                        <a:buFont typeface="Arial" panose="020B0604020202020204" pitchFamily="34" charset="0"/>
                        <a:buNone/>
                      </a:pPr>
                      <a:r>
                        <a:rPr lang="en-GB" dirty="0"/>
                        <a:t>• What does the term ‘a continuous cycle’ Mean </a:t>
                      </a:r>
                    </a:p>
                  </a:txBody>
                  <a:tcPr/>
                </a:tc>
                <a:extLst>
                  <a:ext uri="{0D108BD9-81ED-4DB2-BD59-A6C34878D82A}">
                    <a16:rowId xmlns:a16="http://schemas.microsoft.com/office/drawing/2014/main" val="3447384462"/>
                  </a:ext>
                </a:extLst>
              </a:tr>
              <a:tr h="1771994">
                <a:tc>
                  <a:txBody>
                    <a:bodyPr/>
                    <a:lstStyle/>
                    <a:p>
                      <a:r>
                        <a:rPr lang="en-GB" dirty="0"/>
                        <a:t>Year 4</a:t>
                      </a:r>
                    </a:p>
                  </a:txBody>
                  <a:tcPr/>
                </a:tc>
                <a:tc>
                  <a:txBody>
                    <a:bodyPr/>
                    <a:lstStyle/>
                    <a:p>
                      <a:pPr marL="0" indent="0" algn="l">
                        <a:buFont typeface="Arial" panose="020B0604020202020204" pitchFamily="34" charset="0"/>
                        <a:buNone/>
                      </a:pPr>
                      <a:r>
                        <a:rPr lang="en-GB" dirty="0">
                          <a:solidFill>
                            <a:schemeClr val="tx1"/>
                          </a:solidFill>
                        </a:rPr>
                        <a:t>Compare and contrast the physical process of the water cycle with any other two physical geographical</a:t>
                      </a:r>
                    </a:p>
                    <a:p>
                      <a:pPr marL="0" indent="0" algn="l">
                        <a:buFont typeface="Arial" panose="020B0604020202020204" pitchFamily="34" charset="0"/>
                        <a:buNone/>
                      </a:pPr>
                      <a:r>
                        <a:rPr lang="en-GB" dirty="0">
                          <a:solidFill>
                            <a:schemeClr val="tx1"/>
                          </a:solidFill>
                        </a:rPr>
                        <a:t>processes you know of.</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Relate your knowledge of the water cycle to your knowledge of the formation of rivers.</a:t>
                      </a:r>
                    </a:p>
                  </a:txBody>
                  <a:tcPr/>
                </a:tc>
                <a:extLst>
                  <a:ext uri="{0D108BD9-81ED-4DB2-BD59-A6C34878D82A}">
                    <a16:rowId xmlns:a16="http://schemas.microsoft.com/office/drawing/2014/main" val="623738280"/>
                  </a:ext>
                </a:extLst>
              </a:tr>
            </a:tbl>
          </a:graphicData>
        </a:graphic>
      </p:graphicFrame>
      <p:pic>
        <p:nvPicPr>
          <p:cNvPr id="3" name="Picture 2">
            <a:extLst>
              <a:ext uri="{FF2B5EF4-FFF2-40B4-BE49-F238E27FC236}">
                <a16:creationId xmlns:a16="http://schemas.microsoft.com/office/drawing/2014/main" id="{397BDE20-0BAF-42B0-8B8B-4C827E5D62CF}"/>
              </a:ext>
            </a:extLst>
          </p:cNvPr>
          <p:cNvPicPr>
            <a:picLocks noChangeAspect="1"/>
          </p:cNvPicPr>
          <p:nvPr/>
        </p:nvPicPr>
        <p:blipFill>
          <a:blip r:embed="rId2"/>
          <a:stretch>
            <a:fillRect/>
          </a:stretch>
        </p:blipFill>
        <p:spPr>
          <a:xfrm>
            <a:off x="4642551" y="848701"/>
            <a:ext cx="1408298" cy="1146147"/>
          </a:xfrm>
          <a:prstGeom prst="rect">
            <a:avLst/>
          </a:prstGeom>
        </p:spPr>
      </p:pic>
      <p:sp>
        <p:nvSpPr>
          <p:cNvPr id="4" name="TextBox 3">
            <a:extLst>
              <a:ext uri="{FF2B5EF4-FFF2-40B4-BE49-F238E27FC236}">
                <a16:creationId xmlns:a16="http://schemas.microsoft.com/office/drawing/2014/main" id="{8179BF14-A2EC-4634-9471-BA86F8EDAF39}"/>
              </a:ext>
            </a:extLst>
          </p:cNvPr>
          <p:cNvSpPr txBox="1"/>
          <p:nvPr/>
        </p:nvSpPr>
        <p:spPr>
          <a:xfrm>
            <a:off x="449950" y="395392"/>
            <a:ext cx="608974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The water cycle: the cycle</a:t>
            </a:r>
          </a:p>
        </p:txBody>
      </p:sp>
    </p:spTree>
    <p:extLst>
      <p:ext uri="{BB962C8B-B14F-4D97-AF65-F5344CB8AC3E}">
        <p14:creationId xmlns:p14="http://schemas.microsoft.com/office/powerpoint/2010/main" val="227788546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50EB19-0C0C-4225-86BB-219A32A528D7}"/>
              </a:ext>
            </a:extLst>
          </p:cNvPr>
          <p:cNvPicPr>
            <a:picLocks noChangeAspect="1"/>
          </p:cNvPicPr>
          <p:nvPr/>
        </p:nvPicPr>
        <p:blipFill>
          <a:blip r:embed="rId2"/>
          <a:stretch>
            <a:fillRect/>
          </a:stretch>
        </p:blipFill>
        <p:spPr>
          <a:xfrm>
            <a:off x="31750" y="901700"/>
            <a:ext cx="10629900" cy="5753100"/>
          </a:xfrm>
          <a:prstGeom prst="rect">
            <a:avLst/>
          </a:prstGeom>
        </p:spPr>
      </p:pic>
    </p:spTree>
    <p:extLst>
      <p:ext uri="{BB962C8B-B14F-4D97-AF65-F5344CB8AC3E}">
        <p14:creationId xmlns:p14="http://schemas.microsoft.com/office/powerpoint/2010/main" val="229498725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5ED4EB-A89A-4134-AA69-BEDECEB1304D}"/>
              </a:ext>
            </a:extLst>
          </p:cNvPr>
          <p:cNvPicPr>
            <a:picLocks noChangeAspect="1"/>
          </p:cNvPicPr>
          <p:nvPr/>
        </p:nvPicPr>
        <p:blipFill>
          <a:blip r:embed="rId2"/>
          <a:stretch>
            <a:fillRect/>
          </a:stretch>
        </p:blipFill>
        <p:spPr>
          <a:xfrm>
            <a:off x="179387" y="539750"/>
            <a:ext cx="10334625" cy="6477000"/>
          </a:xfrm>
          <a:prstGeom prst="rect">
            <a:avLst/>
          </a:prstGeom>
        </p:spPr>
      </p:pic>
    </p:spTree>
    <p:extLst>
      <p:ext uri="{BB962C8B-B14F-4D97-AF65-F5344CB8AC3E}">
        <p14:creationId xmlns:p14="http://schemas.microsoft.com/office/powerpoint/2010/main" val="268543642"/>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1092705188"/>
              </p:ext>
            </p:extLst>
          </p:nvPr>
        </p:nvGraphicFramePr>
        <p:xfrm>
          <a:off x="710810" y="1994848"/>
          <a:ext cx="9271780" cy="3285989"/>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7498080">
                  <a:extLst>
                    <a:ext uri="{9D8B030D-6E8A-4147-A177-3AD203B41FA5}">
                      <a16:colId xmlns:a16="http://schemas.microsoft.com/office/drawing/2014/main" val="479683651"/>
                    </a:ext>
                  </a:extLst>
                </a:gridCol>
              </a:tblGrid>
              <a:tr h="1513995">
                <a:tc>
                  <a:txBody>
                    <a:bodyPr/>
                    <a:lstStyle/>
                    <a:p>
                      <a:r>
                        <a:rPr lang="en-GB" dirty="0"/>
                        <a:t>Year 3</a:t>
                      </a:r>
                    </a:p>
                  </a:txBody>
                  <a:tcPr/>
                </a:tc>
                <a:tc>
                  <a:txBody>
                    <a:bodyPr/>
                    <a:lstStyle/>
                    <a:p>
                      <a:pPr marL="0" indent="0" algn="l">
                        <a:buFont typeface="Arial" panose="020B0604020202020204" pitchFamily="34" charset="0"/>
                        <a:buNone/>
                      </a:pPr>
                      <a:r>
                        <a:rPr lang="en-GB" dirty="0"/>
                        <a:t>• What is a cloud?</a:t>
                      </a:r>
                    </a:p>
                    <a:p>
                      <a:pPr marL="0" indent="0" algn="l">
                        <a:buFont typeface="Arial" panose="020B0604020202020204" pitchFamily="34" charset="0"/>
                        <a:buNone/>
                      </a:pPr>
                      <a:r>
                        <a:rPr lang="en-GB" dirty="0"/>
                        <a:t>• How are clouds formed?</a:t>
                      </a:r>
                    </a:p>
                    <a:p>
                      <a:pPr marL="0" indent="0" algn="l">
                        <a:buFont typeface="Arial" panose="020B0604020202020204" pitchFamily="34" charset="0"/>
                        <a:buNone/>
                      </a:pPr>
                      <a:r>
                        <a:rPr lang="en-GB" dirty="0"/>
                        <a:t>• Define the word ‘precipitation’.</a:t>
                      </a:r>
                    </a:p>
                    <a:p>
                      <a:pPr marL="0" indent="0" algn="l">
                        <a:buFont typeface="Arial" panose="020B0604020202020204" pitchFamily="34" charset="0"/>
                        <a:buNone/>
                      </a:pPr>
                      <a:r>
                        <a:rPr lang="en-GB" dirty="0"/>
                        <a:t>• Draw and label the different types of cloud in their correct positions in the atmosphere.</a:t>
                      </a:r>
                    </a:p>
                    <a:p>
                      <a:pPr marL="0" indent="0" algn="l">
                        <a:buFont typeface="Arial" panose="020B0604020202020204" pitchFamily="34" charset="0"/>
                        <a:buNone/>
                      </a:pPr>
                      <a:r>
                        <a:rPr lang="en-GB" dirty="0"/>
                        <a:t>• Describe the nature of the different types of cloud.</a:t>
                      </a:r>
                    </a:p>
                    <a:p>
                      <a:pPr marL="0" indent="0" algn="l">
                        <a:buFont typeface="Arial" panose="020B0604020202020204" pitchFamily="34" charset="0"/>
                        <a:buNone/>
                      </a:pPr>
                      <a:r>
                        <a:rPr lang="en-GB" dirty="0"/>
                        <a:t>• What do the prefix ‘</a:t>
                      </a:r>
                      <a:r>
                        <a:rPr lang="en-GB" dirty="0" err="1"/>
                        <a:t>nimbo</a:t>
                      </a:r>
                      <a:r>
                        <a:rPr lang="en-GB" dirty="0"/>
                        <a:t>’ and the suffix nimbus’ mean?</a:t>
                      </a:r>
                    </a:p>
                  </a:txBody>
                  <a:tcPr/>
                </a:tc>
                <a:extLst>
                  <a:ext uri="{0D108BD9-81ED-4DB2-BD59-A6C34878D82A}">
                    <a16:rowId xmlns:a16="http://schemas.microsoft.com/office/drawing/2014/main" val="3447384462"/>
                  </a:ext>
                </a:extLst>
              </a:tr>
              <a:tr h="1771994">
                <a:tc>
                  <a:txBody>
                    <a:bodyPr/>
                    <a:lstStyle/>
                    <a:p>
                      <a:r>
                        <a:rPr lang="en-GB" dirty="0"/>
                        <a:t>Year 4</a:t>
                      </a:r>
                    </a:p>
                  </a:txBody>
                  <a:tcPr/>
                </a:tc>
                <a:tc>
                  <a:txBody>
                    <a:bodyPr/>
                    <a:lstStyle/>
                    <a:p>
                      <a:pPr marL="0" indent="0" algn="l">
                        <a:buFont typeface="Arial" panose="020B0604020202020204" pitchFamily="34" charset="0"/>
                        <a:buNone/>
                      </a:pPr>
                      <a:r>
                        <a:rPr lang="en-GB" dirty="0">
                          <a:solidFill>
                            <a:schemeClr val="tx1"/>
                          </a:solidFill>
                        </a:rPr>
                        <a:t>Compare and contrast a photograph of a cool bright winter’s day with one of a</a:t>
                      </a:r>
                    </a:p>
                    <a:p>
                      <a:pPr marL="0" indent="0" algn="l">
                        <a:buFont typeface="Arial" panose="020B0604020202020204" pitchFamily="34" charset="0"/>
                        <a:buNone/>
                      </a:pPr>
                      <a:r>
                        <a:rPr lang="en-GB" dirty="0">
                          <a:solidFill>
                            <a:schemeClr val="tx1"/>
                          </a:solidFill>
                        </a:rPr>
                        <a:t>rainy, dull day.</a:t>
                      </a:r>
                    </a:p>
                    <a:p>
                      <a:pPr marL="0" indent="0" algn="l">
                        <a:buFont typeface="Arial" panose="020B0604020202020204" pitchFamily="34" charset="0"/>
                        <a:buNone/>
                      </a:pPr>
                      <a:r>
                        <a:rPr lang="en-GB" dirty="0">
                          <a:solidFill>
                            <a:schemeClr val="tx1"/>
                          </a:solidFill>
                        </a:rPr>
                        <a:t>• Identify clouds in pictures.</a:t>
                      </a:r>
                    </a:p>
                    <a:p>
                      <a:pPr marL="0" indent="0" algn="l">
                        <a:buFont typeface="Arial" panose="020B0604020202020204" pitchFamily="34" charset="0"/>
                        <a:buNone/>
                      </a:pPr>
                      <a:r>
                        <a:rPr lang="en-GB" dirty="0">
                          <a:solidFill>
                            <a:schemeClr val="tx1"/>
                          </a:solidFill>
                        </a:rPr>
                        <a:t>• Explain how meteorologists use clouds to forecast the weather.</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Investigate meteorological models used in forecasting weather.</a:t>
                      </a:r>
                    </a:p>
                    <a:p>
                      <a:pPr marL="0" indent="0" algn="l">
                        <a:buFont typeface="Arial" panose="020B0604020202020204" pitchFamily="34" charset="0"/>
                        <a:buNone/>
                      </a:pPr>
                      <a:r>
                        <a:rPr lang="en-GB" dirty="0">
                          <a:solidFill>
                            <a:srgbClr val="0070C0"/>
                          </a:solidFill>
                        </a:rPr>
                        <a:t>• Investigate the likelihood of a cumulonimbus cloud forming in Central Africa. Draw some conclusions.</a:t>
                      </a:r>
                    </a:p>
                  </a:txBody>
                  <a:tcPr/>
                </a:tc>
                <a:extLst>
                  <a:ext uri="{0D108BD9-81ED-4DB2-BD59-A6C34878D82A}">
                    <a16:rowId xmlns:a16="http://schemas.microsoft.com/office/drawing/2014/main" val="623738280"/>
                  </a:ext>
                </a:extLst>
              </a:tr>
            </a:tbl>
          </a:graphicData>
        </a:graphic>
      </p:graphicFrame>
      <p:pic>
        <p:nvPicPr>
          <p:cNvPr id="3" name="Picture 2">
            <a:extLst>
              <a:ext uri="{FF2B5EF4-FFF2-40B4-BE49-F238E27FC236}">
                <a16:creationId xmlns:a16="http://schemas.microsoft.com/office/drawing/2014/main" id="{AAAE87DD-B829-431C-B85D-F7DE3777B245}"/>
              </a:ext>
            </a:extLst>
          </p:cNvPr>
          <p:cNvPicPr>
            <a:picLocks noChangeAspect="1"/>
          </p:cNvPicPr>
          <p:nvPr/>
        </p:nvPicPr>
        <p:blipFill>
          <a:blip r:embed="rId2"/>
          <a:stretch>
            <a:fillRect/>
          </a:stretch>
        </p:blipFill>
        <p:spPr>
          <a:xfrm>
            <a:off x="5646996" y="848701"/>
            <a:ext cx="859611" cy="1146147"/>
          </a:xfrm>
          <a:prstGeom prst="rect">
            <a:avLst/>
          </a:prstGeom>
        </p:spPr>
      </p:pic>
      <p:sp>
        <p:nvSpPr>
          <p:cNvPr id="5" name="TextBox 4">
            <a:extLst>
              <a:ext uri="{FF2B5EF4-FFF2-40B4-BE49-F238E27FC236}">
                <a16:creationId xmlns:a16="http://schemas.microsoft.com/office/drawing/2014/main" id="{7A89AB41-7F7E-40D4-819D-755567145C87}"/>
              </a:ext>
            </a:extLst>
          </p:cNvPr>
          <p:cNvSpPr txBox="1"/>
          <p:nvPr/>
        </p:nvSpPr>
        <p:spPr>
          <a:xfrm>
            <a:off x="449950" y="395392"/>
            <a:ext cx="608974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The water cycle: clouds and precipitation </a:t>
            </a:r>
          </a:p>
        </p:txBody>
      </p:sp>
    </p:spTree>
    <p:extLst>
      <p:ext uri="{BB962C8B-B14F-4D97-AF65-F5344CB8AC3E}">
        <p14:creationId xmlns:p14="http://schemas.microsoft.com/office/powerpoint/2010/main" val="4578440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DA78AC-3311-46C8-A58D-BD96CC72335E}"/>
              </a:ext>
            </a:extLst>
          </p:cNvPr>
          <p:cNvPicPr>
            <a:picLocks noChangeAspect="1"/>
          </p:cNvPicPr>
          <p:nvPr/>
        </p:nvPicPr>
        <p:blipFill>
          <a:blip r:embed="rId2"/>
          <a:stretch>
            <a:fillRect/>
          </a:stretch>
        </p:blipFill>
        <p:spPr>
          <a:xfrm>
            <a:off x="0" y="979369"/>
            <a:ext cx="10693400" cy="5597762"/>
          </a:xfrm>
          <a:prstGeom prst="rect">
            <a:avLst/>
          </a:prstGeom>
        </p:spPr>
      </p:pic>
    </p:spTree>
    <p:extLst>
      <p:ext uri="{BB962C8B-B14F-4D97-AF65-F5344CB8AC3E}">
        <p14:creationId xmlns:p14="http://schemas.microsoft.com/office/powerpoint/2010/main" val="130982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234E4-E425-4048-970F-5C90D7C09460}"/>
              </a:ext>
            </a:extLst>
          </p:cNvPr>
          <p:cNvPicPr>
            <a:picLocks noChangeAspect="1"/>
          </p:cNvPicPr>
          <p:nvPr/>
        </p:nvPicPr>
        <p:blipFill>
          <a:blip r:embed="rId2"/>
          <a:stretch>
            <a:fillRect/>
          </a:stretch>
        </p:blipFill>
        <p:spPr>
          <a:xfrm>
            <a:off x="193675" y="454025"/>
            <a:ext cx="10306050" cy="6648450"/>
          </a:xfrm>
          <a:prstGeom prst="rect">
            <a:avLst/>
          </a:prstGeom>
        </p:spPr>
      </p:pic>
    </p:spTree>
    <p:extLst>
      <p:ext uri="{BB962C8B-B14F-4D97-AF65-F5344CB8AC3E}">
        <p14:creationId xmlns:p14="http://schemas.microsoft.com/office/powerpoint/2010/main" val="13824024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56DC94-4354-4589-B4F7-619F48225F58}"/>
              </a:ext>
            </a:extLst>
          </p:cNvPr>
          <p:cNvSpPr/>
          <p:nvPr/>
        </p:nvSpPr>
        <p:spPr>
          <a:xfrm>
            <a:off x="0" y="877824"/>
            <a:ext cx="6501384" cy="369332"/>
          </a:xfrm>
          <a:prstGeom prst="rect">
            <a:avLst/>
          </a:prstGeom>
        </p:spPr>
        <p:txBody>
          <a:bodyPr wrap="square">
            <a:spAutoFit/>
          </a:bodyPr>
          <a:lstStyle/>
          <a:p>
            <a:r>
              <a:rPr lang="en-GB" b="0" dirty="0">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067B149F-3434-4E3C-8BEA-880FB3D12FDD}"/>
              </a:ext>
            </a:extLst>
          </p:cNvPr>
          <p:cNvSpPr/>
          <p:nvPr/>
        </p:nvSpPr>
        <p:spPr>
          <a:xfrm>
            <a:off x="513862" y="365752"/>
            <a:ext cx="2569934" cy="369332"/>
          </a:xfrm>
          <a:prstGeom prst="rect">
            <a:avLst/>
          </a:prstGeom>
        </p:spPr>
        <p:txBody>
          <a:bodyPr wrap="none">
            <a:spAutoFit/>
          </a:bodyPr>
          <a:lstStyle/>
          <a:p>
            <a:r>
              <a:rPr lang="en-US" dirty="0"/>
              <a:t>Describing  the World</a:t>
            </a:r>
          </a:p>
        </p:txBody>
      </p:sp>
      <p:sp>
        <p:nvSpPr>
          <p:cNvPr id="7" name="Rectangle 6">
            <a:extLst>
              <a:ext uri="{FF2B5EF4-FFF2-40B4-BE49-F238E27FC236}">
                <a16:creationId xmlns:a16="http://schemas.microsoft.com/office/drawing/2014/main" id="{7DC85531-3744-42B7-830D-86A0A203CF9D}"/>
              </a:ext>
            </a:extLst>
          </p:cNvPr>
          <p:cNvSpPr/>
          <p:nvPr/>
        </p:nvSpPr>
        <p:spPr>
          <a:xfrm>
            <a:off x="667749" y="735084"/>
            <a:ext cx="9482091" cy="461665"/>
          </a:xfrm>
          <a:prstGeom prst="rect">
            <a:avLst/>
          </a:prstGeom>
        </p:spPr>
        <p:txBody>
          <a:bodyPr wrap="square">
            <a:spAutoFit/>
          </a:bodyPr>
          <a:lstStyle/>
          <a:p>
            <a:pPr algn="l"/>
            <a:r>
              <a:rPr lang="en-GB" sz="1200" dirty="0">
                <a:solidFill>
                  <a:srgbClr val="EE230C"/>
                </a:solidFill>
              </a:rPr>
              <a:t>Decide how many lessons you will spend on the topic and use the information on the knowledge web to create the take-aways for each lesson</a:t>
            </a:r>
            <a:r>
              <a:rPr lang="en-GB" sz="1200" b="0" dirty="0"/>
              <a:t>​</a:t>
            </a:r>
            <a:endParaRPr lang="en-GB" sz="1200" dirty="0"/>
          </a:p>
        </p:txBody>
      </p:sp>
      <p:sp>
        <p:nvSpPr>
          <p:cNvPr id="8" name="Rectangle 7">
            <a:extLst>
              <a:ext uri="{FF2B5EF4-FFF2-40B4-BE49-F238E27FC236}">
                <a16:creationId xmlns:a16="http://schemas.microsoft.com/office/drawing/2014/main" id="{C7A94E2E-E88A-486A-9B62-CE58F84F71C6}"/>
              </a:ext>
            </a:extLst>
          </p:cNvPr>
          <p:cNvSpPr/>
          <p:nvPr/>
        </p:nvSpPr>
        <p:spPr>
          <a:xfrm>
            <a:off x="667749" y="1213932"/>
            <a:ext cx="8028001" cy="276999"/>
          </a:xfrm>
          <a:prstGeom prst="rect">
            <a:avLst/>
          </a:prstGeom>
        </p:spPr>
        <p:txBody>
          <a:bodyPr wrap="square">
            <a:spAutoFit/>
          </a:bodyPr>
          <a:lstStyle/>
          <a:p>
            <a:pPr algn="l"/>
            <a:r>
              <a:rPr lang="en-GB" sz="1200" b="0" dirty="0"/>
              <a:t>This table shows the knowledge that will be taught in each lesson.</a:t>
            </a:r>
            <a:endParaRPr lang="en-GB" sz="1200" dirty="0"/>
          </a:p>
        </p:txBody>
      </p:sp>
      <p:graphicFrame>
        <p:nvGraphicFramePr>
          <p:cNvPr id="9" name="Table 8">
            <a:extLst>
              <a:ext uri="{FF2B5EF4-FFF2-40B4-BE49-F238E27FC236}">
                <a16:creationId xmlns:a16="http://schemas.microsoft.com/office/drawing/2014/main" id="{CA4506AA-2227-42E8-BDE9-219473B60055}"/>
              </a:ext>
            </a:extLst>
          </p:cNvPr>
          <p:cNvGraphicFramePr>
            <a:graphicFrameLocks noGrp="1"/>
          </p:cNvGraphicFramePr>
          <p:nvPr>
            <p:extLst>
              <p:ext uri="{D42A27DB-BD31-4B8C-83A1-F6EECF244321}">
                <p14:modId xmlns:p14="http://schemas.microsoft.com/office/powerpoint/2010/main" val="2568811064"/>
              </p:ext>
            </p:extLst>
          </p:nvPr>
        </p:nvGraphicFramePr>
        <p:xfrm>
          <a:off x="710810" y="2724878"/>
          <a:ext cx="9271780" cy="3867946"/>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609504251"/>
                    </a:ext>
                  </a:extLst>
                </a:gridCol>
                <a:gridCol w="7498080">
                  <a:extLst>
                    <a:ext uri="{9D8B030D-6E8A-4147-A177-3AD203B41FA5}">
                      <a16:colId xmlns:a16="http://schemas.microsoft.com/office/drawing/2014/main" val="3864926338"/>
                    </a:ext>
                  </a:extLst>
                </a:gridCol>
              </a:tblGrid>
              <a:tr h="1620479">
                <a:tc>
                  <a:txBody>
                    <a:bodyPr/>
                    <a:lstStyle/>
                    <a:p>
                      <a:r>
                        <a:rPr lang="en-GB" dirty="0"/>
                        <a:t>Year 3</a:t>
                      </a:r>
                    </a:p>
                  </a:txBody>
                  <a:tcPr/>
                </a:tc>
                <a:tc>
                  <a:txBody>
                    <a:bodyPr/>
                    <a:lstStyle/>
                    <a:p>
                      <a:pPr marL="0" indent="0" algn="l">
                        <a:buFont typeface="Arial" panose="020B0604020202020204" pitchFamily="34" charset="0"/>
                        <a:buNone/>
                      </a:pPr>
                      <a:r>
                        <a:rPr lang="en-GB" dirty="0"/>
                        <a:t>• Locate and label the equator and the  tropics.</a:t>
                      </a:r>
                    </a:p>
                    <a:p>
                      <a:pPr marL="0" indent="0" algn="l">
                        <a:buFont typeface="Arial" panose="020B0604020202020204" pitchFamily="34" charset="0"/>
                        <a:buNone/>
                      </a:pPr>
                      <a:r>
                        <a:rPr lang="en-GB" dirty="0"/>
                        <a:t>• Describe the climate in the tropics.</a:t>
                      </a:r>
                    </a:p>
                    <a:p>
                      <a:pPr marL="0" indent="0" algn="l">
                        <a:buFont typeface="Arial" panose="020B0604020202020204" pitchFamily="34" charset="0"/>
                        <a:buNone/>
                      </a:pPr>
                      <a:r>
                        <a:rPr lang="en-GB" dirty="0"/>
                        <a:t>• Locate and label the prime meridian.</a:t>
                      </a:r>
                    </a:p>
                    <a:p>
                      <a:pPr marL="0" indent="0" algn="l">
                        <a:buFont typeface="Arial" panose="020B0604020202020204" pitchFamily="34" charset="0"/>
                        <a:buNone/>
                      </a:pPr>
                      <a:r>
                        <a:rPr lang="en-GB" dirty="0"/>
                        <a:t>• What is the prime meridian?</a:t>
                      </a:r>
                    </a:p>
                    <a:p>
                      <a:pPr marL="0" indent="0" algn="l">
                        <a:buFont typeface="Arial" panose="020B0604020202020204" pitchFamily="34" charset="0"/>
                        <a:buNone/>
                      </a:pPr>
                      <a:r>
                        <a:rPr lang="en-GB" dirty="0"/>
                        <a:t>• Label the western and eastern hemispheres.</a:t>
                      </a:r>
                    </a:p>
                    <a:p>
                      <a:pPr marL="0" indent="0" algn="l">
                        <a:buFont typeface="Arial" panose="020B0604020202020204" pitchFamily="34" charset="0"/>
                        <a:buNone/>
                      </a:pPr>
                      <a:r>
                        <a:rPr lang="en-GB" dirty="0"/>
                        <a:t>• What are the names of the lines used to describe any place on Earth?</a:t>
                      </a:r>
                    </a:p>
                    <a:p>
                      <a:pPr marL="0" indent="0" algn="l">
                        <a:buFont typeface="Arial" panose="020B0604020202020204" pitchFamily="34" charset="0"/>
                        <a:buNone/>
                      </a:pPr>
                      <a:r>
                        <a:rPr lang="en-GB" dirty="0"/>
                        <a:t>• Label these lines on a diagram of the Earth.</a:t>
                      </a:r>
                    </a:p>
                  </a:txBody>
                  <a:tcPr/>
                </a:tc>
                <a:extLst>
                  <a:ext uri="{0D108BD9-81ED-4DB2-BD59-A6C34878D82A}">
                    <a16:rowId xmlns:a16="http://schemas.microsoft.com/office/drawing/2014/main" val="4065516852"/>
                  </a:ext>
                </a:extLst>
              </a:tr>
              <a:tr h="2247467">
                <a:tc>
                  <a:txBody>
                    <a:bodyPr/>
                    <a:lstStyle/>
                    <a:p>
                      <a:r>
                        <a:rPr lang="en-GB" dirty="0"/>
                        <a:t>Year 4</a:t>
                      </a:r>
                    </a:p>
                  </a:txBody>
                  <a:tcPr/>
                </a:tc>
                <a:tc>
                  <a:txBody>
                    <a:bodyPr/>
                    <a:lstStyle/>
                    <a:p>
                      <a:pPr marL="0" indent="0" algn="l">
                        <a:buFont typeface="Arial" panose="020B0604020202020204" pitchFamily="34" charset="0"/>
                        <a:buNone/>
                      </a:pPr>
                      <a:r>
                        <a:rPr lang="en-GB" dirty="0">
                          <a:solidFill>
                            <a:srgbClr val="0070C0"/>
                          </a:solidFill>
                        </a:rPr>
                        <a:t>• </a:t>
                      </a:r>
                      <a:r>
                        <a:rPr lang="en-GB" dirty="0">
                          <a:solidFill>
                            <a:schemeClr val="tx1"/>
                          </a:solidFill>
                        </a:rPr>
                        <a:t>Apply your knowledge of map techniques to describe the locations of:</a:t>
                      </a:r>
                    </a:p>
                    <a:p>
                      <a:pPr marL="0" indent="0" algn="l">
                        <a:buFont typeface="Arial" panose="020B0604020202020204" pitchFamily="34" charset="0"/>
                        <a:buNone/>
                      </a:pPr>
                      <a:r>
                        <a:rPr lang="en-GB" dirty="0">
                          <a:solidFill>
                            <a:schemeClr val="tx1"/>
                          </a:solidFill>
                        </a:rPr>
                        <a:t>• Greenwich in the United Kingdom</a:t>
                      </a:r>
                    </a:p>
                    <a:p>
                      <a:pPr marL="0" indent="0" algn="l">
                        <a:buFont typeface="Arial" panose="020B0604020202020204" pitchFamily="34" charset="0"/>
                        <a:buNone/>
                      </a:pPr>
                      <a:r>
                        <a:rPr lang="en-GB" dirty="0">
                          <a:solidFill>
                            <a:schemeClr val="tx1"/>
                          </a:solidFill>
                        </a:rPr>
                        <a:t>• your school</a:t>
                      </a:r>
                    </a:p>
                    <a:p>
                      <a:pPr marL="0" indent="0" algn="l">
                        <a:buFont typeface="Arial" panose="020B0604020202020204" pitchFamily="34" charset="0"/>
                        <a:buNone/>
                      </a:pPr>
                      <a:r>
                        <a:rPr lang="en-GB" dirty="0">
                          <a:solidFill>
                            <a:schemeClr val="tx1"/>
                          </a:solidFill>
                        </a:rPr>
                        <a:t>• the capital cities of the four countries of the United Kingdom</a:t>
                      </a:r>
                    </a:p>
                    <a:p>
                      <a:pPr marL="0" indent="0" algn="l">
                        <a:buFont typeface="Arial" panose="020B0604020202020204" pitchFamily="34" charset="0"/>
                        <a:buNone/>
                      </a:pPr>
                      <a:r>
                        <a:rPr lang="en-GB" dirty="0">
                          <a:solidFill>
                            <a:schemeClr val="tx1"/>
                          </a:solidFill>
                        </a:rPr>
                        <a:t>• five European capital cities.</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Relate your knowledge of lines </a:t>
                      </a:r>
                      <a:r>
                        <a:rPr lang="en-GB" dirty="0" err="1">
                          <a:solidFill>
                            <a:srgbClr val="0070C0"/>
                          </a:solidFill>
                        </a:rPr>
                        <a:t>oflongitude</a:t>
                      </a:r>
                      <a:r>
                        <a:rPr lang="en-GB" dirty="0">
                          <a:solidFill>
                            <a:srgbClr val="0070C0"/>
                          </a:solidFill>
                        </a:rPr>
                        <a:t> to time zones by:</a:t>
                      </a:r>
                    </a:p>
                    <a:p>
                      <a:pPr marL="0" indent="0" algn="l">
                        <a:buFont typeface="Arial" panose="020B0604020202020204" pitchFamily="34" charset="0"/>
                        <a:buNone/>
                      </a:pPr>
                      <a:r>
                        <a:rPr lang="en-GB" dirty="0">
                          <a:solidFill>
                            <a:srgbClr val="0070C0"/>
                          </a:solidFill>
                        </a:rPr>
                        <a:t>• explaining the concept of time zones</a:t>
                      </a:r>
                    </a:p>
                    <a:p>
                      <a:pPr marL="0" indent="0" algn="l">
                        <a:buFont typeface="Arial" panose="020B0604020202020204" pitchFamily="34" charset="0"/>
                        <a:buNone/>
                      </a:pPr>
                      <a:r>
                        <a:rPr lang="en-GB" dirty="0">
                          <a:solidFill>
                            <a:srgbClr val="0070C0"/>
                          </a:solidFill>
                        </a:rPr>
                        <a:t>• investigating the international date line and its relationship to the prime meridian.</a:t>
                      </a:r>
                    </a:p>
                  </a:txBody>
                  <a:tcPr/>
                </a:tc>
                <a:extLst>
                  <a:ext uri="{0D108BD9-81ED-4DB2-BD59-A6C34878D82A}">
                    <a16:rowId xmlns:a16="http://schemas.microsoft.com/office/drawing/2014/main" val="1124804558"/>
                  </a:ext>
                </a:extLst>
              </a:tr>
            </a:tbl>
          </a:graphicData>
        </a:graphic>
      </p:graphicFrame>
      <p:grpSp>
        <p:nvGrpSpPr>
          <p:cNvPr id="10" name="Group 9">
            <a:extLst>
              <a:ext uri="{FF2B5EF4-FFF2-40B4-BE49-F238E27FC236}">
                <a16:creationId xmlns:a16="http://schemas.microsoft.com/office/drawing/2014/main" id="{EF1BDA69-2450-4AA4-A195-B6D579CA38C8}"/>
              </a:ext>
            </a:extLst>
          </p:cNvPr>
          <p:cNvGrpSpPr/>
          <p:nvPr/>
        </p:nvGrpSpPr>
        <p:grpSpPr>
          <a:xfrm>
            <a:off x="5408794" y="1726004"/>
            <a:ext cx="778142" cy="969472"/>
            <a:chOff x="9604152" y="1206304"/>
            <a:chExt cx="778142" cy="969472"/>
          </a:xfrm>
        </p:grpSpPr>
        <p:sp>
          <p:nvSpPr>
            <p:cNvPr id="11" name="Techniques">
              <a:extLst>
                <a:ext uri="{FF2B5EF4-FFF2-40B4-BE49-F238E27FC236}">
                  <a16:creationId xmlns:a16="http://schemas.microsoft.com/office/drawing/2014/main" id="{5BAFA21E-0DFF-4341-97E8-705385DB599F}"/>
                </a:ext>
              </a:extLst>
            </p:cNvPr>
            <p:cNvSpPr txBox="1"/>
            <p:nvPr/>
          </p:nvSpPr>
          <p:spPr>
            <a:xfrm>
              <a:off x="9615117" y="1957796"/>
              <a:ext cx="7206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Techniques</a:t>
              </a:r>
              <a:endParaRPr dirty="0"/>
            </a:p>
          </p:txBody>
        </p:sp>
        <p:pic>
          <p:nvPicPr>
            <p:cNvPr id="12" name="Picture 11">
              <a:extLst>
                <a:ext uri="{FF2B5EF4-FFF2-40B4-BE49-F238E27FC236}">
                  <a16:creationId xmlns:a16="http://schemas.microsoft.com/office/drawing/2014/main" id="{8C4D7A89-4191-42EC-8FAC-6A18E000CB7D}"/>
                </a:ext>
              </a:extLst>
            </p:cNvPr>
            <p:cNvPicPr>
              <a:picLocks noChangeAspect="1"/>
            </p:cNvPicPr>
            <p:nvPr/>
          </p:nvPicPr>
          <p:blipFill>
            <a:blip r:embed="rId2"/>
            <a:stretch>
              <a:fillRect/>
            </a:stretch>
          </p:blipFill>
          <p:spPr>
            <a:xfrm>
              <a:off x="9604152" y="1206304"/>
              <a:ext cx="778142" cy="729230"/>
            </a:xfrm>
            <a:prstGeom prst="rect">
              <a:avLst/>
            </a:prstGeom>
          </p:spPr>
        </p:pic>
      </p:grpSp>
    </p:spTree>
    <p:extLst>
      <p:ext uri="{BB962C8B-B14F-4D97-AF65-F5344CB8AC3E}">
        <p14:creationId xmlns:p14="http://schemas.microsoft.com/office/powerpoint/2010/main" val="29006837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60C432-5B11-4C73-BBBE-6F2345F88A7D}"/>
              </a:ext>
            </a:extLst>
          </p:cNvPr>
          <p:cNvPicPr>
            <a:picLocks noChangeAspect="1"/>
          </p:cNvPicPr>
          <p:nvPr/>
        </p:nvPicPr>
        <p:blipFill>
          <a:blip r:embed="rId2"/>
          <a:stretch>
            <a:fillRect/>
          </a:stretch>
        </p:blipFill>
        <p:spPr>
          <a:xfrm>
            <a:off x="0" y="825103"/>
            <a:ext cx="10693400" cy="5906293"/>
          </a:xfrm>
          <a:prstGeom prst="rect">
            <a:avLst/>
          </a:prstGeom>
        </p:spPr>
      </p:pic>
    </p:spTree>
    <p:extLst>
      <p:ext uri="{BB962C8B-B14F-4D97-AF65-F5344CB8AC3E}">
        <p14:creationId xmlns:p14="http://schemas.microsoft.com/office/powerpoint/2010/main" val="108234757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BEE76A9D851D408D750E50A950BB44" ma:contentTypeVersion="15" ma:contentTypeDescription="Create a new document." ma:contentTypeScope="" ma:versionID="ad6523585e8b7813fec1d18a0bde2ac7">
  <xsd:schema xmlns:xsd="http://www.w3.org/2001/XMLSchema" xmlns:xs="http://www.w3.org/2001/XMLSchema" xmlns:p="http://schemas.microsoft.com/office/2006/metadata/properties" xmlns:ns2="8f74720f-ca0e-4da3-83d4-be667e48da60" xmlns:ns3="1faa794a-8f11-4bbc-9866-cb0dd9989de6" targetNamespace="http://schemas.microsoft.com/office/2006/metadata/properties" ma:root="true" ma:fieldsID="bae623c8d208c97e6a9a4f2a027023a7" ns2:_="" ns3:_="">
    <xsd:import namespace="8f74720f-ca0e-4da3-83d4-be667e48da60"/>
    <xsd:import namespace="1faa794a-8f11-4bbc-9866-cb0dd9989d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4720f-ca0e-4da3-83d4-be667e48d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de067c-840f-4bbc-a3b9-cd0c388f70a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aa794a-8f11-4bbc-9866-cb0dd9989d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dc3d2fd-5d75-484d-8502-90f142d5fcef}" ma:internalName="TaxCatchAll" ma:showField="CatchAllData" ma:web="1faa794a-8f11-4bbc-9866-cb0dd9989d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74720f-ca0e-4da3-83d4-be667e48da60">
      <Terms xmlns="http://schemas.microsoft.com/office/infopath/2007/PartnerControls"/>
    </lcf76f155ced4ddcb4097134ff3c332f>
    <TaxCatchAll xmlns="1faa794a-8f11-4bbc-9866-cb0dd9989de6" xsi:nil="true"/>
  </documentManagement>
</p:properties>
</file>

<file path=customXml/itemProps1.xml><?xml version="1.0" encoding="utf-8"?>
<ds:datastoreItem xmlns:ds="http://schemas.openxmlformats.org/officeDocument/2006/customXml" ds:itemID="{E188C60E-7FCF-4100-8206-91A49F35EA52}">
  <ds:schemaRefs>
    <ds:schemaRef ds:uri="http://schemas.microsoft.com/sharepoint/v3/contenttype/forms"/>
  </ds:schemaRefs>
</ds:datastoreItem>
</file>

<file path=customXml/itemProps2.xml><?xml version="1.0" encoding="utf-8"?>
<ds:datastoreItem xmlns:ds="http://schemas.openxmlformats.org/officeDocument/2006/customXml" ds:itemID="{CEE6E7C6-0EF5-4B44-B466-8BFFA1540262}"/>
</file>

<file path=customXml/itemProps3.xml><?xml version="1.0" encoding="utf-8"?>
<ds:datastoreItem xmlns:ds="http://schemas.openxmlformats.org/officeDocument/2006/customXml" ds:itemID="{84C219FF-C6B2-4319-9670-F511E190F3B7}">
  <ds:schemaRefs>
    <ds:schemaRef ds:uri="http://purl.org/dc/dcmitype/"/>
    <ds:schemaRef ds:uri="http://schemas.microsoft.com/office/infopath/2007/PartnerControls"/>
    <ds:schemaRef ds:uri="http://purl.org/dc/elements/1.1/"/>
    <ds:schemaRef ds:uri="http://schemas.microsoft.com/office/2006/documentManagement/types"/>
    <ds:schemaRef ds:uri="8f74720f-ca0e-4da3-83d4-be667e48da60"/>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1706</TotalTime>
  <Words>3257</Words>
  <Application>Microsoft Office PowerPoint</Application>
  <PresentationFormat>Custom</PresentationFormat>
  <Paragraphs>513</Paragraphs>
  <Slides>53</Slides>
  <Notes>5</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White</vt:lpstr>
      <vt:lpstr> Lower Key Stage 2  Geography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Janis</dc:creator>
  <cp:lastModifiedBy>Boddy, Vikki</cp:lastModifiedBy>
  <cp:revision>164</cp:revision>
  <dcterms:modified xsi:type="dcterms:W3CDTF">2023-01-25T12:55:28Z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0x010100ECBEE76A9D851D408D750E50A950BB44</vt:lpwstr>
  </property>
</Properties>
</file>