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330" r:id="rId2"/>
    <p:sldId id="360" r:id="rId3"/>
    <p:sldId id="259" r:id="rId4"/>
    <p:sldId id="344" r:id="rId5"/>
    <p:sldId id="361" r:id="rId6"/>
    <p:sldId id="362" r:id="rId7"/>
    <p:sldId id="363" r:id="rId8"/>
    <p:sldId id="364" r:id="rId9"/>
    <p:sldId id="365" r:id="rId10"/>
    <p:sldId id="366" r:id="rId11"/>
    <p:sldId id="368" r:id="rId12"/>
    <p:sldId id="367" r:id="rId13"/>
  </p:sldIdLst>
  <p:sldSz cx="10693400" cy="75565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3883" autoAdjust="0"/>
  </p:normalViewPr>
  <p:slideViewPr>
    <p:cSldViewPr snapToGrid="0" snapToObjects="1">
      <p:cViewPr>
        <p:scale>
          <a:sx n="90" d="100"/>
          <a:sy n="90" d="100"/>
        </p:scale>
        <p:origin x="1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765175" y="744538"/>
            <a:ext cx="5267325" cy="3722687"/>
          </a:xfrm>
          <a:prstGeom prst="rect">
            <a:avLst/>
          </a:prstGeom>
        </p:spPr>
        <p:txBody>
          <a:bodyPr/>
          <a:lstStyle/>
          <a:p>
            <a:endParaRPr/>
          </a:p>
        </p:txBody>
      </p:sp>
      <p:sp>
        <p:nvSpPr>
          <p:cNvPr id="117" name="Shape 117"/>
          <p:cNvSpPr>
            <a:spLocks noGrp="1"/>
          </p:cNvSpPr>
          <p:nvPr>
            <p:ph type="body" sz="quarter" idx="1"/>
          </p:nvPr>
        </p:nvSpPr>
        <p:spPr>
          <a:xfrm>
            <a:off x="906357" y="4715153"/>
            <a:ext cx="4984962"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55282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0666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26442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11336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92952" y="1269255"/>
            <a:ext cx="8107496" cy="2558191"/>
          </a:xfrm>
          <a:prstGeom prst="rect">
            <a:avLst/>
          </a:prstGeom>
        </p:spPr>
        <p:txBody>
          <a:bodyPr anchor="b"/>
          <a:lstStyle/>
          <a:p>
            <a:r>
              <a:t>Title Text</a:t>
            </a:r>
          </a:p>
        </p:txBody>
      </p:sp>
      <p:sp>
        <p:nvSpPr>
          <p:cNvPr id="12" name="Body Level One…"/>
          <p:cNvSpPr txBox="1">
            <a:spLocks noGrp="1"/>
          </p:cNvSpPr>
          <p:nvPr>
            <p:ph type="body" sz="quarter" idx="1"/>
          </p:nvPr>
        </p:nvSpPr>
        <p:spPr>
          <a:xfrm>
            <a:off x="1292952" y="3906159"/>
            <a:ext cx="8107496" cy="875689"/>
          </a:xfrm>
          <a:prstGeom prst="rect">
            <a:avLst/>
          </a:prstGeom>
        </p:spPr>
        <p:txBody>
          <a:bodyPr anchor="t"/>
          <a:lstStyle>
            <a:lvl1pPr marL="0" indent="0" algn="ctr">
              <a:spcBef>
                <a:spcPts val="0"/>
              </a:spcBef>
              <a:buSzTx/>
              <a:buNone/>
              <a:defRPr sz="2800"/>
            </a:lvl1pPr>
            <a:lvl2pPr marL="0" indent="0" algn="ctr">
              <a:spcBef>
                <a:spcPts val="0"/>
              </a:spcBef>
              <a:buSzTx/>
              <a:buNone/>
              <a:defRPr sz="2800"/>
            </a:lvl2pPr>
            <a:lvl3pPr marL="0" indent="0" algn="ctr">
              <a:spcBef>
                <a:spcPts val="0"/>
              </a:spcBef>
              <a:buSzTx/>
              <a:buNone/>
              <a:defRPr sz="2800"/>
            </a:lvl3pPr>
            <a:lvl4pPr marL="0" indent="0" algn="ctr">
              <a:spcBef>
                <a:spcPts val="0"/>
              </a:spcBef>
              <a:buSzTx/>
              <a:buNone/>
              <a:defRPr sz="2800"/>
            </a:lvl4pPr>
            <a:lvl5pPr marL="0" indent="0" algn="ctr">
              <a:spcBef>
                <a:spcPts val="0"/>
              </a:spcBef>
              <a:buSzTx/>
              <a:buNone/>
              <a:defRPr sz="28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Heron flying low over a beach with a short fence in the foreground"/>
          <p:cNvSpPr>
            <a:spLocks noGrp="1"/>
          </p:cNvSpPr>
          <p:nvPr>
            <p:ph type="pic" idx="21"/>
          </p:nvPr>
        </p:nvSpPr>
        <p:spPr>
          <a:xfrm>
            <a:off x="5248308" y="491959"/>
            <a:ext cx="6365958" cy="6365959"/>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046972" y="491959"/>
            <a:ext cx="4132462" cy="3089508"/>
          </a:xfrm>
          <a:prstGeom prst="rect">
            <a:avLst/>
          </a:prstGeom>
        </p:spPr>
        <p:txBody>
          <a:bodyPr anchor="b"/>
          <a:lstStyle>
            <a:lvl1pPr>
              <a:defRPr sz="4600"/>
            </a:lvl1pPr>
          </a:lstStyle>
          <a:p>
            <a:r>
              <a:t>Title Text</a:t>
            </a:r>
          </a:p>
        </p:txBody>
      </p:sp>
      <p:sp>
        <p:nvSpPr>
          <p:cNvPr id="40" name="Body Level One…"/>
          <p:cNvSpPr txBox="1">
            <a:spLocks noGrp="1"/>
          </p:cNvSpPr>
          <p:nvPr>
            <p:ph type="body" sz="quarter" idx="1"/>
          </p:nvPr>
        </p:nvSpPr>
        <p:spPr>
          <a:xfrm>
            <a:off x="1046972" y="3660179"/>
            <a:ext cx="4132462" cy="3187900"/>
          </a:xfrm>
          <a:prstGeom prst="rect">
            <a:avLst/>
          </a:prstGeom>
        </p:spPr>
        <p:txBody>
          <a:bodyPr anchor="t"/>
          <a:lstStyle>
            <a:lvl1pPr marL="0" indent="0" algn="ctr">
              <a:spcBef>
                <a:spcPts val="0"/>
              </a:spcBef>
              <a:buSzTx/>
              <a:buNone/>
              <a:defRPr sz="2800"/>
            </a:lvl1pPr>
            <a:lvl2pPr marL="0" indent="0" algn="ctr">
              <a:spcBef>
                <a:spcPts val="0"/>
              </a:spcBef>
              <a:buSzTx/>
              <a:buNone/>
              <a:defRPr sz="2800"/>
            </a:lvl2pPr>
            <a:lvl3pPr marL="0" indent="0" algn="ctr">
              <a:spcBef>
                <a:spcPts val="0"/>
              </a:spcBef>
              <a:buSzTx/>
              <a:buNone/>
              <a:defRPr sz="2800"/>
            </a:lvl3pPr>
            <a:lvl4pPr marL="0" indent="0" algn="ctr">
              <a:spcBef>
                <a:spcPts val="0"/>
              </a:spcBef>
              <a:buSzTx/>
              <a:buNone/>
              <a:defRPr sz="2800"/>
            </a:lvl4pPr>
            <a:lvl5pPr marL="0" indent="0" algn="ctr">
              <a:spcBef>
                <a:spcPts val="0"/>
              </a:spcBef>
              <a:buSzTx/>
              <a:buNone/>
              <a:defRPr sz="28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andy path between two hills leading to the ocean"/>
          <p:cNvSpPr>
            <a:spLocks noGrp="1"/>
          </p:cNvSpPr>
          <p:nvPr>
            <p:ph type="pic" idx="21"/>
          </p:nvPr>
        </p:nvSpPr>
        <p:spPr>
          <a:xfrm>
            <a:off x="3260791" y="2007195"/>
            <a:ext cx="7305601" cy="4870401"/>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046972" y="2007195"/>
            <a:ext cx="4132462" cy="4870401"/>
          </a:xfrm>
          <a:prstGeom prst="rect">
            <a:avLst/>
          </a:prstGeom>
        </p:spPr>
        <p:txBody>
          <a:bodyPr/>
          <a:lstStyle>
            <a:lvl1pPr marL="244928" indent="-244928">
              <a:spcBef>
                <a:spcPts val="2400"/>
              </a:spcBef>
              <a:defRPr sz="2000"/>
            </a:lvl1pPr>
            <a:lvl2pPr marL="587828" indent="-244928">
              <a:spcBef>
                <a:spcPts val="2400"/>
              </a:spcBef>
              <a:defRPr sz="2000"/>
            </a:lvl2pPr>
            <a:lvl3pPr marL="930728" indent="-244928">
              <a:spcBef>
                <a:spcPts val="2400"/>
              </a:spcBef>
              <a:defRPr sz="2000"/>
            </a:lvl3pPr>
            <a:lvl4pPr marL="1273628" indent="-244928">
              <a:spcBef>
                <a:spcPts val="2400"/>
              </a:spcBef>
              <a:defRPr sz="2000"/>
            </a:lvl4pPr>
            <a:lvl5pPr marL="1616528" indent="-244928">
              <a:spcBef>
                <a:spcPts val="2400"/>
              </a:spcBef>
              <a:defRPr sz="20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5213635" y="7202288"/>
            <a:ext cx="260883" cy="256515"/>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046972" y="983919"/>
            <a:ext cx="8599456" cy="558866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andy path between two hills leading to the ocean"/>
          <p:cNvSpPr>
            <a:spLocks noGrp="1"/>
          </p:cNvSpPr>
          <p:nvPr>
            <p:ph type="pic" sz="quarter" idx="21"/>
          </p:nvPr>
        </p:nvSpPr>
        <p:spPr>
          <a:xfrm>
            <a:off x="5388516" y="3945516"/>
            <a:ext cx="4383361" cy="2922241"/>
          </a:xfrm>
          <a:prstGeom prst="rect">
            <a:avLst/>
          </a:prstGeom>
        </p:spPr>
        <p:txBody>
          <a:bodyPr lIns="91439" tIns="45719" rIns="91439" bIns="45719" anchor="t">
            <a:noAutofit/>
          </a:bodyPr>
          <a:lstStyle/>
          <a:p>
            <a:endParaRPr/>
          </a:p>
        </p:txBody>
      </p:sp>
      <p:sp>
        <p:nvSpPr>
          <p:cNvPr id="84" name="Heron flying low over a beach with a short fence in the foreground"/>
          <p:cNvSpPr>
            <a:spLocks noGrp="1"/>
          </p:cNvSpPr>
          <p:nvPr>
            <p:ph type="pic" sz="half" idx="22"/>
          </p:nvPr>
        </p:nvSpPr>
        <p:spPr>
          <a:xfrm>
            <a:off x="5513966" y="580512"/>
            <a:ext cx="4132462" cy="4132462"/>
          </a:xfrm>
          <a:prstGeom prst="rect">
            <a:avLst/>
          </a:prstGeom>
        </p:spPr>
        <p:txBody>
          <a:bodyPr lIns="91439" tIns="45719" rIns="91439" bIns="45719" anchor="t">
            <a:noAutofit/>
          </a:bodyPr>
          <a:lstStyle/>
          <a:p>
            <a:endParaRPr/>
          </a:p>
        </p:txBody>
      </p:sp>
      <p:sp>
        <p:nvSpPr>
          <p:cNvPr id="85" name="View of beach and sea from a grassy sand dune"/>
          <p:cNvSpPr>
            <a:spLocks noGrp="1"/>
          </p:cNvSpPr>
          <p:nvPr>
            <p:ph type="pic" idx="23"/>
          </p:nvPr>
        </p:nvSpPr>
        <p:spPr>
          <a:xfrm>
            <a:off x="-1885107" y="688743"/>
            <a:ext cx="9268520" cy="6179014"/>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1292952" y="4929435"/>
            <a:ext cx="8107496" cy="355601"/>
          </a:xfrm>
          <a:prstGeom prst="rect">
            <a:avLst/>
          </a:prstGeom>
        </p:spPr>
        <p:txBody>
          <a:bodyPr anchor="t">
            <a:spAutoFit/>
          </a:bodyPr>
          <a:lstStyle>
            <a:lvl1pPr marL="0" indent="0" algn="ctr">
              <a:spcBef>
                <a:spcPts val="0"/>
              </a:spcBef>
              <a:buSzTx/>
              <a:buNone/>
              <a:defRPr sz="1800" i="1"/>
            </a:lvl1pPr>
          </a:lstStyle>
          <a:p>
            <a:r>
              <a:t>–Johnny Appleseed</a:t>
            </a:r>
          </a:p>
        </p:txBody>
      </p:sp>
      <p:sp>
        <p:nvSpPr>
          <p:cNvPr id="94" name="“Type a quote here.”"/>
          <p:cNvSpPr txBox="1">
            <a:spLocks noGrp="1"/>
          </p:cNvSpPr>
          <p:nvPr>
            <p:ph type="body" sz="quarter" idx="22"/>
          </p:nvPr>
        </p:nvSpPr>
        <p:spPr>
          <a:xfrm>
            <a:off x="1292952" y="3304341"/>
            <a:ext cx="8107496" cy="475537"/>
          </a:xfrm>
          <a:prstGeom prst="rect">
            <a:avLst/>
          </a:prstGeom>
        </p:spPr>
        <p:txBody>
          <a:bodyPr>
            <a:spAutoFit/>
          </a:bodyPr>
          <a:lstStyle>
            <a:lvl1pPr marL="0" indent="0" algn="ctr">
              <a:spcBef>
                <a:spcPts val="0"/>
              </a:spcBef>
              <a:buSzTx/>
              <a:buNone/>
              <a:defRPr sz="26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View of beach and sea from a grassy sand dune"/>
          <p:cNvSpPr>
            <a:spLocks noGrp="1"/>
          </p:cNvSpPr>
          <p:nvPr>
            <p:ph type="pic" idx="21"/>
          </p:nvPr>
        </p:nvSpPr>
        <p:spPr>
          <a:xfrm>
            <a:off x="-704404" y="-39357"/>
            <a:ext cx="11452821" cy="7635214"/>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046972" y="196783"/>
            <a:ext cx="8599456" cy="167266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normAutofit/>
          </a:bodyPr>
          <a:lstStyle/>
          <a:p>
            <a:r>
              <a:t>Title Text</a:t>
            </a:r>
          </a:p>
        </p:txBody>
      </p:sp>
      <p:sp>
        <p:nvSpPr>
          <p:cNvPr id="3" name="Body Level One…"/>
          <p:cNvSpPr txBox="1">
            <a:spLocks noGrp="1"/>
          </p:cNvSpPr>
          <p:nvPr>
            <p:ph type="body" idx="1"/>
          </p:nvPr>
        </p:nvSpPr>
        <p:spPr>
          <a:xfrm>
            <a:off x="1046972" y="2007195"/>
            <a:ext cx="8599456" cy="487040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5213635" y="7202288"/>
            <a:ext cx="260883" cy="264794"/>
          </a:xfrm>
          <a:prstGeom prst="rect">
            <a:avLst/>
          </a:prstGeom>
          <a:ln w="3175">
            <a:miter lim="400000"/>
          </a:ln>
        </p:spPr>
        <p:txBody>
          <a:bodyPr wrap="none" lIns="39356" tIns="39356" rIns="39356" bIns="39356">
            <a:spAutoFit/>
          </a:bodyPr>
          <a:lstStyle>
            <a:lvl1pPr>
              <a:defRPr sz="12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transition spd="med"/>
  <p:txStyles>
    <p:titleStyle>
      <a:lvl1pPr marL="0" marR="0" indent="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1pPr>
      <a:lvl2pPr marL="0" marR="0" indent="4572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2pPr>
      <a:lvl3pPr marL="0" marR="0" indent="9144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3pPr>
      <a:lvl4pPr marL="0" marR="0" indent="13716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4pPr>
      <a:lvl5pPr marL="0" marR="0" indent="18288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5pPr>
      <a:lvl6pPr marL="0" marR="0" indent="22860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6pPr>
      <a:lvl7pPr marL="0" marR="0" indent="27432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7pPr>
      <a:lvl8pPr marL="0" marR="0" indent="32004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8pPr>
      <a:lvl9pPr marL="0" marR="0" indent="36576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9pPr>
    </p:titleStyle>
    <p:bodyStyle>
      <a:lvl1pPr marL="333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1pPr>
      <a:lvl2pPr marL="777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2pPr>
      <a:lvl3pPr marL="1222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3pPr>
      <a:lvl4pPr marL="1666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4pPr>
      <a:lvl5pPr marL="2111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5pPr>
      <a:lvl6pPr marL="2555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6pPr>
      <a:lvl7pPr marL="3000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7pPr>
      <a:lvl8pPr marL="3444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8pPr>
      <a:lvl9pPr marL="3889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1pPr>
      <a:lvl2pPr marL="0" marR="0" indent="4572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2pPr>
      <a:lvl3pPr marL="0" marR="0" indent="9144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3pPr>
      <a:lvl4pPr marL="0" marR="0" indent="13716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4pPr>
      <a:lvl5pPr marL="0" marR="0" indent="18288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5pPr>
      <a:lvl6pPr marL="0" marR="0" indent="22860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6pPr>
      <a:lvl7pPr marL="0" marR="0" indent="27432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7pPr>
      <a:lvl8pPr marL="0" marR="0" indent="32004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8pPr>
      <a:lvl9pPr marL="0" marR="0" indent="36576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9B1D9E-EFEE-4212-8E23-AE32CF285D3E}"/>
              </a:ext>
            </a:extLst>
          </p:cNvPr>
          <p:cNvSpPr>
            <a:spLocks noGrp="1"/>
          </p:cNvSpPr>
          <p:nvPr>
            <p:ph type="title"/>
          </p:nvPr>
        </p:nvSpPr>
        <p:spPr>
          <a:xfrm>
            <a:off x="1626781" y="740957"/>
            <a:ext cx="8107496" cy="1101991"/>
          </a:xfrm>
        </p:spPr>
        <p:txBody>
          <a:bodyPr>
            <a:normAutofit fontScale="90000"/>
          </a:bodyPr>
          <a:lstStyle/>
          <a:p>
            <a:r>
              <a:rPr lang="en-GB" dirty="0"/>
              <a:t>Lower Key Stage 2 Science Curriculum</a:t>
            </a:r>
          </a:p>
        </p:txBody>
      </p:sp>
      <p:sp>
        <p:nvSpPr>
          <p:cNvPr id="4" name="Text Placeholder 3">
            <a:extLst>
              <a:ext uri="{FF2B5EF4-FFF2-40B4-BE49-F238E27FC236}">
                <a16:creationId xmlns:a16="http://schemas.microsoft.com/office/drawing/2014/main" id="{CD91AF98-831A-430D-9B1A-3FCAB245A430}"/>
              </a:ext>
            </a:extLst>
          </p:cNvPr>
          <p:cNvSpPr>
            <a:spLocks noGrp="1"/>
          </p:cNvSpPr>
          <p:nvPr>
            <p:ph type="body" sz="quarter" idx="1"/>
          </p:nvPr>
        </p:nvSpPr>
        <p:spPr>
          <a:xfrm>
            <a:off x="1695997" y="6319808"/>
            <a:ext cx="8107496" cy="708153"/>
          </a:xfrm>
        </p:spPr>
        <p:txBody>
          <a:bodyPr/>
          <a:lstStyle/>
          <a:p>
            <a:r>
              <a:rPr lang="en-GB" dirty="0"/>
              <a:t>Together we Nurture, Inspire and Achieve</a:t>
            </a:r>
          </a:p>
        </p:txBody>
      </p:sp>
      <p:sp>
        <p:nvSpPr>
          <p:cNvPr id="9" name="TextBox 8">
            <a:extLst>
              <a:ext uri="{FF2B5EF4-FFF2-40B4-BE49-F238E27FC236}">
                <a16:creationId xmlns:a16="http://schemas.microsoft.com/office/drawing/2014/main" id="{625311FD-4507-49EB-AE34-844F4D7ED98B}"/>
              </a:ext>
            </a:extLst>
          </p:cNvPr>
          <p:cNvSpPr txBox="1"/>
          <p:nvPr/>
        </p:nvSpPr>
        <p:spPr>
          <a:xfrm>
            <a:off x="3788229" y="2844800"/>
            <a:ext cx="3904342" cy="268275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endParaRPr kumimoji="0" lang="en-GB" sz="18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pic>
        <p:nvPicPr>
          <p:cNvPr id="11" name="Picture 10">
            <a:extLst>
              <a:ext uri="{FF2B5EF4-FFF2-40B4-BE49-F238E27FC236}">
                <a16:creationId xmlns:a16="http://schemas.microsoft.com/office/drawing/2014/main" id="{D71EFED6-28E4-4F07-9E96-E69CEAEB99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0559" y="2585664"/>
            <a:ext cx="3298371" cy="3177431"/>
          </a:xfrm>
          <a:prstGeom prst="rect">
            <a:avLst/>
          </a:prstGeom>
        </p:spPr>
      </p:pic>
      <p:sp>
        <p:nvSpPr>
          <p:cNvPr id="2" name="Rectangle 1">
            <a:extLst>
              <a:ext uri="{FF2B5EF4-FFF2-40B4-BE49-F238E27FC236}">
                <a16:creationId xmlns:a16="http://schemas.microsoft.com/office/drawing/2014/main" id="{167D8E95-6A8C-42AC-9F72-6ED243B01F90}"/>
              </a:ext>
            </a:extLst>
          </p:cNvPr>
          <p:cNvSpPr/>
          <p:nvPr/>
        </p:nvSpPr>
        <p:spPr>
          <a:xfrm>
            <a:off x="279400" y="317500"/>
            <a:ext cx="10210800" cy="7023100"/>
          </a:xfrm>
          <a:prstGeom prst="rect">
            <a:avLst/>
          </a:prstGeom>
          <a:noFill/>
          <a:ln w="57150" cap="flat">
            <a:solidFill>
              <a:srgbClr val="D60093"/>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endParaRPr kumimoji="0" lang="en-GB" sz="1600" b="0" i="0" u="none" strike="noStrike" cap="none" spc="0" normalizeH="0" baseline="0">
              <a:ln>
                <a:noFill/>
              </a:ln>
              <a:solidFill>
                <a:srgbClr val="FFFFFF"/>
              </a:solidFill>
              <a:effectLst/>
              <a:uFillTx/>
              <a:latin typeface="+mn-lt"/>
              <a:ea typeface="+mn-ea"/>
              <a:cs typeface="+mn-cs"/>
              <a:sym typeface="Helvetica Neue Medium"/>
            </a:endParaRPr>
          </a:p>
        </p:txBody>
      </p:sp>
    </p:spTree>
    <p:extLst>
      <p:ext uri="{BB962C8B-B14F-4D97-AF65-F5344CB8AC3E}">
        <p14:creationId xmlns:p14="http://schemas.microsoft.com/office/powerpoint/2010/main" val="163695262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39252" y="103169"/>
            <a:ext cx="2708405"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Summer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4077299386"/>
              </p:ext>
            </p:extLst>
          </p:nvPr>
        </p:nvGraphicFramePr>
        <p:xfrm>
          <a:off x="155944" y="1659113"/>
          <a:ext cx="10363200" cy="5567680"/>
        </p:xfrm>
        <a:graphic>
          <a:graphicData uri="http://schemas.openxmlformats.org/drawingml/2006/table">
            <a:tbl>
              <a:tblPr>
                <a:tableStyleId>{4C3C2611-4C71-4FC5-86AE-919BDF0F9419}</a:tableStyleId>
              </a:tblPr>
              <a:tblGrid>
                <a:gridCol w="2965883">
                  <a:extLst>
                    <a:ext uri="{9D8B030D-6E8A-4147-A177-3AD203B41FA5}">
                      <a16:colId xmlns:a16="http://schemas.microsoft.com/office/drawing/2014/main" val="20000"/>
                    </a:ext>
                  </a:extLst>
                </a:gridCol>
                <a:gridCol w="3434917">
                  <a:extLst>
                    <a:ext uri="{9D8B030D-6E8A-4147-A177-3AD203B41FA5}">
                      <a16:colId xmlns:a16="http://schemas.microsoft.com/office/drawing/2014/main" val="20002"/>
                    </a:ext>
                  </a:extLst>
                </a:gridCol>
                <a:gridCol w="3962400">
                  <a:extLst>
                    <a:ext uri="{9D8B030D-6E8A-4147-A177-3AD203B41FA5}">
                      <a16:colId xmlns:a16="http://schemas.microsoft.com/office/drawing/2014/main" val="1168215490"/>
                    </a:ext>
                  </a:extLst>
                </a:gridCol>
              </a:tblGrid>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3: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common appliances that run on</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electricity.</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Construct a simple series electrical</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circuit, identifying and naming its basic</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parts, including cells, wires, bulbs, switches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and buzzers.</a:t>
                      </a: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Identify and name common appliances that run on electricity.</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appliances that run on high and low voltage electricity.</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Identify and describe sources of electricity for appliances, including mains, battery, solar and others.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Follow instructions to create a series circuit.</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the components of the circuit.</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similarities and differences between a 240 volt 40 watt halogen light bulb and a 12 volt, 6 watt L.E.D light bulb.</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similarities and differences between a 240 volt mains powered vacuum cleaner and a 12 volt battery vacuum cleaner.</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Investigate battery powered road cars and draw some conclusions about their benefits and problems.</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Make a number of series circuits containing different components.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similarities between the circuits despite the different components.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Explain the concept of a series circuit and recommend some general rules.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0212778"/>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4: Physics </a:t>
                      </a: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Identify whether or not a lamp will light in a simple series circuit, based on whether or not the lamp is part of a complete loop with a battery.</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Recognise that a switch opens and closes a circuit and associate this with whether or not a lamp lights in a simple series circuit.</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Recognise some common conductors and insulators, and associate metals with being good conductors.</a:t>
                      </a:r>
                      <a:endParaRPr lang="en-GB" sz="1100" b="0" i="0" u="none" strike="noStrike" baseline="0" dirty="0">
                        <a:solidFill>
                          <a:schemeClr val="tx1"/>
                        </a:solidFill>
                        <a:latin typeface="NeuzeitSLTStd-BookHeavy"/>
                        <a:cs typeface="Calibri" panose="020F0502020204030204" pitchFamily="34" charset="0"/>
                        <a:sym typeface="Helvetica Neue"/>
                      </a:endParaRPr>
                    </a:p>
                    <a:p>
                      <a:pPr algn="l"/>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Complete </a:t>
                      </a:r>
                      <a:r>
                        <a:rPr lang="en-GB" sz="1100" b="0" i="0" u="none" strike="noStrike" baseline="0" dirty="0">
                          <a:latin typeface="NeuzeitSLTStd-Book"/>
                        </a:rPr>
                        <a:t>incomplete circuits by adding the correct components.</a:t>
                      </a:r>
                    </a:p>
                    <a:p>
                      <a:pPr marL="171450" indent="-171450" algn="l">
                        <a:buFont typeface="Arial" panose="020B0604020202020204" pitchFamily="34" charset="0"/>
                        <a:buChar char="•"/>
                      </a:pPr>
                      <a:r>
                        <a:rPr lang="en-GB" sz="1100" b="0" i="0" u="none" strike="noStrike" baseline="0" dirty="0">
                          <a:latin typeface="NeuzeitSLTStd-BookHeavy"/>
                        </a:rPr>
                        <a:t>Answer questions </a:t>
                      </a:r>
                      <a:r>
                        <a:rPr lang="en-GB" sz="1100" b="0" i="0" u="none" strike="noStrike" baseline="0" dirty="0">
                          <a:latin typeface="NeuzeitSLTStd-Book"/>
                        </a:rPr>
                        <a:t>about the completeness of various circuits.</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the effect of using switches in a circuit.</a:t>
                      </a:r>
                    </a:p>
                    <a:p>
                      <a:pPr marL="171450" indent="-171450" algn="l">
                        <a:buFont typeface="Arial" panose="020B0604020202020204" pitchFamily="34" charset="0"/>
                        <a:buChar char="•"/>
                      </a:pPr>
                      <a:r>
                        <a:rPr lang="en-GB" sz="1100" b="0" i="0" u="none" strike="noStrike" baseline="0" dirty="0">
                          <a:latin typeface="NeuzeitSLTStd-BookHeavy"/>
                        </a:rPr>
                        <a:t>Complete </a:t>
                      </a:r>
                      <a:r>
                        <a:rPr lang="en-GB" sz="1100" b="0" i="0" u="none" strike="noStrike" baseline="0" dirty="0">
                          <a:latin typeface="NeuzeitSLTStd-Book"/>
                        </a:rPr>
                        <a:t>circuit diagrams showing and </a:t>
                      </a:r>
                      <a:r>
                        <a:rPr lang="en-GB" sz="1100" b="0" i="0" u="none" strike="noStrike" baseline="0" dirty="0">
                          <a:latin typeface="NeuzeitSLTStd-BookHeavy"/>
                        </a:rPr>
                        <a:t>labelling </a:t>
                      </a:r>
                      <a:r>
                        <a:rPr lang="en-GB" sz="1100" b="0" i="0" u="none" strike="noStrike" baseline="0" dirty="0">
                          <a:latin typeface="NeuzeitSLTStd-Book"/>
                        </a:rPr>
                        <a:t>switches.</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record </a:t>
                      </a:r>
                      <a:r>
                        <a:rPr lang="en-GB" sz="1100" b="0" i="0" u="none" strike="noStrike" baseline="0" dirty="0">
                          <a:latin typeface="NeuzeitSLTStd-Book"/>
                        </a:rPr>
                        <a:t>how different materials act as conductors or insulators of electricity.</a:t>
                      </a:r>
                    </a:p>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the effect of some poor and good conductors and </a:t>
                      </a:r>
                      <a:r>
                        <a:rPr lang="en-GB" sz="1100" b="0" i="0" u="none" strike="noStrike" baseline="0" dirty="0">
                          <a:latin typeface="NeuzeitSLTStd-BookHeavy"/>
                        </a:rPr>
                        <a:t>label </a:t>
                      </a:r>
                      <a:r>
                        <a:rPr lang="en-GB" sz="1100" b="0" i="0" u="none" strike="noStrike" baseline="0" dirty="0">
                          <a:latin typeface="NeuzeitSLTStd-Book"/>
                        </a:rPr>
                        <a:t>materials as poor or good conductors.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Predict </a:t>
                      </a:r>
                      <a:r>
                        <a:rPr lang="en-GB" sz="1100" b="0" i="0" u="none" strike="noStrike" baseline="0" dirty="0">
                          <a:latin typeface="NeuzeitSLTStd-Book"/>
                        </a:rPr>
                        <a:t>the effect of changing the arrangement of the components of a circuit (some of which maintain a circuit and other that do not).</a:t>
                      </a:r>
                    </a:p>
                    <a:p>
                      <a:pPr marL="171450" indent="-171450" algn="l">
                        <a:buFont typeface="Arial" panose="020B0604020202020204" pitchFamily="34" charset="0"/>
                        <a:buChar char="•"/>
                      </a:pPr>
                      <a:r>
                        <a:rPr lang="en-GB" sz="1100" b="0" i="0" u="none" strike="noStrike" baseline="0" dirty="0">
                          <a:latin typeface="NeuzeitSLTStd-BookHeavy"/>
                        </a:rPr>
                        <a:t>Experiment </a:t>
                      </a:r>
                      <a:r>
                        <a:rPr lang="en-GB" sz="1100" b="0" i="0" u="none" strike="noStrike" baseline="0" dirty="0">
                          <a:latin typeface="NeuzeitSLTStd-Book"/>
                        </a:rPr>
                        <a:t>with the effect of placing more than one bulb in a series circuit and </a:t>
                      </a:r>
                      <a:r>
                        <a:rPr lang="en-GB" sz="1100" b="0" i="0" u="none" strike="noStrike" baseline="0" dirty="0">
                          <a:latin typeface="NeuzeitSLTStd-BookHeavy"/>
                        </a:rPr>
                        <a:t>summarise </a:t>
                      </a:r>
                      <a:r>
                        <a:rPr lang="en-GB" sz="1100" b="0" i="0" u="none" strike="noStrike" baseline="0" dirty="0">
                          <a:latin typeface="NeuzeitSLTStd-Book"/>
                        </a:rPr>
                        <a:t>your findings.</a:t>
                      </a:r>
                    </a:p>
                    <a:p>
                      <a:pPr marL="171450" indent="-171450" algn="l">
                        <a:buFont typeface="Arial" panose="020B0604020202020204" pitchFamily="34" charset="0"/>
                        <a:buChar char="•"/>
                      </a:pPr>
                      <a:r>
                        <a:rPr lang="en-GB" sz="1100" b="1" i="0" u="none" strike="noStrike" baseline="0" dirty="0">
                          <a:solidFill>
                            <a:srgbClr val="0070C0"/>
                          </a:solidFill>
                          <a:latin typeface="NeuzeitSLTStd-Book"/>
                        </a:rPr>
                        <a:t>Find and rectify faults (</a:t>
                      </a:r>
                      <a:r>
                        <a:rPr lang="en-GB" sz="1100" b="1" i="0" u="none" strike="noStrike" baseline="0" dirty="0">
                          <a:solidFill>
                            <a:srgbClr val="0070C0"/>
                          </a:solidFill>
                          <a:latin typeface="NeuzeitSLTStd-BookHeavy"/>
                        </a:rPr>
                        <a:t>solve non-routine problems</a:t>
                      </a:r>
                      <a:r>
                        <a:rPr lang="en-GB" sz="1100" b="1" i="0" u="none" strike="noStrike" baseline="0" dirty="0">
                          <a:solidFill>
                            <a:srgbClr val="0070C0"/>
                          </a:solidFill>
                          <a:latin typeface="NeuzeitSLTStd-Book"/>
                        </a:rPr>
                        <a:t>) for a range of incomplete circuits.</a:t>
                      </a:r>
                    </a:p>
                    <a:p>
                      <a:pPr marL="171450" indent="-171450" algn="l">
                        <a:buFont typeface="Arial" panose="020B0604020202020204" pitchFamily="34" charset="0"/>
                        <a:buChar char="•"/>
                      </a:pPr>
                      <a:endParaRPr lang="en-GB" sz="1100" b="1" i="0" u="none" strike="noStrike" baseline="0" dirty="0">
                        <a:solidFill>
                          <a:srgbClr val="0070C0"/>
                        </a:solidFill>
                        <a:latin typeface="NeuzeitSLTStd-Book"/>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NeuzeitSLTStd-BookHeavy"/>
                        </a:rPr>
                        <a:t>Explain </a:t>
                      </a:r>
                      <a:r>
                        <a:rPr lang="en-GB" sz="1100" b="0" i="0" u="none" strike="noStrike" baseline="0" dirty="0">
                          <a:latin typeface="NeuzeitSLTStd-Book"/>
                        </a:rPr>
                        <a:t>why opening and closing switches affects a series circuit.</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True or false: </a:t>
                      </a:r>
                      <a:r>
                        <a:rPr lang="en-GB" sz="1100" b="1" i="0" u="none" strike="noStrike" baseline="0" dirty="0">
                          <a:solidFill>
                            <a:srgbClr val="0070C0"/>
                          </a:solidFill>
                          <a:latin typeface="NeuzeitSLTStd-Book"/>
                        </a:rPr>
                        <a:t>If there are five switches in a row in a series circuit, only one needs to be ‘on’ for the circuit to be complete?</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Relate </a:t>
                      </a:r>
                      <a:r>
                        <a:rPr lang="en-GB" sz="1100" b="1" i="0" u="none" strike="noStrike" baseline="0" dirty="0">
                          <a:solidFill>
                            <a:srgbClr val="0070C0"/>
                          </a:solidFill>
                          <a:latin typeface="NeuzeitSLTStd-Book"/>
                        </a:rPr>
                        <a:t>the idea of switches to the creation and sending of ‘</a:t>
                      </a:r>
                      <a:r>
                        <a:rPr lang="en-GB" sz="1100" b="1" i="0" u="none" strike="noStrike" baseline="0" dirty="0" err="1">
                          <a:solidFill>
                            <a:srgbClr val="0070C0"/>
                          </a:solidFill>
                          <a:latin typeface="NeuzeitSLTStd-Book"/>
                        </a:rPr>
                        <a:t>morse</a:t>
                      </a:r>
                      <a:r>
                        <a:rPr lang="en-GB" sz="1100" b="1" i="0" u="none" strike="noStrike" baseline="0" dirty="0">
                          <a:solidFill>
                            <a:srgbClr val="0070C0"/>
                          </a:solidFill>
                          <a:latin typeface="NeuzeitSLTStd-Book"/>
                        </a:rPr>
                        <a:t> code’.</a:t>
                      </a:r>
                    </a:p>
                    <a:p>
                      <a:pPr marL="171450" indent="-171450" algn="l">
                        <a:buFont typeface="Arial" panose="020B0604020202020204" pitchFamily="34" charset="0"/>
                        <a:buChar char="•"/>
                      </a:pPr>
                      <a:endParaRPr lang="en-GB" sz="1100" b="1" i="0" u="none" strike="noStrike" baseline="0" dirty="0">
                        <a:solidFill>
                          <a:srgbClr val="0070C0"/>
                        </a:solidFill>
                        <a:latin typeface="NeuzeitSLTStd-Book"/>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NeuzeitSLTStd-BookHeavy"/>
                        </a:rPr>
                        <a:t>Categorise </a:t>
                      </a:r>
                      <a:r>
                        <a:rPr lang="en-GB" sz="1100" b="0" i="0" u="none" strike="noStrike" baseline="0" dirty="0">
                          <a:latin typeface="NeuzeitSLTStd-Book"/>
                        </a:rPr>
                        <a:t>materials on the basis of their conductivity.</a:t>
                      </a:r>
                    </a:p>
                    <a:p>
                      <a:pPr marL="171450" indent="-171450" algn="l">
                        <a:buFont typeface="Arial" panose="020B0604020202020204" pitchFamily="34" charset="0"/>
                        <a:buChar char="•"/>
                      </a:pPr>
                      <a:r>
                        <a:rPr lang="en-GB" sz="1100" b="0" i="0" u="none" strike="noStrike" baseline="0" dirty="0">
                          <a:latin typeface="NeuzeitSLTStd-BookHeavy"/>
                        </a:rPr>
                        <a:t>Experiment </a:t>
                      </a:r>
                      <a:r>
                        <a:rPr lang="en-GB" sz="1100" b="0" i="0" u="none" strike="noStrike" baseline="0" dirty="0">
                          <a:latin typeface="NeuzeitSLTStd-Book"/>
                        </a:rPr>
                        <a:t>with materials that conduct but also resit the flow of electricity. </a:t>
                      </a:r>
                      <a:r>
                        <a:rPr lang="en-GB" sz="1100" b="0" i="0" u="none" strike="noStrike" baseline="0" dirty="0">
                          <a:latin typeface="NeuzeitSLTStd-BookHeavy"/>
                        </a:rPr>
                        <a:t>Summarise </a:t>
                      </a:r>
                      <a:r>
                        <a:rPr lang="en-GB" sz="1100" b="0" i="0" u="none" strike="noStrike" baseline="0" dirty="0">
                          <a:latin typeface="NeuzeitSLTStd-Book"/>
                        </a:rPr>
                        <a:t>your findings.</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True or false: </a:t>
                      </a:r>
                      <a:r>
                        <a:rPr lang="en-GB" sz="1100" b="1" i="0" u="none" strike="noStrike" baseline="0" dirty="0">
                          <a:solidFill>
                            <a:srgbClr val="0070C0"/>
                          </a:solidFill>
                          <a:latin typeface="NeuzeitSLTStd-Book"/>
                        </a:rPr>
                        <a:t>Everything on Earth either conducts or doesn’t conduct electricity, including humans?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4</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3</a:t>
            </a:r>
          </a:p>
        </p:txBody>
      </p:sp>
      <p:sp>
        <p:nvSpPr>
          <p:cNvPr id="8" name="Oval 7">
            <a:extLst>
              <a:ext uri="{FF2B5EF4-FFF2-40B4-BE49-F238E27FC236}">
                <a16:creationId xmlns:a16="http://schemas.microsoft.com/office/drawing/2014/main" id="{4CF45B04-8C41-4258-808F-91103489E5E3}"/>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32761330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39252" y="103169"/>
            <a:ext cx="2708405"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Summer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3303576815"/>
              </p:ext>
            </p:extLst>
          </p:nvPr>
        </p:nvGraphicFramePr>
        <p:xfrm>
          <a:off x="92148" y="1835835"/>
          <a:ext cx="10363200" cy="4346262"/>
        </p:xfrm>
        <a:graphic>
          <a:graphicData uri="http://schemas.openxmlformats.org/drawingml/2006/table">
            <a:tbl>
              <a:tblPr>
                <a:tableStyleId>{4C3C2611-4C71-4FC5-86AE-919BDF0F9419}</a:tableStyleId>
              </a:tblPr>
              <a:tblGrid>
                <a:gridCol w="2965883">
                  <a:extLst>
                    <a:ext uri="{9D8B030D-6E8A-4147-A177-3AD203B41FA5}">
                      <a16:colId xmlns:a16="http://schemas.microsoft.com/office/drawing/2014/main" val="20000"/>
                    </a:ext>
                  </a:extLst>
                </a:gridCol>
                <a:gridCol w="3434917">
                  <a:extLst>
                    <a:ext uri="{9D8B030D-6E8A-4147-A177-3AD203B41FA5}">
                      <a16:colId xmlns:a16="http://schemas.microsoft.com/office/drawing/2014/main" val="20002"/>
                    </a:ext>
                  </a:extLst>
                </a:gridCol>
                <a:gridCol w="3962400">
                  <a:extLst>
                    <a:ext uri="{9D8B030D-6E8A-4147-A177-3AD203B41FA5}">
                      <a16:colId xmlns:a16="http://schemas.microsoft.com/office/drawing/2014/main" val="1168215490"/>
                    </a:ext>
                  </a:extLst>
                </a:gridCol>
              </a:tblGrid>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5: Biology</a:t>
                      </a: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Identify how plants and animals, including humans, resemble their parents in many features.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solidFill>
                            <a:srgbClr val="000000"/>
                          </a:solidFill>
                          <a:latin typeface="NeuzeitSLTStd-BookHeavy"/>
                        </a:rPr>
                        <a:t>Match </a:t>
                      </a:r>
                      <a:r>
                        <a:rPr lang="en-GB" sz="1100" b="0" i="0" u="none" strike="noStrike" baseline="0" dirty="0">
                          <a:solidFill>
                            <a:srgbClr val="000000"/>
                          </a:solidFill>
                          <a:latin typeface="NeuzeitSLTStd-Book"/>
                        </a:rPr>
                        <a:t>pictures of (human and animal) offspring to</a:t>
                      </a:r>
                    </a:p>
                    <a:p>
                      <a:pPr marL="171450" indent="-171450" algn="l">
                        <a:buFont typeface="Arial" panose="020B0604020202020204" pitchFamily="34" charset="0"/>
                        <a:buChar char="•"/>
                      </a:pPr>
                      <a:r>
                        <a:rPr lang="en-GB" sz="1100" b="0" i="0" u="none" strike="noStrike" baseline="0" dirty="0">
                          <a:solidFill>
                            <a:srgbClr val="000000"/>
                          </a:solidFill>
                          <a:latin typeface="NeuzeitSLTStd-Book"/>
                        </a:rPr>
                        <a:t>their parents.</a:t>
                      </a:r>
                    </a:p>
                    <a:p>
                      <a:pPr marL="171450" indent="-171450" algn="l">
                        <a:buFont typeface="Arial" panose="020B0604020202020204" pitchFamily="34" charset="0"/>
                        <a:buChar char="•"/>
                      </a:pPr>
                      <a:r>
                        <a:rPr lang="en-GB" sz="1100" b="0" i="0" u="none" strike="noStrike" baseline="0" dirty="0">
                          <a:solidFill>
                            <a:srgbClr val="000000"/>
                          </a:solidFill>
                          <a:latin typeface="NeuzeitSLTStd-BookHeavy"/>
                        </a:rPr>
                        <a:t>Notice </a:t>
                      </a:r>
                      <a:r>
                        <a:rPr lang="en-GB" sz="1100" b="0" i="0" u="none" strike="noStrike" baseline="0" dirty="0">
                          <a:solidFill>
                            <a:srgbClr val="000000"/>
                          </a:solidFill>
                          <a:latin typeface="NeuzeitSLTStd-Book"/>
                        </a:rPr>
                        <a:t>and </a:t>
                      </a:r>
                      <a:r>
                        <a:rPr lang="en-GB" sz="1100" b="0" i="0" u="none" strike="noStrike" baseline="0" dirty="0">
                          <a:solidFill>
                            <a:srgbClr val="000000"/>
                          </a:solidFill>
                          <a:latin typeface="NeuzeitSLTStd-BookHeavy"/>
                        </a:rPr>
                        <a:t>describe </a:t>
                      </a:r>
                      <a:r>
                        <a:rPr lang="en-GB" sz="1100" b="0" i="0" u="none" strike="noStrike" baseline="0" dirty="0">
                          <a:solidFill>
                            <a:srgbClr val="000000"/>
                          </a:solidFill>
                          <a:latin typeface="NeuzeitSLTStd-Book"/>
                        </a:rPr>
                        <a:t>how they sometimes</a:t>
                      </a:r>
                    </a:p>
                    <a:p>
                      <a:pPr marL="171450" indent="-171450" algn="l">
                        <a:buFont typeface="Arial" panose="020B0604020202020204" pitchFamily="34" charset="0"/>
                        <a:buChar char="•"/>
                      </a:pPr>
                      <a:r>
                        <a:rPr lang="en-GB" sz="1100" b="0" i="0" u="none" strike="noStrike" baseline="0" dirty="0">
                          <a:solidFill>
                            <a:srgbClr val="000000"/>
                          </a:solidFill>
                          <a:latin typeface="NeuzeitSLTStd-Book"/>
                        </a:rPr>
                        <a:t>resemble each other.</a:t>
                      </a:r>
                    </a:p>
                    <a:p>
                      <a:pPr marL="171450" indent="-171450" algn="l">
                        <a:buFont typeface="Arial" panose="020B0604020202020204" pitchFamily="34" charset="0"/>
                        <a:buChar char="•"/>
                      </a:pPr>
                      <a:r>
                        <a:rPr lang="en-GB" sz="1100" b="0" i="0" u="none" strike="noStrike" baseline="0" dirty="0">
                          <a:solidFill>
                            <a:srgbClr val="000000"/>
                          </a:solidFill>
                          <a:latin typeface="NeuzeitSLTStd-BookHeavy"/>
                        </a:rPr>
                        <a:t>Notice </a:t>
                      </a:r>
                      <a:r>
                        <a:rPr lang="en-GB" sz="1100" b="0" i="0" u="none" strike="noStrike" baseline="0" dirty="0">
                          <a:solidFill>
                            <a:srgbClr val="000000"/>
                          </a:solidFill>
                          <a:latin typeface="NeuzeitSLTStd-Book"/>
                        </a:rPr>
                        <a:t>that and </a:t>
                      </a:r>
                      <a:r>
                        <a:rPr lang="en-GB" sz="1100" b="0" i="0" u="none" strike="noStrike" baseline="0" dirty="0">
                          <a:solidFill>
                            <a:srgbClr val="000000"/>
                          </a:solidFill>
                          <a:latin typeface="NeuzeitSLTStd-BookHeavy"/>
                        </a:rPr>
                        <a:t>describe </a:t>
                      </a:r>
                      <a:r>
                        <a:rPr lang="en-GB" sz="1100" b="0" i="0" u="none" strike="noStrike" baseline="0" dirty="0">
                          <a:solidFill>
                            <a:srgbClr val="000000"/>
                          </a:solidFill>
                          <a:latin typeface="NeuzeitSLTStd-Book"/>
                        </a:rPr>
                        <a:t>how this may not be the</a:t>
                      </a:r>
                    </a:p>
                    <a:p>
                      <a:pPr marL="171450" indent="-171450" algn="l">
                        <a:buFont typeface="Arial" panose="020B0604020202020204" pitchFamily="34" charset="0"/>
                        <a:buChar char="•"/>
                      </a:pPr>
                      <a:r>
                        <a:rPr lang="en-GB" sz="1100" b="0" i="0" u="none" strike="noStrike" baseline="0" dirty="0">
                          <a:solidFill>
                            <a:srgbClr val="000000"/>
                          </a:solidFill>
                          <a:latin typeface="NeuzeitSLTStd-Book"/>
                        </a:rPr>
                        <a:t>case for all humans.</a:t>
                      </a:r>
                    </a:p>
                    <a:p>
                      <a:pPr marL="171450" indent="-171450" algn="l">
                        <a:buFont typeface="Arial" panose="020B0604020202020204" pitchFamily="34" charset="0"/>
                        <a:buChar char="•"/>
                      </a:pPr>
                      <a:r>
                        <a:rPr lang="en-GB" sz="1100" b="0" i="0" u="none" strike="noStrike" baseline="0" dirty="0">
                          <a:solidFill>
                            <a:srgbClr val="000000"/>
                          </a:solidFill>
                          <a:latin typeface="NeuzeitSLTStd-BookHeavy"/>
                        </a:rPr>
                        <a:t>Notice </a:t>
                      </a:r>
                      <a:r>
                        <a:rPr lang="en-GB" sz="1100" b="0" i="0" u="none" strike="noStrike" baseline="0" dirty="0">
                          <a:solidFill>
                            <a:srgbClr val="000000"/>
                          </a:solidFill>
                          <a:latin typeface="NeuzeitSLTStd-Book"/>
                        </a:rPr>
                        <a:t>and </a:t>
                      </a:r>
                      <a:r>
                        <a:rPr lang="en-GB" sz="1100" b="0" i="0" u="none" strike="noStrike" baseline="0" dirty="0">
                          <a:solidFill>
                            <a:srgbClr val="000000"/>
                          </a:solidFill>
                          <a:latin typeface="NeuzeitSLTStd-BookHeavy"/>
                        </a:rPr>
                        <a:t>label </a:t>
                      </a:r>
                      <a:r>
                        <a:rPr lang="en-GB" sz="1100" b="0" i="0" u="none" strike="noStrike" baseline="0" dirty="0">
                          <a:solidFill>
                            <a:srgbClr val="000000"/>
                          </a:solidFill>
                          <a:latin typeface="NeuzeitSLTStd-Book"/>
                        </a:rPr>
                        <a:t>the resemblance between plants</a:t>
                      </a:r>
                    </a:p>
                    <a:p>
                      <a:pPr marL="171450" indent="-171450" algn="l">
                        <a:buFont typeface="Arial" panose="020B0604020202020204" pitchFamily="34" charset="0"/>
                        <a:buChar char="•"/>
                      </a:pPr>
                      <a:r>
                        <a:rPr lang="en-GB" sz="1100" b="0" i="0" u="none" strike="noStrike" baseline="0" dirty="0">
                          <a:solidFill>
                            <a:srgbClr val="000000"/>
                          </a:solidFill>
                          <a:latin typeface="NeuzeitSLTStd-Book"/>
                        </a:rPr>
                        <a:t>and those that grow from their seeds.</a:t>
                      </a:r>
                    </a:p>
                    <a:p>
                      <a:pPr marL="171450" indent="-171450" algn="l">
                        <a:buFont typeface="Arial" panose="020B0604020202020204" pitchFamily="34" charset="0"/>
                        <a:buChar char="•"/>
                      </a:pPr>
                      <a:r>
                        <a:rPr lang="en-GB" sz="1100" b="0" i="0" u="none" strike="noStrike" baseline="0" dirty="0">
                          <a:solidFill>
                            <a:srgbClr val="EF230C"/>
                          </a:solidFill>
                          <a:latin typeface="NeuzeitSLTStd-Book"/>
                        </a:rPr>
                        <a:t>NOTE: sensitivity required. Our advice is to use well known public figures, e.g. the Royal Family, to avoid insensitivity to individual pupils.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Categorise </a:t>
                      </a:r>
                      <a:r>
                        <a:rPr lang="en-GB" sz="1100" b="0" i="0" u="none" strike="noStrike" baseline="0" dirty="0">
                          <a:latin typeface="NeuzeitSLTStd-Book"/>
                        </a:rPr>
                        <a:t>resemblances between humans (and plants and animals) and </a:t>
                      </a:r>
                      <a:r>
                        <a:rPr lang="en-GB" sz="1100" b="0" i="0" u="none" strike="noStrike" baseline="0" dirty="0">
                          <a:latin typeface="NeuzeitSLTStd-BookHeavy"/>
                        </a:rPr>
                        <a:t>organise </a:t>
                      </a:r>
                      <a:r>
                        <a:rPr lang="en-GB" sz="1100" b="0" i="0" u="none" strike="noStrike" baseline="0" dirty="0">
                          <a:latin typeface="NeuzeitSLTStd-Book"/>
                        </a:rPr>
                        <a:t>your findings.</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Explain the concept of </a:t>
                      </a:r>
                      <a:r>
                        <a:rPr lang="en-GB" sz="1100" b="1" i="0" u="none" strike="noStrike" baseline="0" dirty="0">
                          <a:solidFill>
                            <a:srgbClr val="0070C0"/>
                          </a:solidFill>
                          <a:latin typeface="NeuzeitSLTStd-Book"/>
                        </a:rPr>
                        <a:t>inheritance</a:t>
                      </a:r>
                      <a:r>
                        <a:rPr lang="en-GB" sz="1100" b="1" i="0" u="none" strike="noStrike" baseline="0" dirty="0">
                          <a:solidFill>
                            <a:srgbClr val="0070C0"/>
                          </a:solidFill>
                          <a:latin typeface="NeuzeitSLTStd-BookHeavy"/>
                        </a:rPr>
                        <a:t>.</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Investigate </a:t>
                      </a:r>
                      <a:r>
                        <a:rPr lang="en-GB" sz="1100" b="1" i="0" u="none" strike="noStrike" baseline="0" dirty="0">
                          <a:solidFill>
                            <a:srgbClr val="0070C0"/>
                          </a:solidFill>
                          <a:latin typeface="NeuzeitSLTStd-Book"/>
                        </a:rPr>
                        <a:t>how scientists and doctors are researching conditions that are inherited from a parent.</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0212778"/>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6: Biology</a:t>
                      </a: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Recognise that living things have changed over time and that fossils provide information about living things that inhabited the Earth millions of years ago.</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Name </a:t>
                      </a:r>
                      <a:r>
                        <a:rPr lang="en-GB" sz="1100" b="0" i="0" u="none" strike="noStrike" baseline="0" dirty="0">
                          <a:latin typeface="NeuzeitSLTStd-Book"/>
                        </a:rPr>
                        <a:t>a variety of animal and plant fossils.</a:t>
                      </a:r>
                    </a:p>
                    <a:p>
                      <a:pPr marL="171450" indent="-171450" algn="l">
                        <a:buFont typeface="Arial" panose="020B0604020202020204" pitchFamily="34" charset="0"/>
                        <a:buChar char="•"/>
                      </a:pPr>
                      <a:r>
                        <a:rPr lang="en-GB" sz="1100" b="0" i="0" u="none" strike="noStrike" baseline="0" dirty="0">
                          <a:latin typeface="NeuzeitSLTStd-BookHeavy"/>
                        </a:rPr>
                        <a:t>Describe </a:t>
                      </a:r>
                      <a:r>
                        <a:rPr lang="en-GB" sz="1100" b="0" i="0" u="none" strike="noStrike" baseline="0" dirty="0">
                          <a:latin typeface="NeuzeitSLTStd-Book"/>
                        </a:rPr>
                        <a:t>the conditions in which the fossils once lived.</a:t>
                      </a:r>
                    </a:p>
                    <a:p>
                      <a:pPr marL="171450" indent="-171450" algn="l">
                        <a:buFont typeface="Arial" panose="020B0604020202020204" pitchFamily="34" charset="0"/>
                        <a:buChar char="•"/>
                      </a:pPr>
                      <a:r>
                        <a:rPr lang="en-GB" sz="1100" b="0" i="0" u="none" strike="noStrike" baseline="0" dirty="0">
                          <a:latin typeface="NeuzeitSLTStd-BookHeavy"/>
                        </a:rPr>
                        <a:t>Note, name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plants and animals that inhabited the Earth millions of years ago.</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Categorise </a:t>
                      </a:r>
                      <a:r>
                        <a:rPr lang="en-GB" sz="1100" b="0" i="0" u="none" strike="noStrike" baseline="0" dirty="0">
                          <a:latin typeface="NeuzeitSLTStd-Book"/>
                        </a:rPr>
                        <a:t>fossils in a number of ways.</a:t>
                      </a:r>
                    </a:p>
                    <a:p>
                      <a:pPr marL="171450" indent="-171450" algn="l">
                        <a:buFont typeface="Arial" panose="020B0604020202020204" pitchFamily="34" charset="0"/>
                        <a:buChar char="•"/>
                      </a:pPr>
                      <a:r>
                        <a:rPr lang="en-GB" sz="1100" b="0" i="0" u="none" strike="noStrike" baseline="0" dirty="0">
                          <a:latin typeface="NeuzeitSLTStd-BookHeavy"/>
                        </a:rPr>
                        <a:t>Compare </a:t>
                      </a:r>
                      <a:r>
                        <a:rPr lang="en-GB" sz="1100" b="0" i="0" u="none" strike="noStrike" baseline="0" dirty="0">
                          <a:latin typeface="NeuzeitSLTStd-Book"/>
                        </a:rPr>
                        <a:t>and </a:t>
                      </a:r>
                      <a:r>
                        <a:rPr lang="en-GB" sz="1100" b="0" i="0" u="none" strike="noStrike" baseline="0" dirty="0">
                          <a:latin typeface="NeuzeitSLTStd-BookHeavy"/>
                        </a:rPr>
                        <a:t>contrast </a:t>
                      </a:r>
                      <a:r>
                        <a:rPr lang="en-GB" sz="1100" b="0" i="0" u="none" strike="noStrike" baseline="0" dirty="0">
                          <a:latin typeface="NeuzeitSLTStd-Book"/>
                        </a:rPr>
                        <a:t>different fossils.</a:t>
                      </a:r>
                    </a:p>
                    <a:p>
                      <a:pPr marL="171450" indent="-171450" algn="l">
                        <a:buFont typeface="Arial" panose="020B0604020202020204" pitchFamily="34" charset="0"/>
                        <a:buChar char="•"/>
                      </a:pPr>
                      <a:r>
                        <a:rPr lang="en-GB" sz="1100" b="0" i="0" u="none" strike="noStrike" baseline="0" dirty="0">
                          <a:latin typeface="NeuzeitSLTStd-BookHeavy"/>
                        </a:rPr>
                        <a:t>Explain </a:t>
                      </a:r>
                      <a:r>
                        <a:rPr lang="en-GB" sz="1100" b="0" i="0" u="none" strike="noStrike" baseline="0" dirty="0">
                          <a:latin typeface="NeuzeitSLTStd-Book"/>
                        </a:rPr>
                        <a:t>the process of the formation of fossils.</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Investigate </a:t>
                      </a:r>
                      <a:r>
                        <a:rPr lang="en-GB" sz="1100" b="1" i="0" u="none" strike="noStrike" baseline="0" dirty="0">
                          <a:solidFill>
                            <a:srgbClr val="0070C0"/>
                          </a:solidFill>
                          <a:latin typeface="NeuzeitSLTStd-Book"/>
                        </a:rPr>
                        <a:t>the conditions in which life on Earth survived millions of years ago.</a:t>
                      </a:r>
                    </a:p>
                    <a:p>
                      <a:pPr marL="171450" indent="-171450" algn="l">
                        <a:buFont typeface="Arial" panose="020B0604020202020204" pitchFamily="34" charset="0"/>
                        <a:buChar char="•"/>
                      </a:pPr>
                      <a:r>
                        <a:rPr lang="en-GB" sz="1100" b="1" i="0" u="none" strike="noStrike" baseline="0" dirty="0">
                          <a:solidFill>
                            <a:srgbClr val="0070C0"/>
                          </a:solidFill>
                          <a:latin typeface="NeuzeitSLTStd-Book"/>
                        </a:rPr>
                        <a:t>Burning fossil fuels is widely thought by scientists to contribute to a rise in worldwide temperature.</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Investigate </a:t>
                      </a:r>
                      <a:r>
                        <a:rPr lang="en-GB" sz="1100" b="1" i="0" u="none" strike="noStrike" baseline="0" dirty="0">
                          <a:solidFill>
                            <a:srgbClr val="0070C0"/>
                          </a:solidFill>
                          <a:latin typeface="NeuzeitSLTStd-Book"/>
                        </a:rPr>
                        <a:t>this and </a:t>
                      </a:r>
                      <a:r>
                        <a:rPr lang="en-GB" sz="1100" b="1" i="0" u="none" strike="noStrike" baseline="0" dirty="0">
                          <a:solidFill>
                            <a:srgbClr val="0070C0"/>
                          </a:solidFill>
                          <a:latin typeface="NeuzeitSLTStd-BookHeavy"/>
                        </a:rPr>
                        <a:t>cite evidence </a:t>
                      </a:r>
                      <a:r>
                        <a:rPr lang="en-GB" sz="1100" b="1" i="0" u="none" strike="noStrike" baseline="0" dirty="0">
                          <a:solidFill>
                            <a:srgbClr val="0070C0"/>
                          </a:solidFill>
                          <a:latin typeface="NeuzeitSLTStd-Book"/>
                        </a:rPr>
                        <a:t>that supports or questions this view.</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7: Chemistry</a:t>
                      </a: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Identify the part played by evaporation and condensation in the water cycle and associate the rate of evaporation with temperature.</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Describe </a:t>
                      </a:r>
                      <a:r>
                        <a:rPr lang="en-GB" sz="1100" b="0" i="0" u="none" strike="noStrike" baseline="0" dirty="0">
                          <a:latin typeface="NeuzeitSLTStd-Book"/>
                        </a:rPr>
                        <a:t>the water cycle.</a:t>
                      </a:r>
                    </a:p>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evaporation.</a:t>
                      </a:r>
                    </a:p>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the different rates of evaporation in different temperatures.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Graph </a:t>
                      </a:r>
                      <a:r>
                        <a:rPr lang="en-GB" sz="1100" b="0" i="0" u="none" strike="noStrike" baseline="0" dirty="0">
                          <a:latin typeface="NeuzeitSLTStd-Book"/>
                        </a:rPr>
                        <a:t>the relationship between temperature and evaporation.</a:t>
                      </a:r>
                    </a:p>
                    <a:p>
                      <a:pPr marL="171450" indent="-171450" algn="l">
                        <a:buFont typeface="Arial" panose="020B0604020202020204" pitchFamily="34" charset="0"/>
                        <a:buChar char="•"/>
                      </a:pPr>
                      <a:r>
                        <a:rPr lang="en-GB" sz="1100" b="0" i="0" u="none" strike="noStrike" baseline="0" dirty="0">
                          <a:latin typeface="NeuzeitSLTStd-BookHeavy"/>
                        </a:rPr>
                        <a:t>Summarise </a:t>
                      </a:r>
                      <a:r>
                        <a:rPr lang="en-GB" sz="1100" b="0" i="0" u="none" strike="noStrike" baseline="0" dirty="0">
                          <a:latin typeface="NeuzeitSLTStd-Book"/>
                        </a:rPr>
                        <a:t>your results.</a:t>
                      </a:r>
                    </a:p>
                    <a:p>
                      <a:pPr marL="171450" indent="-171450" algn="l">
                        <a:buFont typeface="Arial" panose="020B0604020202020204" pitchFamily="34" charset="0"/>
                        <a:buChar char="•"/>
                      </a:pPr>
                      <a:r>
                        <a:rPr lang="en-GB" sz="1100" b="0" i="0" u="none" strike="noStrike" baseline="0" dirty="0">
                          <a:latin typeface="NeuzeitSLTStd-BookHeavy"/>
                        </a:rPr>
                        <a:t>Suggest </a:t>
                      </a:r>
                      <a:r>
                        <a:rPr lang="en-GB" sz="1100" b="0" i="0" u="none" strike="noStrike" baseline="0" dirty="0">
                          <a:latin typeface="NeuzeitSLTStd-Book"/>
                        </a:rPr>
                        <a:t>practical uses for the relationship between temperature and evaporation.</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4562319"/>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4</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3</a:t>
            </a:r>
          </a:p>
        </p:txBody>
      </p:sp>
      <p:sp>
        <p:nvSpPr>
          <p:cNvPr id="8" name="Oval 7">
            <a:extLst>
              <a:ext uri="{FF2B5EF4-FFF2-40B4-BE49-F238E27FC236}">
                <a16:creationId xmlns:a16="http://schemas.microsoft.com/office/drawing/2014/main" id="{4CF45B04-8C41-4258-808F-91103489E5E3}"/>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159870388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39252" y="103169"/>
            <a:ext cx="2708405"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Summer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3000592879"/>
              </p:ext>
            </p:extLst>
          </p:nvPr>
        </p:nvGraphicFramePr>
        <p:xfrm>
          <a:off x="122693" y="1663086"/>
          <a:ext cx="10448014" cy="5263080"/>
        </p:xfrm>
        <a:graphic>
          <a:graphicData uri="http://schemas.openxmlformats.org/drawingml/2006/table">
            <a:tbl>
              <a:tblPr>
                <a:tableStyleId>{4C3C2611-4C71-4FC5-86AE-919BDF0F9419}</a:tableStyleId>
              </a:tblPr>
              <a:tblGrid>
                <a:gridCol w="2711395">
                  <a:extLst>
                    <a:ext uri="{9D8B030D-6E8A-4147-A177-3AD203B41FA5}">
                      <a16:colId xmlns:a16="http://schemas.microsoft.com/office/drawing/2014/main" val="20000"/>
                    </a:ext>
                  </a:extLst>
                </a:gridCol>
                <a:gridCol w="3784821">
                  <a:extLst>
                    <a:ext uri="{9D8B030D-6E8A-4147-A177-3AD203B41FA5}">
                      <a16:colId xmlns:a16="http://schemas.microsoft.com/office/drawing/2014/main" val="20002"/>
                    </a:ext>
                  </a:extLst>
                </a:gridCol>
                <a:gridCol w="3951798">
                  <a:extLst>
                    <a:ext uri="{9D8B030D-6E8A-4147-A177-3AD203B41FA5}">
                      <a16:colId xmlns:a16="http://schemas.microsoft.com/office/drawing/2014/main" val="1168215490"/>
                    </a:ext>
                  </a:extLst>
                </a:gridCol>
              </a:tblGrid>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8: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the movement of the Earth relative to the Sun in the solar system.</a:t>
                      </a:r>
                    </a:p>
                    <a:p>
                      <a:pPr algn="l"/>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the movement of the Moon relative to the Earth.</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movement of the Earth relative to the Sun.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and describe our solar system.</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Answer questions about the scientists who first observed the Earth’s movement around the Sun.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how the movement of the Earth gives rise to seasonal changes.</a:t>
                      </a: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Identify and label the Moon and Earth.</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Moon’s movement relative to the Earth.</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Answer questions about the Moon’s movement relative to the earth.</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name and record the phases of the Moon.</a:t>
                      </a: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the Earth’s movement gives rise to the seasons.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the effect of the Earth’s movement on seasons is more acute further away from the equator.</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A year is always 365 days, no matter where one is in our solar system?</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Relate your knowledge of the Earth’s movement relative to the Sun to time zones. Assess the significance of this to our daily lives.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Do you agree: At any time of day it is always 5 O’ Clock somewhere on Earth.</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the moon’s movement affects the tides of oceans and seas on Earth.</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how we can predict the times of high and low tides.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Could this be true: the shape of the moon’s phases is a natural calendar?</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Is it possible (prove or disprove) to calculate how long until a particular moon shape will appear again?</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Explain the concept of a leap year.</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9: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how animals and plants are suited to and adapt to their environment in different ways.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Match a range of animals and plants to the environments in which they are found.</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how animals and plants are suited to the environments in which they are found.</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Illustrate how animals and plants adapt to environments in different ways.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and give examples of the idea of adaptation.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different types of adaptation.</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plants and animals would not survive if they could not adapt?</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Which do you think are the best examples (suggest) of an animal and plant that shows adaptation ?</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432000">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10: Additional lesson for consolidation</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432000">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11: Formative Assessment</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4</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3</a:t>
            </a:r>
          </a:p>
        </p:txBody>
      </p:sp>
      <p:sp>
        <p:nvSpPr>
          <p:cNvPr id="8" name="Oval 7">
            <a:extLst>
              <a:ext uri="{FF2B5EF4-FFF2-40B4-BE49-F238E27FC236}">
                <a16:creationId xmlns:a16="http://schemas.microsoft.com/office/drawing/2014/main" id="{196774FE-7C6A-4DE1-AC5C-6D82FB0644DF}"/>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61836487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inents and Oceans">
            <a:extLst>
              <a:ext uri="{FF2B5EF4-FFF2-40B4-BE49-F238E27FC236}">
                <a16:creationId xmlns:a16="http://schemas.microsoft.com/office/drawing/2014/main" id="{B8EBFEE1-5DE8-45E4-A819-68DD000A2140}"/>
              </a:ext>
            </a:extLst>
          </p:cNvPr>
          <p:cNvSpPr txBox="1"/>
          <p:nvPr/>
        </p:nvSpPr>
        <p:spPr>
          <a:xfrm>
            <a:off x="316059" y="134319"/>
            <a:ext cx="3554792"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Working Scientifically</a:t>
            </a:r>
          </a:p>
        </p:txBody>
      </p:sp>
      <p:sp>
        <p:nvSpPr>
          <p:cNvPr id="4" name="This table shows the knowledge that will be taught in each lesson">
            <a:extLst>
              <a:ext uri="{FF2B5EF4-FFF2-40B4-BE49-F238E27FC236}">
                <a16:creationId xmlns:a16="http://schemas.microsoft.com/office/drawing/2014/main" id="{CB0EF272-E04C-428A-9D1A-3D4467C9E840}"/>
              </a:ext>
            </a:extLst>
          </p:cNvPr>
          <p:cNvSpPr txBox="1"/>
          <p:nvPr/>
        </p:nvSpPr>
        <p:spPr>
          <a:xfrm>
            <a:off x="386590" y="508053"/>
            <a:ext cx="9539827" cy="2641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a:t>
            </a:r>
            <a:r>
              <a:rPr lang="en-GB" dirty="0"/>
              <a:t>progression across the Milestones and the expectations to be incorporated into planning at Milestone 2</a:t>
            </a:r>
            <a:endParaRPr dirty="0"/>
          </a:p>
        </p:txBody>
      </p:sp>
      <p:graphicFrame>
        <p:nvGraphicFramePr>
          <p:cNvPr id="7" name="Object 6">
            <a:extLst>
              <a:ext uri="{FF2B5EF4-FFF2-40B4-BE49-F238E27FC236}">
                <a16:creationId xmlns:a16="http://schemas.microsoft.com/office/drawing/2014/main" id="{75842297-F831-4C65-A1B0-F79BDE6566BA}"/>
              </a:ext>
            </a:extLst>
          </p:cNvPr>
          <p:cNvGraphicFramePr>
            <a:graphicFrameLocks noChangeAspect="1"/>
          </p:cNvGraphicFramePr>
          <p:nvPr>
            <p:extLst>
              <p:ext uri="{D42A27DB-BD31-4B8C-83A1-F6EECF244321}">
                <p14:modId xmlns:p14="http://schemas.microsoft.com/office/powerpoint/2010/main" val="4045565639"/>
              </p:ext>
            </p:extLst>
          </p:nvPr>
        </p:nvGraphicFramePr>
        <p:xfrm>
          <a:off x="915988" y="1254125"/>
          <a:ext cx="8863012" cy="5046663"/>
        </p:xfrm>
        <a:graphic>
          <a:graphicData uri="http://schemas.openxmlformats.org/presentationml/2006/ole">
            <mc:AlternateContent xmlns:mc="http://schemas.openxmlformats.org/markup-compatibility/2006">
              <mc:Choice xmlns:v="urn:schemas-microsoft-com:vml" Requires="v">
                <p:oleObj spid="_x0000_s1041" name="Document" r:id="rId4" imgW="8863180" imgH="5046521" progId="Word.Document.12">
                  <p:embed/>
                </p:oleObj>
              </mc:Choice>
              <mc:Fallback>
                <p:oleObj name="Document" r:id="rId4" imgW="8863180" imgH="5046521" progId="Word.Document.12">
                  <p:embed/>
                  <p:pic>
                    <p:nvPicPr>
                      <p:cNvPr id="0" name=""/>
                      <p:cNvPicPr/>
                      <p:nvPr/>
                    </p:nvPicPr>
                    <p:blipFill>
                      <a:blip r:embed="rId5"/>
                      <a:stretch>
                        <a:fillRect/>
                      </a:stretch>
                    </p:blipFill>
                    <p:spPr>
                      <a:xfrm>
                        <a:off x="915988" y="1254125"/>
                        <a:ext cx="8863012" cy="5046663"/>
                      </a:xfrm>
                      <a:prstGeom prst="rect">
                        <a:avLst/>
                      </a:prstGeom>
                    </p:spPr>
                  </p:pic>
                </p:oleObj>
              </mc:Fallback>
            </mc:AlternateContent>
          </a:graphicData>
        </a:graphic>
      </p:graphicFrame>
    </p:spTree>
    <p:extLst>
      <p:ext uri="{BB962C8B-B14F-4D97-AF65-F5344CB8AC3E}">
        <p14:creationId xmlns:p14="http://schemas.microsoft.com/office/powerpoint/2010/main" val="123662900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64898" y="134319"/>
            <a:ext cx="2657109"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Autumn Term</a:t>
            </a:r>
          </a:p>
        </p:txBody>
      </p:sp>
      <p:sp>
        <p:nvSpPr>
          <p:cNvPr id="245" name="This table shows the knowledge that will be taught in each lesson"/>
          <p:cNvSpPr txBox="1"/>
          <p:nvPr/>
        </p:nvSpPr>
        <p:spPr>
          <a:xfrm>
            <a:off x="386590" y="514003"/>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87198325"/>
              </p:ext>
            </p:extLst>
          </p:nvPr>
        </p:nvGraphicFramePr>
        <p:xfrm>
          <a:off x="307775" y="1662642"/>
          <a:ext cx="10077850" cy="5693295"/>
        </p:xfrm>
        <a:graphic>
          <a:graphicData uri="http://schemas.openxmlformats.org/drawingml/2006/table">
            <a:tbl>
              <a:tblPr>
                <a:tableStyleId>{4C3C2611-4C71-4FC5-86AE-919BDF0F9419}</a:tableStyleId>
              </a:tblPr>
              <a:tblGrid>
                <a:gridCol w="2614710">
                  <a:extLst>
                    <a:ext uri="{9D8B030D-6E8A-4147-A177-3AD203B41FA5}">
                      <a16:colId xmlns:a16="http://schemas.microsoft.com/office/drawing/2014/main" val="20000"/>
                    </a:ext>
                  </a:extLst>
                </a:gridCol>
                <a:gridCol w="3731570">
                  <a:extLst>
                    <a:ext uri="{9D8B030D-6E8A-4147-A177-3AD203B41FA5}">
                      <a16:colId xmlns:a16="http://schemas.microsoft.com/office/drawing/2014/main" val="20002"/>
                    </a:ext>
                  </a:extLst>
                </a:gridCol>
                <a:gridCol w="3731570">
                  <a:extLst>
                    <a:ext uri="{9D8B030D-6E8A-4147-A177-3AD203B41FA5}">
                      <a16:colId xmlns:a16="http://schemas.microsoft.com/office/drawing/2014/main" val="1168215490"/>
                    </a:ext>
                  </a:extLst>
                </a:gridCol>
              </a:tblGrid>
              <a:tr h="796175">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1: Biology</a:t>
                      </a:r>
                    </a:p>
                    <a:p>
                      <a:pPr marL="171450" indent="-171450" algn="l">
                        <a:buFont typeface="Arial" panose="020B0604020202020204" pitchFamily="34" charset="0"/>
                        <a:buChar char="•"/>
                      </a:pPr>
                      <a:r>
                        <a:rPr lang="en-GB" sz="1100" b="0" i="0" u="none" strike="noStrike" baseline="0" dirty="0">
                          <a:solidFill>
                            <a:srgbClr val="5F5F5F"/>
                          </a:solidFill>
                          <a:latin typeface="Calibri" panose="020F0502020204030204" pitchFamily="34" charset="0"/>
                          <a:cs typeface="Calibri" panose="020F0502020204030204" pitchFamily="34" charset="0"/>
                        </a:rPr>
                        <a:t>Identify and describe the functions of different parts of flowering plants: roots, stem, leaves and flowers.</a:t>
                      </a: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and Illustrate the functions of different parts of flowering plants.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how leaves are important in creating food for a plant.</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Prove or disprove that roots act like straws sucking up water for the plant.</a:t>
                      </a:r>
                      <a:endParaRPr sz="1100" b="1" dirty="0">
                        <a:solidFill>
                          <a:srgbClr val="0070C0"/>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2: Biology</a:t>
                      </a:r>
                    </a:p>
                    <a:p>
                      <a:pPr marL="171450" indent="-171450" algn="l">
                        <a:buFont typeface="Arial" panose="020B0604020202020204" pitchFamily="34" charset="0"/>
                        <a:buChar char="•"/>
                      </a:pPr>
                      <a:r>
                        <a:rPr lang="en-GB" sz="1100" b="0" i="0" u="none" strike="noStrike" baseline="0" dirty="0">
                          <a:solidFill>
                            <a:srgbClr val="5F5F5F"/>
                          </a:solidFill>
                          <a:latin typeface="Calibri" panose="020F0502020204030204" pitchFamily="34" charset="0"/>
                          <a:cs typeface="Calibri" panose="020F0502020204030204" pitchFamily="34" charset="0"/>
                        </a:rPr>
                        <a:t>Explore the requirements of plants for life and growth (air, light, water, nutrients from soil, and room to grow) and how they vary from plant to plant.</a:t>
                      </a:r>
                    </a:p>
                    <a:p>
                      <a:pPr marL="171450" indent="-171450" algn="l">
                        <a:buFont typeface="Arial" panose="020B0604020202020204" pitchFamily="34" charset="0"/>
                        <a:buChar char="•"/>
                      </a:pPr>
                      <a:endParaRPr lang="en-GB" sz="1100" b="0" i="0" u="none" strike="noStrike" baseline="0" dirty="0">
                        <a:solidFill>
                          <a:srgbClr val="5F5F5F"/>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rgbClr val="5F5F5F"/>
                          </a:solidFill>
                          <a:latin typeface="Calibri" panose="020F0502020204030204" pitchFamily="34" charset="0"/>
                          <a:cs typeface="Calibri" panose="020F0502020204030204" pitchFamily="34" charset="0"/>
                        </a:rPr>
                        <a:t>Investigate the way in which water is transported within plants.</a:t>
                      </a: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Grow, observe and record the growth of a range of different plants.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(or read about) and answer questions about how water is transported in plants.</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the conditions for growth for a range of different plants.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these differences may exist.</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Create a planting plan for a 1 metre square bed of flowers that will look its best three years from planting.</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Justify your choice of plants.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Experiment with food colouring to demonstrate how water is transported through a plant.</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experiment and summarise your observations.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your observations with those of others.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Can you change the colour of celery? Prove it and draw some scientific conclusions.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3: Chemistry</a:t>
                      </a:r>
                    </a:p>
                    <a:p>
                      <a:pPr marL="171450" indent="-171450" algn="l">
                        <a:buFont typeface="Arial" panose="020B0604020202020204" pitchFamily="34" charset="0"/>
                        <a:buChar char="•"/>
                      </a:pPr>
                      <a:r>
                        <a:rPr lang="en-GB" sz="1100" b="0" i="0" u="none" strike="noStrike" baseline="0" dirty="0">
                          <a:solidFill>
                            <a:srgbClr val="5F5F5F"/>
                          </a:solidFill>
                          <a:latin typeface="Calibri" panose="020F0502020204030204" pitchFamily="34" charset="0"/>
                          <a:cs typeface="Calibri" panose="020F0502020204030204" pitchFamily="34" charset="0"/>
                        </a:rPr>
                        <a:t>Compare and group together different kinds of rocks on the basis of their simple,  physical properties.</a:t>
                      </a:r>
                    </a:p>
                    <a:p>
                      <a:pPr marL="171450" indent="-171450" algn="l">
                        <a:buFont typeface="Arial" panose="020B0604020202020204" pitchFamily="34" charset="0"/>
                        <a:buChar char="•"/>
                      </a:pPr>
                      <a:endParaRPr lang="en-GB" sz="1100" b="0" i="0" u="none" strike="noStrike" baseline="0" dirty="0">
                        <a:solidFill>
                          <a:srgbClr val="5F5F5F"/>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rgbClr val="5F5F5F"/>
                          </a:solidFill>
                          <a:latin typeface="Calibri" panose="020F0502020204030204" pitchFamily="34" charset="0"/>
                          <a:cs typeface="Calibri" panose="020F0502020204030204" pitchFamily="34" charset="0"/>
                        </a:rPr>
                        <a:t>Relate the simple physical properties of some rocks to their formation (igneous or sedimentary).</a:t>
                      </a: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different types of rock.</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properties (including hardness) of a variety of different rocks.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some of the minerals found in rocks.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properties of igneous and sedimentary rocks.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rocks as igneous or sedimentary.</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properties of igneous and sedimentary rocks.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Illustrate how igneous and sedimentary rocks are formed.</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the properties of different rocks.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Group rocks on the basis of their properties. (rather than their origins)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Infer the names and types of rocks based on their observable properties or descriptions of their minerals.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The colour of a rock is a good clue that helps to identify it?</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Always, sometimes or never: Rocks that sparkle have a high quartz content?</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main differences between igneous and sedimentary rocks.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the origins of different types of rocks and identify patterns that would help one to infer the type of rock.</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Generalise: how can the hardness of a rock be related to its origins?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bl>
          </a:graphicData>
        </a:graphic>
      </p:graphicFrame>
      <p:sp>
        <p:nvSpPr>
          <p:cNvPr id="2" name="Oval 1">
            <a:extLst>
              <a:ext uri="{FF2B5EF4-FFF2-40B4-BE49-F238E27FC236}">
                <a16:creationId xmlns:a16="http://schemas.microsoft.com/office/drawing/2014/main" id="{437B43E6-9D19-4E6A-962E-FCD6555FB66E}"/>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
        <p:nvSpPr>
          <p:cNvPr id="167" name="Oval 166">
            <a:extLst>
              <a:ext uri="{FF2B5EF4-FFF2-40B4-BE49-F238E27FC236}">
                <a16:creationId xmlns:a16="http://schemas.microsoft.com/office/drawing/2014/main" id="{C67F39CF-595C-40AC-AE2E-373DDFD28C32}"/>
              </a:ext>
            </a:extLst>
          </p:cNvPr>
          <p:cNvSpPr/>
          <p:nvPr/>
        </p:nvSpPr>
        <p:spPr>
          <a:xfrm>
            <a:off x="8234505" y="76625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4</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3537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3</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64898" y="103169"/>
            <a:ext cx="2657109"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Autumn Term</a:t>
            </a:r>
          </a:p>
        </p:txBody>
      </p:sp>
      <p:sp>
        <p:nvSpPr>
          <p:cNvPr id="245" name="This table shows the knowledge that will be taught in each lesson"/>
          <p:cNvSpPr txBox="1"/>
          <p:nvPr/>
        </p:nvSpPr>
        <p:spPr>
          <a:xfrm>
            <a:off x="386590" y="38994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2472370579"/>
              </p:ext>
            </p:extLst>
          </p:nvPr>
        </p:nvGraphicFramePr>
        <p:xfrm>
          <a:off x="307775" y="1506625"/>
          <a:ext cx="10077850" cy="5892800"/>
        </p:xfrm>
        <a:graphic>
          <a:graphicData uri="http://schemas.openxmlformats.org/drawingml/2006/table">
            <a:tbl>
              <a:tblPr>
                <a:tableStyleId>{4C3C2611-4C71-4FC5-86AE-919BDF0F9419}</a:tableStyleId>
              </a:tblPr>
              <a:tblGrid>
                <a:gridCol w="2703280">
                  <a:extLst>
                    <a:ext uri="{9D8B030D-6E8A-4147-A177-3AD203B41FA5}">
                      <a16:colId xmlns:a16="http://schemas.microsoft.com/office/drawing/2014/main" val="20000"/>
                    </a:ext>
                  </a:extLst>
                </a:gridCol>
                <a:gridCol w="3519054">
                  <a:extLst>
                    <a:ext uri="{9D8B030D-6E8A-4147-A177-3AD203B41FA5}">
                      <a16:colId xmlns:a16="http://schemas.microsoft.com/office/drawing/2014/main" val="20002"/>
                    </a:ext>
                  </a:extLst>
                </a:gridCol>
                <a:gridCol w="3855516">
                  <a:extLst>
                    <a:ext uri="{9D8B030D-6E8A-4147-A177-3AD203B41FA5}">
                      <a16:colId xmlns:a16="http://schemas.microsoft.com/office/drawing/2014/main" val="1168215490"/>
                    </a:ext>
                  </a:extLst>
                </a:gridCol>
              </a:tblGrid>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4: Physics </a:t>
                      </a:r>
                    </a:p>
                    <a:p>
                      <a:pPr marL="171450" indent="-171450" algn="l" defTabSz="914400">
                        <a:buFont typeface="Arial" panose="020B0604020202020204" pitchFamily="34" charset="0"/>
                        <a:buChar char="•"/>
                        <a:defRPr sz="1800"/>
                      </a:pPr>
                      <a:r>
                        <a:rPr lang="en-GB" sz="1100" b="0" i="0" u="none" strike="noStrike" baseline="0" dirty="0">
                          <a:solidFill>
                            <a:srgbClr val="5F5F5F"/>
                          </a:solidFill>
                          <a:latin typeface="Calibri" panose="020F0502020204030204" pitchFamily="34" charset="0"/>
                          <a:cs typeface="Calibri" panose="020F0502020204030204" pitchFamily="34" charset="0"/>
                        </a:rPr>
                        <a:t>Compare how things move on different surfaces.</a:t>
                      </a: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Observe and describe the movement of objects on surfaces that are smooth and rough, flat and inclined to different degrees.</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Compete tables to record observations.</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Use the word friction appropriately</a:t>
                      </a:r>
                      <a:endParaRPr sz="10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Identify patterns in the type of surface and how this affects movement.</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Explain why these patterns may exist.</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Experiment with practical applications of this relationship.</a:t>
                      </a:r>
                    </a:p>
                    <a:p>
                      <a:pPr marL="171450" indent="-171450" algn="l">
                        <a:buFont typeface="Arial" panose="020B0604020202020204" pitchFamily="34" charset="0"/>
                        <a:buChar char="•"/>
                      </a:pPr>
                      <a:r>
                        <a:rPr lang="en-GB" sz="1000" b="1" i="0" u="none" strike="noStrike" baseline="0" dirty="0">
                          <a:solidFill>
                            <a:srgbClr val="0070C0"/>
                          </a:solidFill>
                          <a:latin typeface="Calibri" panose="020F0502020204030204" pitchFamily="34" charset="0"/>
                          <a:cs typeface="Calibri" panose="020F0502020204030204" pitchFamily="34" charset="0"/>
                        </a:rPr>
                        <a:t>Investigate the design of car tyres and connect this to your understanding of friction.</a:t>
                      </a:r>
                      <a:endParaRPr sz="10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5: Physics</a:t>
                      </a:r>
                    </a:p>
                    <a:p>
                      <a:pPr marL="171450" indent="-171450" algn="l">
                        <a:buFont typeface="Arial" panose="020B0604020202020204" pitchFamily="34" charset="0"/>
                        <a:buChar char="•"/>
                      </a:pPr>
                      <a:r>
                        <a:rPr lang="en-GB" sz="1100" b="0" i="0" u="none" strike="noStrike" baseline="0" dirty="0">
                          <a:solidFill>
                            <a:srgbClr val="5F5F5F"/>
                          </a:solidFill>
                          <a:latin typeface="Calibri" panose="020F0502020204030204" pitchFamily="34" charset="0"/>
                          <a:cs typeface="Calibri" panose="020F0502020204030204" pitchFamily="34" charset="0"/>
                        </a:rPr>
                        <a:t>Notice that some forces need contact between two objects, but magnetic forces can act at a distance.</a:t>
                      </a:r>
                    </a:p>
                    <a:p>
                      <a:pPr marL="171450" indent="-171450" algn="l">
                        <a:buFont typeface="Arial" panose="020B0604020202020204" pitchFamily="34" charset="0"/>
                        <a:buChar char="•"/>
                      </a:pPr>
                      <a:endParaRPr lang="en-GB" sz="1100" b="0" i="0" u="none" strike="noStrike" baseline="0" dirty="0">
                        <a:solidFill>
                          <a:srgbClr val="5F5F5F"/>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rgbClr val="5F5F5F"/>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rgbClr val="5F5F5F"/>
                          </a:solidFill>
                          <a:latin typeface="Calibri" panose="020F0502020204030204" pitchFamily="34" charset="0"/>
                          <a:cs typeface="Calibri" panose="020F0502020204030204" pitchFamily="34" charset="0"/>
                        </a:rPr>
                        <a:t>Observe how magnets attract or repel each other and attract some materials and not others.</a:t>
                      </a: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Observe and illustrate how objects need a contact force for them to move.</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Name the contact forces that move objects.</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Observe and illustrate how magnetic forces act at a distance.</a:t>
                      </a:r>
                    </a:p>
                    <a:p>
                      <a:pPr marL="171450" indent="-171450" algn="l">
                        <a:buFont typeface="Arial" panose="020B0604020202020204" pitchFamily="34" charset="0"/>
                        <a:buChar char="•"/>
                      </a:pPr>
                      <a:endParaRPr lang="en-GB" sz="10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Observe and describe how magnets attract or repel each other.</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Observe and describe that magnets attracts some (name) materials and not others.</a:t>
                      </a:r>
                      <a:endParaRPr sz="10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Experiment with magnets to explore whether the force of magnetism can act through materials (such as placing magnets in ice, etc.) Identify any patterns in the type and amount of material the force is acting through.</a:t>
                      </a:r>
                    </a:p>
                    <a:p>
                      <a:pPr marL="171450" indent="-171450" algn="l">
                        <a:buFont typeface="Arial" panose="020B0604020202020204" pitchFamily="34" charset="0"/>
                        <a:buChar char="•"/>
                      </a:pPr>
                      <a:r>
                        <a:rPr lang="en-GB" sz="1000" b="1" i="0" u="none" strike="noStrike" baseline="0" dirty="0">
                          <a:solidFill>
                            <a:srgbClr val="0070C0"/>
                          </a:solidFill>
                          <a:latin typeface="Calibri" panose="020F0502020204030204" pitchFamily="34" charset="0"/>
                          <a:cs typeface="Calibri" panose="020F0502020204030204" pitchFamily="34" charset="0"/>
                        </a:rPr>
                        <a:t>Investigate practical applications of magnetism in everyday life.</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Experiment with iron filings to see how they act when magnets attract and repel each other. Record your findings and explain what is happening.</a:t>
                      </a:r>
                    </a:p>
                    <a:p>
                      <a:pPr marL="171450" indent="-171450" algn="l">
                        <a:buFont typeface="Arial" panose="020B0604020202020204" pitchFamily="34" charset="0"/>
                        <a:buChar char="•"/>
                      </a:pPr>
                      <a:r>
                        <a:rPr lang="en-GB" sz="1000" b="1" i="0" u="none" strike="noStrike" baseline="0" dirty="0">
                          <a:solidFill>
                            <a:srgbClr val="0070C0"/>
                          </a:solidFill>
                          <a:latin typeface="Calibri" panose="020F0502020204030204" pitchFamily="34" charset="0"/>
                          <a:cs typeface="Calibri" panose="020F0502020204030204" pitchFamily="34" charset="0"/>
                        </a:rPr>
                        <a:t>Explain the concept of magnetic fields and how magnets attract or repel one another when placed near each other.</a:t>
                      </a:r>
                    </a:p>
                    <a:p>
                      <a:pPr marL="171450" indent="-171450" algn="l">
                        <a:buFont typeface="Arial" panose="020B0604020202020204" pitchFamily="34" charset="0"/>
                        <a:buChar char="•"/>
                      </a:pPr>
                      <a:r>
                        <a:rPr lang="en-GB" sz="1000" b="1" i="0" u="none" strike="noStrike" baseline="0" dirty="0">
                          <a:solidFill>
                            <a:srgbClr val="0070C0"/>
                          </a:solidFill>
                          <a:latin typeface="Calibri" panose="020F0502020204030204" pitchFamily="34" charset="0"/>
                          <a:cs typeface="Calibri" panose="020F0502020204030204" pitchFamily="34" charset="0"/>
                        </a:rPr>
                        <a:t>Prove that there are magnetic fields by making them ‘visible’</a:t>
                      </a:r>
                      <a:endParaRPr sz="10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6: Biology</a:t>
                      </a:r>
                    </a:p>
                    <a:p>
                      <a:pPr marL="171450" indent="-171450" algn="l">
                        <a:buFont typeface="Arial" panose="020B0604020202020204" pitchFamily="34" charset="0"/>
                        <a:buChar char="•"/>
                      </a:pPr>
                      <a:r>
                        <a:rPr lang="en-GB" sz="1100" b="0" i="0" u="none" strike="noStrike" baseline="0" dirty="0">
                          <a:solidFill>
                            <a:srgbClr val="5F5F5F"/>
                          </a:solidFill>
                          <a:latin typeface="Calibri" panose="020F0502020204030204" pitchFamily="34" charset="0"/>
                          <a:cs typeface="Calibri" panose="020F0502020204030204" pitchFamily="34" charset="0"/>
                        </a:rPr>
                        <a:t>Identify that animals, including humans, need  the right types and amounts of nutrition, that they cannot make their own food and they get nutrition from what they eat.</a:t>
                      </a: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Name the seven different types of nutrition that humans (and named animals) need.</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Describe a healthy fraction of the main nutrients for humans (and named animals).</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Illustrate how humans (and named animals) get nutrition from the food they eat.</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Name the (natural, i.e. not the shops!) sources of humans food.</a:t>
                      </a:r>
                      <a:endParaRPr sz="10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Compare and contrast how humans and flowering plants obtain their food.</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Summarise the main nutritional differences between carbohydrates, fibres, fats, proteins and water.</a:t>
                      </a:r>
                    </a:p>
                    <a:p>
                      <a:pPr marL="171450" indent="-171450" algn="l">
                        <a:buFont typeface="Arial" panose="020B0604020202020204" pitchFamily="34" charset="0"/>
                        <a:buChar char="•"/>
                      </a:pPr>
                      <a:r>
                        <a:rPr lang="en-GB" sz="1000" b="0" i="0" u="none" strike="noStrike" baseline="0" dirty="0">
                          <a:latin typeface="Calibri" panose="020F0502020204030204" pitchFamily="34" charset="0"/>
                          <a:cs typeface="Calibri" panose="020F0502020204030204" pitchFamily="34" charset="0"/>
                        </a:rPr>
                        <a:t>Point out the effects of various vitamins and minerals on human health.</a:t>
                      </a:r>
                    </a:p>
                    <a:p>
                      <a:pPr marL="171450" indent="-171450" algn="l">
                        <a:buFont typeface="Arial" panose="020B0604020202020204" pitchFamily="34" charset="0"/>
                        <a:buChar char="•"/>
                      </a:pPr>
                      <a:r>
                        <a:rPr lang="en-GB" sz="1000" b="1" i="0" u="none" strike="noStrike" baseline="0" dirty="0">
                          <a:solidFill>
                            <a:srgbClr val="0070C0"/>
                          </a:solidFill>
                          <a:latin typeface="Calibri" panose="020F0502020204030204" pitchFamily="34" charset="0"/>
                          <a:cs typeface="Calibri" panose="020F0502020204030204" pitchFamily="34" charset="0"/>
                        </a:rPr>
                        <a:t>Investigate malnutrition.</a:t>
                      </a:r>
                    </a:p>
                    <a:p>
                      <a:pPr marL="171450" indent="-171450" algn="l">
                        <a:buFont typeface="Arial" panose="020B0604020202020204" pitchFamily="34" charset="0"/>
                        <a:buChar char="•"/>
                      </a:pPr>
                      <a:r>
                        <a:rPr lang="en-GB" sz="1000" b="1" i="0" u="none" strike="noStrike" baseline="0" dirty="0">
                          <a:solidFill>
                            <a:srgbClr val="0070C0"/>
                          </a:solidFill>
                          <a:latin typeface="Calibri" panose="020F0502020204030204" pitchFamily="34" charset="0"/>
                          <a:cs typeface="Calibri" panose="020F0502020204030204" pitchFamily="34" charset="0"/>
                        </a:rPr>
                        <a:t>True or false? some illnesses are caused by malnutrition.</a:t>
                      </a:r>
                    </a:p>
                    <a:p>
                      <a:pPr marL="171450" indent="-171450" algn="l">
                        <a:buFont typeface="Arial" panose="020B0604020202020204" pitchFamily="34" charset="0"/>
                        <a:buChar char="•"/>
                      </a:pPr>
                      <a:r>
                        <a:rPr lang="en-GB" sz="1000" b="1" i="0" u="none" strike="noStrike" baseline="0" dirty="0">
                          <a:solidFill>
                            <a:srgbClr val="0070C0"/>
                          </a:solidFill>
                          <a:latin typeface="Calibri" panose="020F0502020204030204" pitchFamily="34" charset="0"/>
                          <a:cs typeface="Calibri" panose="020F0502020204030204" pitchFamily="34" charset="0"/>
                        </a:rPr>
                        <a:t>Suggest a range of foods for someone suffering from a vitamin C deficiency?</a:t>
                      </a:r>
                    </a:p>
                    <a:p>
                      <a:pPr marL="171450" indent="-171450" algn="l">
                        <a:buFont typeface="Arial" panose="020B0604020202020204" pitchFamily="34" charset="0"/>
                        <a:buChar char="•"/>
                      </a:pPr>
                      <a:r>
                        <a:rPr lang="en-GB" sz="1000" b="1" i="0" u="none" strike="noStrike" baseline="0" dirty="0">
                          <a:solidFill>
                            <a:srgbClr val="0070C0"/>
                          </a:solidFill>
                          <a:latin typeface="Calibri" panose="020F0502020204030204" pitchFamily="34" charset="0"/>
                          <a:cs typeface="Calibri" panose="020F0502020204030204" pitchFamily="34" charset="0"/>
                        </a:rPr>
                        <a:t>Why might (suggest) children in countries affected by war become ill?</a:t>
                      </a:r>
                      <a:endParaRPr sz="10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7: Biology</a:t>
                      </a:r>
                    </a:p>
                    <a:p>
                      <a:pPr marL="171450" indent="-171450" algn="l">
                        <a:buFont typeface="Arial" panose="020B0604020202020204" pitchFamily="34" charset="0"/>
                        <a:buChar char="•"/>
                      </a:pPr>
                      <a:r>
                        <a:rPr lang="en-GB" sz="1100" b="0" i="0" u="none" strike="noStrike" baseline="0" dirty="0">
                          <a:solidFill>
                            <a:srgbClr val="5F5F5F"/>
                          </a:solidFill>
                          <a:latin typeface="NeuzeitSLTStd-BookHeavy"/>
                        </a:rPr>
                        <a:t>Construct and interpret a variety of food chains, identifying producers, predators and prey.</a:t>
                      </a: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000" b="0" i="0" u="none" strike="noStrike" baseline="0" dirty="0">
                          <a:latin typeface="NeuzeitSLTStd-BookHeavy"/>
                        </a:rPr>
                        <a:t>Name </a:t>
                      </a:r>
                      <a:r>
                        <a:rPr lang="en-GB" sz="1000" b="0" i="0" u="none" strike="noStrike" baseline="0" dirty="0">
                          <a:latin typeface="NeuzeitSLTStd-Book"/>
                        </a:rPr>
                        <a:t>producers, predators and prey in a food</a:t>
                      </a:r>
                    </a:p>
                    <a:p>
                      <a:pPr marL="171450" indent="-171450" algn="l">
                        <a:buFont typeface="Arial" panose="020B0604020202020204" pitchFamily="34" charset="0"/>
                        <a:buChar char="•"/>
                      </a:pPr>
                      <a:r>
                        <a:rPr lang="en-GB" sz="1000" b="0" i="0" u="none" strike="noStrike" baseline="0" dirty="0">
                          <a:latin typeface="NeuzeitSLTStd-Book"/>
                        </a:rPr>
                        <a:t>chain.</a:t>
                      </a:r>
                    </a:p>
                    <a:p>
                      <a:pPr marL="171450" indent="-171450" algn="l">
                        <a:buFont typeface="Arial" panose="020B0604020202020204" pitchFamily="34" charset="0"/>
                        <a:buChar char="•"/>
                      </a:pPr>
                      <a:r>
                        <a:rPr lang="en-GB" sz="1000" b="0" i="0" u="none" strike="noStrike" baseline="0" dirty="0">
                          <a:latin typeface="NeuzeitSLTStd-BookHeavy"/>
                        </a:rPr>
                        <a:t>Describe </a:t>
                      </a:r>
                      <a:r>
                        <a:rPr lang="en-GB" sz="1000" b="0" i="0" u="none" strike="noStrike" baseline="0" dirty="0">
                          <a:latin typeface="NeuzeitSLTStd-Book"/>
                        </a:rPr>
                        <a:t>producers, predators and prey as herbivores, carnivores or omnivores.</a:t>
                      </a:r>
                    </a:p>
                    <a:p>
                      <a:pPr marL="171450" indent="-171450" algn="l">
                        <a:buFont typeface="Arial" panose="020B0604020202020204" pitchFamily="34" charset="0"/>
                        <a:buChar char="•"/>
                      </a:pPr>
                      <a:r>
                        <a:rPr lang="en-GB" sz="1000" b="0" i="0" u="none" strike="noStrike" baseline="0" dirty="0">
                          <a:latin typeface="NeuzeitSLTStd-BookHeavy"/>
                        </a:rPr>
                        <a:t>Describe </a:t>
                      </a:r>
                      <a:r>
                        <a:rPr lang="en-GB" sz="1000" b="0" i="0" u="none" strike="noStrike" baseline="0" dirty="0">
                          <a:latin typeface="NeuzeitSLTStd-Book"/>
                        </a:rPr>
                        <a:t>energy flow in a food chain.</a:t>
                      </a:r>
                    </a:p>
                    <a:p>
                      <a:pPr marL="171450" indent="-171450" algn="l">
                        <a:buFont typeface="Arial" panose="020B0604020202020204" pitchFamily="34" charset="0"/>
                        <a:buChar char="•"/>
                      </a:pPr>
                      <a:r>
                        <a:rPr lang="en-GB" sz="1000" b="0" i="0" u="none" strike="noStrike" baseline="0" dirty="0">
                          <a:latin typeface="NeuzeitSLTStd-BookHeavy"/>
                        </a:rPr>
                        <a:t>Draw </a:t>
                      </a:r>
                      <a:r>
                        <a:rPr lang="en-GB" sz="1000" b="0" i="0" u="none" strike="noStrike" baseline="0" dirty="0">
                          <a:latin typeface="NeuzeitSLTStd-Book"/>
                        </a:rPr>
                        <a:t>a food chain involving a mouse.</a:t>
                      </a:r>
                      <a:endParaRPr sz="10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000" b="0" i="0" u="none" strike="noStrike" baseline="0" dirty="0">
                          <a:latin typeface="NeuzeitSLTStd-BookHeavy"/>
                        </a:rPr>
                        <a:t>Identify patterns </a:t>
                      </a:r>
                      <a:r>
                        <a:rPr lang="en-GB" sz="1000" b="0" i="0" u="none" strike="noStrike" baseline="0" dirty="0">
                          <a:latin typeface="NeuzeitSLTStd-Book"/>
                        </a:rPr>
                        <a:t>in the flow of energy in a food chain.</a:t>
                      </a:r>
                    </a:p>
                    <a:p>
                      <a:pPr marL="171450" indent="-171450" algn="l">
                        <a:buFont typeface="Arial" panose="020B0604020202020204" pitchFamily="34" charset="0"/>
                        <a:buChar char="•"/>
                      </a:pPr>
                      <a:r>
                        <a:rPr lang="en-GB" sz="1000" b="0" i="0" u="none" strike="noStrike" baseline="0" dirty="0">
                          <a:latin typeface="NeuzeitSLTStd-BookHeavy"/>
                        </a:rPr>
                        <a:t>Demonstrate </a:t>
                      </a:r>
                      <a:r>
                        <a:rPr lang="en-GB" sz="1000" b="0" i="0" u="none" strike="noStrike" baseline="0" dirty="0">
                          <a:latin typeface="NeuzeitSLTStd-Book"/>
                        </a:rPr>
                        <a:t>how food chains always begin with sunlight.</a:t>
                      </a:r>
                    </a:p>
                    <a:p>
                      <a:pPr marL="171450" indent="-171450" algn="l">
                        <a:buFont typeface="Arial" panose="020B0604020202020204" pitchFamily="34" charset="0"/>
                        <a:buChar char="•"/>
                      </a:pPr>
                      <a:r>
                        <a:rPr lang="en-GB" sz="1000" b="0" i="0" u="none" strike="noStrike" baseline="0" dirty="0">
                          <a:latin typeface="NeuzeitSLTStd-BookHeavy"/>
                        </a:rPr>
                        <a:t>Explain </a:t>
                      </a:r>
                      <a:r>
                        <a:rPr lang="en-GB" sz="1000" b="0" i="0" u="none" strike="noStrike" baseline="0" dirty="0">
                          <a:latin typeface="NeuzeitSLTStd-Book"/>
                        </a:rPr>
                        <a:t>how water is essential in a food chain.</a:t>
                      </a:r>
                    </a:p>
                    <a:p>
                      <a:pPr marL="171450" indent="-171450" algn="l">
                        <a:buFont typeface="Arial" panose="020B0604020202020204" pitchFamily="34" charset="0"/>
                        <a:buChar char="•"/>
                      </a:pPr>
                      <a:r>
                        <a:rPr lang="en-GB" sz="1000" b="1" i="0" u="none" strike="noStrike" baseline="0" dirty="0">
                          <a:solidFill>
                            <a:srgbClr val="0070C0"/>
                          </a:solidFill>
                          <a:latin typeface="NeuzeitSLTStd-BookHeavy"/>
                        </a:rPr>
                        <a:t>Suggest </a:t>
                      </a:r>
                      <a:r>
                        <a:rPr lang="en-GB" sz="1000" b="1" i="0" u="none" strike="noStrike" baseline="0" dirty="0">
                          <a:solidFill>
                            <a:srgbClr val="0070C0"/>
                          </a:solidFill>
                          <a:latin typeface="NeuzeitSLTStd-Book"/>
                        </a:rPr>
                        <a:t>reasons why a growth in sparrow hawks might lead to a reduction in songbirds and too many insects, snails and slugs in gardens.</a:t>
                      </a:r>
                    </a:p>
                    <a:p>
                      <a:pPr marL="171450" indent="-171450" algn="l">
                        <a:buFont typeface="Arial" panose="020B0604020202020204" pitchFamily="34" charset="0"/>
                        <a:buChar char="•"/>
                      </a:pPr>
                      <a:r>
                        <a:rPr lang="en-GB" sz="1000" b="1" i="0" u="none" strike="noStrike" baseline="0" dirty="0">
                          <a:solidFill>
                            <a:srgbClr val="0070C0"/>
                          </a:solidFill>
                          <a:latin typeface="NeuzeitSLTStd-Book"/>
                        </a:rPr>
                        <a:t>How are predators affected by changes in the natural environment? </a:t>
                      </a:r>
                      <a:endParaRPr sz="10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631425"/>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4</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631425"/>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3</a:t>
            </a:r>
          </a:p>
        </p:txBody>
      </p:sp>
      <p:sp>
        <p:nvSpPr>
          <p:cNvPr id="8" name="Oval 7">
            <a:extLst>
              <a:ext uri="{FF2B5EF4-FFF2-40B4-BE49-F238E27FC236}">
                <a16:creationId xmlns:a16="http://schemas.microsoft.com/office/drawing/2014/main" id="{0F44CBB6-B60E-41E3-BEDF-4FC133753405}"/>
              </a:ext>
            </a:extLst>
          </p:cNvPr>
          <p:cNvSpPr/>
          <p:nvPr/>
        </p:nvSpPr>
        <p:spPr>
          <a:xfrm>
            <a:off x="892862" y="713163"/>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232262116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64898" y="103169"/>
            <a:ext cx="2657109"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Autumn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1776921984"/>
              </p:ext>
            </p:extLst>
          </p:nvPr>
        </p:nvGraphicFramePr>
        <p:xfrm>
          <a:off x="263244" y="1659113"/>
          <a:ext cx="10077850" cy="5830665"/>
        </p:xfrm>
        <a:graphic>
          <a:graphicData uri="http://schemas.openxmlformats.org/drawingml/2006/table">
            <a:tbl>
              <a:tblPr>
                <a:tableStyleId>{4C3C2611-4C71-4FC5-86AE-919BDF0F9419}</a:tableStyleId>
              </a:tblPr>
              <a:tblGrid>
                <a:gridCol w="2884217">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351040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8 and 9: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Compare and group together a variety of everyday materials on the basis of whether they are attracted to a magnet, and identify some magnetic materials.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magnets as having two poles.</a:t>
                      </a:r>
                    </a:p>
                    <a:p>
                      <a:pPr marL="171450" indent="-171450" algn="l">
                        <a:buFont typeface="Arial" panose="020B0604020202020204" pitchFamily="34" charset="0"/>
                        <a:buChar char="•"/>
                      </a:pPr>
                      <a:endParaRPr lang="en-GB" sz="1100" b="0" i="0" u="none" strike="noStrike" baseline="0" dirty="0">
                        <a:solidFill>
                          <a:schemeClr val="tx1"/>
                        </a:solidFill>
                        <a:highlight>
                          <a:srgbClr val="FFFF00"/>
                        </a:highlight>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highlight>
                          <a:srgbClr val="FFFF00"/>
                        </a:highlight>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highlight>
                          <a:srgbClr val="FFFF00"/>
                        </a:highlight>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highlight>
                          <a:srgbClr val="FFFF00"/>
                        </a:highlight>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highlight>
                          <a:srgbClr val="FFFF00"/>
                        </a:highlight>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highlight>
                          <a:srgbClr val="FFFF00"/>
                        </a:highlight>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highlight>
                          <a:srgbClr val="FFFF00"/>
                        </a:highlight>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Predict whether two magnets will attract or repel each other, depending on which poles are facing.</a:t>
                      </a:r>
                      <a:endParaRPr lang="en-GB" sz="1100" b="1" dirty="0">
                        <a:solidFill>
                          <a:schemeClr val="tx1"/>
                        </a:solidFill>
                        <a:highlight>
                          <a:srgbClr val="FFFF00"/>
                        </a:highlight>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then complete tables that describe everyday materials as ‘attracted’ or ‘not attracted’ to magnets.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the north and south poles of magnets.</a:t>
                      </a: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effect of placing like and different poles of a magnet next to each other.</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Complete tables that show what you expect to happen when different combinations of poles are facing each other.</a:t>
                      </a: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some materials are attracted to magnets and others are not.</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Investigate practical applications of the understanding of which materials are or are not attracted to magnets.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Suggest some uses for this in school.</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magnets have poles.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Experiment with cutting magnets in two.</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explain what happens.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Why (explain concept) do we call parts of Earth the North and South poles?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Investigate the Aurora Borealis and explain (the concept) how this is linked to magnetism.</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Apply your knowledge of magnetic poles to create a game that uses the idea that magnets attract or repel each other.</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Is it possible (suggest) to make a magnet? Prove or disprove this.</a:t>
                      </a:r>
                    </a:p>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98253">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10: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that humans and some animals have skeletons and muscles for support, protection and movement.</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the main bones and joints in the human (and some animals) skeleton.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the main muscles in the human (and some animals) body.</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role of the skeleton and muscles in support, protection and movement.</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role of muscles in human movement.</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Categorise muscle movement as relaxing or contracting.</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relationship between muscle groups as they relax and contract.</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Recommend exercises that use each main muscle group in the human body.</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765905">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11: Formative Assessment</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4</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3</a:t>
            </a:r>
          </a:p>
        </p:txBody>
      </p:sp>
      <p:sp>
        <p:nvSpPr>
          <p:cNvPr id="8" name="Oval 7">
            <a:extLst>
              <a:ext uri="{FF2B5EF4-FFF2-40B4-BE49-F238E27FC236}">
                <a16:creationId xmlns:a16="http://schemas.microsoft.com/office/drawing/2014/main" id="{6DAFC37F-896C-4FF1-A3A9-FDE001A42E74}"/>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96426665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835430" y="134319"/>
            <a:ext cx="2516046"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Spring Term</a:t>
            </a:r>
          </a:p>
        </p:txBody>
      </p:sp>
      <p:sp>
        <p:nvSpPr>
          <p:cNvPr id="245" name="This table shows the knowledge that will be taught in each lesson"/>
          <p:cNvSpPr txBox="1"/>
          <p:nvPr/>
        </p:nvSpPr>
        <p:spPr>
          <a:xfrm>
            <a:off x="386590" y="514003"/>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3527184876"/>
              </p:ext>
            </p:extLst>
          </p:nvPr>
        </p:nvGraphicFramePr>
        <p:xfrm>
          <a:off x="307775" y="1662642"/>
          <a:ext cx="10077850" cy="4495800"/>
        </p:xfrm>
        <a:graphic>
          <a:graphicData uri="http://schemas.openxmlformats.org/drawingml/2006/table">
            <a:tbl>
              <a:tblPr>
                <a:tableStyleId>{4C3C2611-4C71-4FC5-86AE-919BDF0F9419}</a:tableStyleId>
              </a:tblPr>
              <a:tblGrid>
                <a:gridCol w="2614710">
                  <a:extLst>
                    <a:ext uri="{9D8B030D-6E8A-4147-A177-3AD203B41FA5}">
                      <a16:colId xmlns:a16="http://schemas.microsoft.com/office/drawing/2014/main" val="20000"/>
                    </a:ext>
                  </a:extLst>
                </a:gridCol>
                <a:gridCol w="3731570">
                  <a:extLst>
                    <a:ext uri="{9D8B030D-6E8A-4147-A177-3AD203B41FA5}">
                      <a16:colId xmlns:a16="http://schemas.microsoft.com/office/drawing/2014/main" val="20002"/>
                    </a:ext>
                  </a:extLst>
                </a:gridCol>
                <a:gridCol w="3731570">
                  <a:extLst>
                    <a:ext uri="{9D8B030D-6E8A-4147-A177-3AD203B41FA5}">
                      <a16:colId xmlns:a16="http://schemas.microsoft.com/office/drawing/2014/main" val="1168215490"/>
                    </a:ext>
                  </a:extLst>
                </a:gridCol>
              </a:tblGrid>
              <a:tr h="796175">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the simple functions of the basic parts of the digestive system in humans.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the parts of the human digestive system.</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functions of the human digestive system.</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Relate the human digestive system to the way</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humans get nutrition.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Contrast this with how plants get nutrition.</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Suggest reasons why humans may suffer from</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digestion problems.</a:t>
                      </a:r>
                      <a:endParaRPr sz="1100" b="1" dirty="0">
                        <a:solidFill>
                          <a:srgbClr val="0070C0"/>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2: Chemistry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in simple terms how fossils are formed when things that have lived are trapped within sedimentary rock.</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formation of fossils.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Illustrate the formation of fossils.</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Identify the types of fossils (identify patterns) that are mot likely to be found in different types of sedimentary rocks [e.g. in shale, limestone, sandstone etc.]</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Is it possible that fossils could be found within igneous rocks? Cite evidence.</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3: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Recognise that light is required in order to see things and that dark is the absence of light.</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Notice that light is reflected from surfaces.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record the effect of light in seeing things.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Answer questions about the effect of light on seeing.</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darkness.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light reflected from surfaces.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effect of light reflecting from surfaces.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a number of effects of reflection.</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relationship between light and seeing.</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Experiment with different levels of light on the visibility of different coloured objects.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it is important to dress in high visibility clothing in some situations.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Relate your knowledge of the Earth’s rotation in space to your understanding of light and dark.</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The Sun is the only natural source of light in our solar system?</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Experiment with light reflecting from a variety of different surfaces.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Categorise surfaces in terms of their reflective properties.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Always, sometimes or never: Dark surfaces do not reflect light as well as those that are light?</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625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4</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3537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3</a:t>
            </a:r>
          </a:p>
        </p:txBody>
      </p:sp>
      <p:sp>
        <p:nvSpPr>
          <p:cNvPr id="8" name="Oval 7">
            <a:extLst>
              <a:ext uri="{FF2B5EF4-FFF2-40B4-BE49-F238E27FC236}">
                <a16:creationId xmlns:a16="http://schemas.microsoft.com/office/drawing/2014/main" id="{5BF660C6-BD5D-498B-9429-C5E1911FAF46}"/>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39012504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835430" y="103169"/>
            <a:ext cx="2516046"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Spring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1655903992"/>
              </p:ext>
            </p:extLst>
          </p:nvPr>
        </p:nvGraphicFramePr>
        <p:xfrm>
          <a:off x="241005" y="1659113"/>
          <a:ext cx="10100089" cy="5687382"/>
        </p:xfrm>
        <a:graphic>
          <a:graphicData uri="http://schemas.openxmlformats.org/drawingml/2006/table">
            <a:tbl>
              <a:tblPr>
                <a:tableStyleId>{4C3C2611-4C71-4FC5-86AE-919BDF0F9419}</a:tableStyleId>
              </a:tblPr>
              <a:tblGrid>
                <a:gridCol w="2906456">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4: Physics </a:t>
                      </a:r>
                    </a:p>
                    <a:p>
                      <a:pPr marL="171450" indent="-171450" algn="l">
                        <a:buFont typeface="Arial" panose="020B0604020202020204" pitchFamily="34" charset="0"/>
                        <a:buChar char="•"/>
                      </a:pPr>
                      <a:r>
                        <a:rPr lang="en-GB" sz="1100" b="0" i="0" u="none" strike="noStrike" baseline="0" dirty="0">
                          <a:solidFill>
                            <a:srgbClr val="232323"/>
                          </a:solidFill>
                          <a:latin typeface="Calibri" panose="020F0502020204030204" pitchFamily="34" charset="0"/>
                          <a:cs typeface="Calibri" panose="020F0502020204030204" pitchFamily="34" charset="0"/>
                        </a:rPr>
                        <a:t>Recognise that light from the sun can be dangerous and that there are ways to protect ones eyes.</a:t>
                      </a:r>
                    </a:p>
                    <a:p>
                      <a:pPr marL="171450" indent="-171450" algn="l">
                        <a:buFont typeface="Arial" panose="020B0604020202020204" pitchFamily="34" charset="0"/>
                        <a:buChar char="•"/>
                      </a:pPr>
                      <a:endParaRPr lang="en-GB" sz="1100" b="0" i="0" u="none" strike="noStrike" baseline="0" dirty="0">
                        <a:solidFill>
                          <a:srgbClr val="232323"/>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rgbClr val="232323"/>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rgbClr val="232323"/>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solidFill>
                            <a:srgbClr val="232323"/>
                          </a:solidFill>
                          <a:latin typeface="Calibri" panose="020F0502020204030204" pitchFamily="34" charset="0"/>
                          <a:cs typeface="Calibri" panose="020F0502020204030204" pitchFamily="34" charset="0"/>
                        </a:rPr>
                        <a:t>Recognise that shadows are formed when the light from a light source is blocked by a solid object.</a:t>
                      </a:r>
                    </a:p>
                    <a:p>
                      <a:pPr marL="171450" indent="-171450" algn="l">
                        <a:buFont typeface="Arial" panose="020B0604020202020204" pitchFamily="34" charset="0"/>
                        <a:buChar char="•"/>
                      </a:pPr>
                      <a:endParaRPr lang="en-GB" sz="1100" b="0" i="0" u="none" strike="noStrike" baseline="0" dirty="0">
                        <a:solidFill>
                          <a:srgbClr val="232323"/>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rgbClr val="232323"/>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rgbClr val="232323"/>
                          </a:solidFill>
                          <a:latin typeface="Calibri" panose="020F0502020204030204" pitchFamily="34" charset="0"/>
                          <a:cs typeface="Calibri" panose="020F0502020204030204" pitchFamily="34" charset="0"/>
                        </a:rPr>
                        <a:t>Find patterns in the way that the size of shadows change.</a:t>
                      </a:r>
                      <a:endParaRPr lang="en-GB" sz="1100" b="0" i="0" u="none" strike="noStrike" baseline="0" dirty="0">
                        <a:solidFill>
                          <a:srgbClr val="232323"/>
                        </a:solidFill>
                        <a:latin typeface="Calibri" panose="020F0502020204030204" pitchFamily="34" charset="0"/>
                        <a:cs typeface="Calibri" panose="020F0502020204030204" pitchFamily="34" charset="0"/>
                        <a:sym typeface="Helvetica Neue"/>
                      </a:endParaRPr>
                    </a:p>
                    <a:p>
                      <a:pPr algn="l"/>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some safety rules to avoid damaging ones eyes with light from the sun.</a:t>
                      </a: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record the effect of blocking light with solid objects.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the effect and describe what is happening.</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record the length of shadows at different times of the day.</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record how the size of shadows change when the source of light is moved closer or further away from the object causing the shadow.</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Apply your knowledge of safety rules to explain how to safely view a solar eclipse.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Investigate different types of sunglasses and recommend the best type to protect ones eyes from day to day sunlight. (teacher: reinforcing the point that it is still not safe to look at the sun even through sunglasses)</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an umbrella is a useful practical example (apply) of shadows. Give examples of other practical uses (apply) for shadows.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night time is a shadow?</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shadows change size.</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Predict when shadows will take a particular shape. e.g. what will the shadow of a tree look like on a bright</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summer evening with the sun in a particular position?</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What is the relationship between the height of a light source in relation to the object that is causing a shadow?</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5: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the different types of teeth in humans and their simple functions.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the types of adult human teeth.</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functions of the different types of</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teeth.</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good care of teeth.</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human teeth with those of a carnivore animal.</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Cite evidence of how diet is linked to the health of human teeth.</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6: Chemistry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Recognise that soils are made from rocks and organic matter.</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properties of soils.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name different types of soils.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Find out about and describe how soil is formed from rocks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and organic matter.</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the ‘parent’ materials of different types of soils.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how weathering contributes to the formation of soils. Compare and contrast different types of soils.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Categorise soils using a range of different criteria.</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Test soils in various ways in order to identify them.</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Recommend plants for different soil conditions.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Alluvial soils are richer in nutrients than</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most other soils?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Investigate the flooding of the river Nile in ancient Egyptian times and relate this to your knowledge of soils.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4</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3</a:t>
            </a:r>
          </a:p>
        </p:txBody>
      </p:sp>
      <p:sp>
        <p:nvSpPr>
          <p:cNvPr id="8" name="Oval 7">
            <a:extLst>
              <a:ext uri="{FF2B5EF4-FFF2-40B4-BE49-F238E27FC236}">
                <a16:creationId xmlns:a16="http://schemas.microsoft.com/office/drawing/2014/main" id="{F08AA773-10D8-4167-9FED-2CF116A49FD3}"/>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91018414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835430" y="103169"/>
            <a:ext cx="2516046"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Spring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983054281"/>
              </p:ext>
            </p:extLst>
          </p:nvPr>
        </p:nvGraphicFramePr>
        <p:xfrm>
          <a:off x="198474" y="1659113"/>
          <a:ext cx="10306490" cy="5369560"/>
        </p:xfrm>
        <a:graphic>
          <a:graphicData uri="http://schemas.openxmlformats.org/drawingml/2006/table">
            <a:tbl>
              <a:tblPr>
                <a:tableStyleId>{4C3C2611-4C71-4FC5-86AE-919BDF0F9419}</a:tableStyleId>
              </a:tblPr>
              <a:tblGrid>
                <a:gridCol w="2949652">
                  <a:extLst>
                    <a:ext uri="{9D8B030D-6E8A-4147-A177-3AD203B41FA5}">
                      <a16:colId xmlns:a16="http://schemas.microsoft.com/office/drawing/2014/main" val="20000"/>
                    </a:ext>
                  </a:extLst>
                </a:gridCol>
                <a:gridCol w="3436972">
                  <a:extLst>
                    <a:ext uri="{9D8B030D-6E8A-4147-A177-3AD203B41FA5}">
                      <a16:colId xmlns:a16="http://schemas.microsoft.com/office/drawing/2014/main" val="20002"/>
                    </a:ext>
                  </a:extLst>
                </a:gridCol>
                <a:gridCol w="3919866">
                  <a:extLst>
                    <a:ext uri="{9D8B030D-6E8A-4147-A177-3AD203B41FA5}">
                      <a16:colId xmlns:a16="http://schemas.microsoft.com/office/drawing/2014/main" val="1168215490"/>
                    </a:ext>
                  </a:extLst>
                </a:gridCol>
              </a:tblGrid>
              <a:tr h="779287">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7: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how sounds are made, associating some of them with something vibrating.</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Listen to and describe a range of sounds from different sources.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Identify the source of sounds.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Complete experiments and record findings that demonstrate how a tuning fork is vibrating when it makes a sound.</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how loud and quiet sounds are made.</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Experiment with stringed musical instruments to discover how high and low notes are made and explain your findings.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role of vibration in creating sounds.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Suggest a way to prove the relationship between vibration and pitch.</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Higher notes are louder than lower notes?</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0138116"/>
                  </a:ext>
                </a:extLst>
              </a:tr>
              <a:tr h="779287">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8: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Recognise that vibrations from sounds travel through</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a medium to the ear.</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Listen to and describe sounds through a variety of mediums.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Draw a labelled diagram that shows how vibrations travel through a medium to the ear.</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the effectiveness of different mediums in transmitting sounds.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Suggest reasons why whales and dolphins can communicate over long distances.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Do you agree: air is not a very good medium for transmitting sounds?</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66999">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9: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Recognise that living things can be grouped in a variety of ways.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Explore and use classification keys.</a:t>
                      </a:r>
                      <a:endParaRPr lang="en-GB" sz="1100" b="1" dirty="0">
                        <a:solidFill>
                          <a:schemeClr val="tx1"/>
                        </a:solidFill>
                        <a:latin typeface="Calibri" panose="020F0502020204030204" pitchFamily="34" charset="0"/>
                        <a:cs typeface="Calibri" panose="020F0502020204030204" pitchFamily="34" charset="0"/>
                        <a:sym typeface="Helvetica Neue"/>
                      </a:endParaRPr>
                    </a:p>
                    <a:p>
                      <a:pPr algn="l"/>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groups of animals (and plants).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features of animals (and plants) in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particular groups.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Match animals (and plants) to groups.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Complete a classification key from a list of animals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(and plants).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the features of animals (and plants) in different groups.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Summarise the key similarities and differences of animals (and plants) in different groups.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you have chosen the key similarities and differences to summarise.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Are there any ways in which you could classify animals (and plants) so that they may be in more than one group? (suggest, reason, propose, arrange)</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Identify animals (and plants) using a classification key (apply).</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Adapt a classification key to include different criteria.</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Construct classification keys for animals (and plants).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396000">
                <a:tc>
                  <a:txBody>
                    <a:bodyPr/>
                    <a:lstStyle/>
                    <a:p>
                      <a:pPr algn="l"/>
                      <a:r>
                        <a:rPr lang="en-GB" sz="1100" b="1" dirty="0">
                          <a:solidFill>
                            <a:schemeClr val="tx1"/>
                          </a:solidFill>
                          <a:latin typeface="Calibri" panose="020F0502020204030204" pitchFamily="34" charset="0"/>
                          <a:cs typeface="Calibri" panose="020F0502020204030204" pitchFamily="34" charset="0"/>
                          <a:sym typeface="Helvetica Neue"/>
                        </a:rPr>
                        <a:t>Lesson 10: Formative Assessment</a:t>
                      </a:r>
                    </a:p>
                    <a:p>
                      <a:pPr algn="l"/>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endParaRPr lang="en-GB" dirty="0"/>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endParaRPr lang="en-GB" dirty="0"/>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1284140"/>
                  </a:ext>
                </a:extLst>
              </a:tr>
              <a:tr h="39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en-GB" sz="1100" b="1" dirty="0">
                          <a:latin typeface="Calibri" panose="020F0502020204030204" pitchFamily="34" charset="0"/>
                          <a:cs typeface="Calibri" panose="020F0502020204030204" pitchFamily="34" charset="0"/>
                          <a:sym typeface="Helvetica Neue"/>
                        </a:rPr>
                        <a:t>Lesson 11: Formative Assessment</a:t>
                      </a:r>
                    </a:p>
                    <a:p>
                      <a:pPr algn="l" defTabSz="914400">
                        <a:defRPr sz="1800"/>
                      </a:pP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endParaRPr lang="en-GB" dirty="0"/>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endParaRPr lang="en-GB" dirty="0"/>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161474"/>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4</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3</a:t>
            </a:r>
          </a:p>
        </p:txBody>
      </p:sp>
      <p:sp>
        <p:nvSpPr>
          <p:cNvPr id="8" name="Oval 7">
            <a:extLst>
              <a:ext uri="{FF2B5EF4-FFF2-40B4-BE49-F238E27FC236}">
                <a16:creationId xmlns:a16="http://schemas.microsoft.com/office/drawing/2014/main" id="{CF4B2548-87DB-49D4-88C8-47ADC4DCBBFF}"/>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249960846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39252" y="134319"/>
            <a:ext cx="2708405"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Summer Term</a:t>
            </a:r>
          </a:p>
        </p:txBody>
      </p:sp>
      <p:sp>
        <p:nvSpPr>
          <p:cNvPr id="245" name="This table shows the knowledge that will be taught in each lesson"/>
          <p:cNvSpPr txBox="1"/>
          <p:nvPr/>
        </p:nvSpPr>
        <p:spPr>
          <a:xfrm>
            <a:off x="386590" y="514003"/>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2033195825"/>
              </p:ext>
            </p:extLst>
          </p:nvPr>
        </p:nvGraphicFramePr>
        <p:xfrm>
          <a:off x="307775" y="1662642"/>
          <a:ext cx="10077850" cy="4897120"/>
        </p:xfrm>
        <a:graphic>
          <a:graphicData uri="http://schemas.openxmlformats.org/drawingml/2006/table">
            <a:tbl>
              <a:tblPr>
                <a:tableStyleId>{4C3C2611-4C71-4FC5-86AE-919BDF0F9419}</a:tableStyleId>
              </a:tblPr>
              <a:tblGrid>
                <a:gridCol w="2614710">
                  <a:extLst>
                    <a:ext uri="{9D8B030D-6E8A-4147-A177-3AD203B41FA5}">
                      <a16:colId xmlns:a16="http://schemas.microsoft.com/office/drawing/2014/main" val="20000"/>
                    </a:ext>
                  </a:extLst>
                </a:gridCol>
                <a:gridCol w="3731570">
                  <a:extLst>
                    <a:ext uri="{9D8B030D-6E8A-4147-A177-3AD203B41FA5}">
                      <a16:colId xmlns:a16="http://schemas.microsoft.com/office/drawing/2014/main" val="20002"/>
                    </a:ext>
                  </a:extLst>
                </a:gridCol>
                <a:gridCol w="3731570">
                  <a:extLst>
                    <a:ext uri="{9D8B030D-6E8A-4147-A177-3AD203B41FA5}">
                      <a16:colId xmlns:a16="http://schemas.microsoft.com/office/drawing/2014/main" val="1168215490"/>
                    </a:ext>
                  </a:extLst>
                </a:gridCol>
              </a:tblGrid>
              <a:tr h="796175">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 Biology </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Explore the role of flowers in the life cycle of flowering plants, including pollination, seed formation and seed dispersal.</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the parts of a flower.</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process of pollination.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List ways in which plants are pollinated.</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how seeds are formed.</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List ways in which seeds are dispersed.</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Using a range of (real) flowering plants, locate and name the parts of the flower. (apply)</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different flowers and explain the differences in the size and shape of the parts of the flower.</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a flower that is not pollinated will not reproduce.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Suggest reasons why some people are worried about a fall in the number of bees in the British Isles.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Why might flowering plants grow in high up rooftops or gutters even if humans did not put them there?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Animals are a flowering plant’s best friend. Do you agree? </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2: Chemistry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Compare and group materials together, according to whether they are solids, liquids or gases.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Observe that some materials change state when they are heated or cooled, and measure the temperature at which this happens in degrees Celsius (°C), building on their teaching in mathematics.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materials as solids, liquids or gases.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typical properties of solids,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liquids and gases.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Complete tables to show information about solids, liquids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and gases.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effect of heating and cooling water, chocolate, butter and other everyday materials.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Measure the changing temperature of materials as they are heated and cooled and complete tables and graphs to show the effects.</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solids, liquids and gases.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Classify liquids in different ways.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Classify solids in different ways.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Classify gases in different ways.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a helium filled balloon will float in air.</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liquids take the form of the container they are in?</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solids keep their shape unless it is altered by a force?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Always, sometimes or never: gases are lighter than solids?</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Summarise, using scientific terminology the relationship between temperature and states of mater.</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three states of matter of water and how temperature affects its state.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Create a testable hypothesis about states of matter, carry out tests and prove or disprove your hypothesis.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625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4</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3537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3</a:t>
            </a:r>
          </a:p>
        </p:txBody>
      </p:sp>
      <p:sp>
        <p:nvSpPr>
          <p:cNvPr id="8" name="Oval 7">
            <a:extLst>
              <a:ext uri="{FF2B5EF4-FFF2-40B4-BE49-F238E27FC236}">
                <a16:creationId xmlns:a16="http://schemas.microsoft.com/office/drawing/2014/main" id="{D504445B-B7BB-4B48-9744-2050CC895532}"/>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274264993"/>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11237</TotalTime>
  <Words>4582</Words>
  <Application>Microsoft Office PowerPoint</Application>
  <PresentationFormat>Custom</PresentationFormat>
  <Paragraphs>510</Paragraphs>
  <Slides>12</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3" baseType="lpstr">
      <vt:lpstr>Arial</vt:lpstr>
      <vt:lpstr>Calibri</vt:lpstr>
      <vt:lpstr>Helvetica Light</vt:lpstr>
      <vt:lpstr>Helvetica Neue</vt:lpstr>
      <vt:lpstr>Helvetica Neue Light</vt:lpstr>
      <vt:lpstr>Helvetica Neue Medium</vt:lpstr>
      <vt:lpstr>Helvetica Neue Thin</vt:lpstr>
      <vt:lpstr>NeuzeitSLTStd-Book</vt:lpstr>
      <vt:lpstr>NeuzeitSLTStd-BookHeavy</vt:lpstr>
      <vt:lpstr>White</vt:lpstr>
      <vt:lpstr>Document</vt:lpstr>
      <vt:lpstr>Lower Key Stage 2 Science Curriculum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Janis</dc:creator>
  <cp:lastModifiedBy>Williams, Janis</cp:lastModifiedBy>
  <cp:revision>190</cp:revision>
  <cp:lastPrinted>2022-04-05T06:57:07Z</cp:lastPrinted>
  <dcterms:modified xsi:type="dcterms:W3CDTF">2022-06-20T22:30:06Z</dcterms:modified>
</cp:coreProperties>
</file>