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3"/>
  </p:notesMasterIdLst>
  <p:sldIdLst>
    <p:sldId id="321" r:id="rId5"/>
    <p:sldId id="256"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22" r:id="rId58"/>
    <p:sldId id="314" r:id="rId59"/>
    <p:sldId id="323" r:id="rId60"/>
    <p:sldId id="324" r:id="rId61"/>
    <p:sldId id="317" r:id="rId62"/>
    <p:sldId id="318" r:id="rId63"/>
    <p:sldId id="325" r:id="rId64"/>
    <p:sldId id="326" r:id="rId65"/>
    <p:sldId id="328" r:id="rId66"/>
    <p:sldId id="327"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E9787-DBE1-43BE-A033-4B7EDC62654C}" v="1" dt="2022-10-24T21:20:52.032"/>
    <p1510:client id="{C19E8569-5682-4A3C-80C3-CA5C0ACE775E}" v="12" dt="2022-10-06T08:19:35.6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4648"/>
  </p:normalViewPr>
  <p:slideViewPr>
    <p:cSldViewPr snapToGrid="0" snapToObjects="1">
      <p:cViewPr varScale="1">
        <p:scale>
          <a:sx n="66" d="100"/>
          <a:sy n="66" d="100"/>
        </p:scale>
        <p:origin x="13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ster, A" userId="S::mpafoster@mytonpark.org.uk::5564344e-e67c-4490-a06b-4fad3c9ad0dd" providerId="AD" clId="Web-{C19E8569-5682-4A3C-80C3-CA5C0ACE775E}"/>
    <pc:docChg chg="modSld">
      <pc:chgData name="Foster, A" userId="S::mpafoster@mytonpark.org.uk::5564344e-e67c-4490-a06b-4fad3c9ad0dd" providerId="AD" clId="Web-{C19E8569-5682-4A3C-80C3-CA5C0ACE775E}" dt="2022-10-06T08:16:14.760" v="7"/>
      <pc:docMkLst>
        <pc:docMk/>
      </pc:docMkLst>
      <pc:sldChg chg="modSp">
        <pc:chgData name="Foster, A" userId="S::mpafoster@mytonpark.org.uk::5564344e-e67c-4490-a06b-4fad3c9ad0dd" providerId="AD" clId="Web-{C19E8569-5682-4A3C-80C3-CA5C0ACE775E}" dt="2022-10-06T08:16:14.760" v="7"/>
        <pc:sldMkLst>
          <pc:docMk/>
          <pc:sldMk cId="2173533991" sldId="280"/>
        </pc:sldMkLst>
        <pc:graphicFrameChg chg="mod modGraphic">
          <ac:chgData name="Foster, A" userId="S::mpafoster@mytonpark.org.uk::5564344e-e67c-4490-a06b-4fad3c9ad0dd" providerId="AD" clId="Web-{C19E8569-5682-4A3C-80C3-CA5C0ACE775E}" dt="2022-10-06T08:16:14.760" v="7"/>
          <ac:graphicFrameMkLst>
            <pc:docMk/>
            <pc:sldMk cId="2173533991" sldId="280"/>
            <ac:graphicFrameMk id="247" creationId="{00000000-0000-0000-0000-000000000000}"/>
          </ac:graphicFrameMkLst>
        </pc:graphicFrameChg>
      </pc:sldChg>
    </pc:docChg>
  </pc:docChgLst>
  <pc:docChgLst>
    <pc:chgData name="E Roberts" userId="S::mperoberts@mytonpark.org.uk::a05b7e5e-99b6-48a7-8754-c17808b2233e" providerId="AD" clId="Web-{A43E9787-DBE1-43BE-A033-4B7EDC62654C}"/>
    <pc:docChg chg="modSld">
      <pc:chgData name="E Roberts" userId="S::mperoberts@mytonpark.org.uk::a05b7e5e-99b6-48a7-8754-c17808b2233e" providerId="AD" clId="Web-{A43E9787-DBE1-43BE-A033-4B7EDC62654C}" dt="2022-10-24T21:20:52.032" v="0" actId="1076"/>
      <pc:docMkLst>
        <pc:docMk/>
      </pc:docMkLst>
      <pc:sldChg chg="modSp">
        <pc:chgData name="E Roberts" userId="S::mperoberts@mytonpark.org.uk::a05b7e5e-99b6-48a7-8754-c17808b2233e" providerId="AD" clId="Web-{A43E9787-DBE1-43BE-A033-4B7EDC62654C}" dt="2022-10-24T21:20:52.032" v="0" actId="1076"/>
        <pc:sldMkLst>
          <pc:docMk/>
          <pc:sldMk cId="215555414" sldId="296"/>
        </pc:sldMkLst>
        <pc:picChg chg="mod">
          <ac:chgData name="E Roberts" userId="S::mperoberts@mytonpark.org.uk::a05b7e5e-99b6-48a7-8754-c17808b2233e" providerId="AD" clId="Web-{A43E9787-DBE1-43BE-A033-4B7EDC62654C}" dt="2022-10-24T21:20:52.032" v="0" actId="1076"/>
          <ac:picMkLst>
            <pc:docMk/>
            <pc:sldMk cId="215555414" sldId="296"/>
            <ac:picMk id="3" creationId="{6AFDB595-5A23-49B1-9BE0-8EFC9A0045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740957"/>
            <a:ext cx="8107496" cy="1101991"/>
          </a:xfrm>
        </p:spPr>
        <p:txBody>
          <a:bodyPr>
            <a:normAutofit fontScale="90000"/>
          </a:bodyPr>
          <a:lstStyle/>
          <a:p>
            <a:r>
              <a:rPr lang="en-GB" dirty="0"/>
              <a:t> Lower Key Stage 2 </a:t>
            </a:r>
            <a:br>
              <a:rPr lang="en-GB" dirty="0"/>
            </a:br>
            <a:r>
              <a:rPr lang="en-GB" dirty="0"/>
              <a:t>Physical Education  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369526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663" y="-107950"/>
            <a:ext cx="11134725" cy="7772400"/>
          </a:xfrm>
          <a:prstGeom prst="rect">
            <a:avLst/>
          </a:prstGeom>
        </p:spPr>
      </p:pic>
    </p:spTree>
    <p:extLst>
      <p:ext uri="{BB962C8B-B14F-4D97-AF65-F5344CB8AC3E}">
        <p14:creationId xmlns:p14="http://schemas.microsoft.com/office/powerpoint/2010/main" val="41378009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8763" y="-141288"/>
            <a:ext cx="11210925" cy="7839075"/>
          </a:xfrm>
          <a:prstGeom prst="rect">
            <a:avLst/>
          </a:prstGeom>
        </p:spPr>
      </p:pic>
    </p:spTree>
    <p:extLst>
      <p:ext uri="{BB962C8B-B14F-4D97-AF65-F5344CB8AC3E}">
        <p14:creationId xmlns:p14="http://schemas.microsoft.com/office/powerpoint/2010/main" val="29775815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76786" y="173884"/>
            <a:ext cx="249039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Target: Bombardment</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76786" y="508709"/>
            <a:ext cx="9390923"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t>
            </a:r>
            <a:r>
              <a:rPr dirty="0" err="1"/>
              <a:t>aways</a:t>
            </a:r>
            <a:r>
              <a:rPr dirty="0"/>
              <a:t> for each lesson</a:t>
            </a:r>
          </a:p>
        </p:txBody>
      </p:sp>
      <p:graphicFrame>
        <p:nvGraphicFramePr>
          <p:cNvPr id="247" name="Table"/>
          <p:cNvGraphicFramePr/>
          <p:nvPr>
            <p:extLst>
              <p:ext uri="{D42A27DB-BD31-4B8C-83A1-F6EECF244321}">
                <p14:modId xmlns:p14="http://schemas.microsoft.com/office/powerpoint/2010/main" val="2133521004"/>
              </p:ext>
            </p:extLst>
          </p:nvPr>
        </p:nvGraphicFramePr>
        <p:xfrm>
          <a:off x="237136" y="2487232"/>
          <a:ext cx="10219126" cy="4058920"/>
        </p:xfrm>
        <a:graphic>
          <a:graphicData uri="http://schemas.openxmlformats.org/drawingml/2006/table">
            <a:tbl>
              <a:tblPr>
                <a:tableStyleId>{4C3C2611-4C71-4FC5-86AE-919BDF0F9419}</a:tableStyleId>
              </a:tblPr>
              <a:tblGrid>
                <a:gridCol w="1175682">
                  <a:extLst>
                    <a:ext uri="{9D8B030D-6E8A-4147-A177-3AD203B41FA5}">
                      <a16:colId xmlns:a16="http://schemas.microsoft.com/office/drawing/2014/main" val="20000"/>
                    </a:ext>
                  </a:extLst>
                </a:gridCol>
                <a:gridCol w="1889432">
                  <a:extLst>
                    <a:ext uri="{9D8B030D-6E8A-4147-A177-3AD203B41FA5}">
                      <a16:colId xmlns:a16="http://schemas.microsoft.com/office/drawing/2014/main" val="20001"/>
                    </a:ext>
                  </a:extLst>
                </a:gridCol>
                <a:gridCol w="1828587">
                  <a:extLst>
                    <a:ext uri="{9D8B030D-6E8A-4147-A177-3AD203B41FA5}">
                      <a16:colId xmlns:a16="http://schemas.microsoft.com/office/drawing/2014/main" val="20002"/>
                    </a:ext>
                  </a:extLst>
                </a:gridCol>
                <a:gridCol w="1747914">
                  <a:extLst>
                    <a:ext uri="{9D8B030D-6E8A-4147-A177-3AD203B41FA5}">
                      <a16:colId xmlns:a16="http://schemas.microsoft.com/office/drawing/2014/main" val="20003"/>
                    </a:ext>
                  </a:extLst>
                </a:gridCol>
                <a:gridCol w="1721022">
                  <a:extLst>
                    <a:ext uri="{9D8B030D-6E8A-4147-A177-3AD203B41FA5}">
                      <a16:colId xmlns:a16="http://schemas.microsoft.com/office/drawing/2014/main" val="1168215490"/>
                    </a:ext>
                  </a:extLst>
                </a:gridCol>
                <a:gridCol w="1856489">
                  <a:extLst>
                    <a:ext uri="{9D8B030D-6E8A-4147-A177-3AD203B41FA5}">
                      <a16:colId xmlns:a16="http://schemas.microsoft.com/office/drawing/2014/main" val="629794091"/>
                    </a:ext>
                  </a:extLst>
                </a:gridCol>
              </a:tblGrid>
              <a:tr h="159158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an overarm throw. Throw overarm at a variety of targets, placed at different heights and distances. Throw</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overarm at a large moving target (keep fit</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ball or large beach ball) rolled out by a</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partner 3 metres away.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a:buFont typeface="Arial" panose="020B0604020202020204" pitchFamily="34" charset="0"/>
                        <a:buChar char="•"/>
                      </a:pPr>
                      <a:r>
                        <a:rPr lang="en-GB" sz="1100" dirty="0">
                          <a:latin typeface="Calibri" panose="020F0502020204030204" pitchFamily="34" charset="0"/>
                          <a:cs typeface="Calibri" panose="020F0502020204030204" pitchFamily="34" charset="0"/>
                        </a:rPr>
                        <a:t>Choose the best type of throw to move the</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ball. Explain your reasoning.</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If you are constantly missing the target ball</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in this activity, how might that make you</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feel?</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Make a list of things that could be hazards on a playing area. Use this list to identify and set up a safe area for playing.</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are your strengths in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13574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Throw overarm to hit a wall. Hit a target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3 metres away at least three out of five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times. Throw overarm to hit a large, moving</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target consistently.</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Throw overarm to hit a large target 5 metres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away. Throw overarm for at least 15 metres.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Adapt the force and trajectory of the throw</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quickly, depending on the position of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moving target.</a:t>
                      </a: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Does the position you make contact with</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 target ball impact on how far it rolls?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your positioning in relation to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ball impact on your ability to move the ball?</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can you do to support someone who</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is finding the activity difficult?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Wayne Gretzky, a member of the Hockey</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School of Fame, said 'You miss 100 per cent</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of the shots you don’t take.' What lessons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can you take from that and how would you</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use that to inspire others?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hazards might arise during the playing</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of the game? Ensure you keep a look-out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for these during the lesson.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a poster to help others be risk aware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in PE lessons. How much does risk</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awareness depend on the behaviour of</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everyone in the class?</a:t>
                      </a:r>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In which activities do your strengths lie?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Identify patterns in the types of activities</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you have chosen.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does being proud feel like?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Describe a time when you have felt proud.</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78796" y="143669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42667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5072" y="1433251"/>
            <a:ext cx="762637" cy="1053981"/>
          </a:xfrm>
          <a:prstGeom prst="rect">
            <a:avLst/>
          </a:prstGeom>
        </p:spPr>
      </p:pic>
    </p:spTree>
    <p:extLst>
      <p:ext uri="{BB962C8B-B14F-4D97-AF65-F5344CB8AC3E}">
        <p14:creationId xmlns:p14="http://schemas.microsoft.com/office/powerpoint/2010/main" val="39936203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138" y="-88900"/>
            <a:ext cx="11115675" cy="7734300"/>
          </a:xfrm>
          <a:prstGeom prst="rect">
            <a:avLst/>
          </a:prstGeom>
        </p:spPr>
      </p:pic>
    </p:spTree>
    <p:extLst>
      <p:ext uri="{BB962C8B-B14F-4D97-AF65-F5344CB8AC3E}">
        <p14:creationId xmlns:p14="http://schemas.microsoft.com/office/powerpoint/2010/main" val="35873491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9713" y="-84138"/>
            <a:ext cx="11172825" cy="7724775"/>
          </a:xfrm>
          <a:prstGeom prst="rect">
            <a:avLst/>
          </a:prstGeom>
        </p:spPr>
      </p:pic>
    </p:spTree>
    <p:extLst>
      <p:ext uri="{BB962C8B-B14F-4D97-AF65-F5344CB8AC3E}">
        <p14:creationId xmlns:p14="http://schemas.microsoft.com/office/powerpoint/2010/main" val="23076732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67266"/>
            <a:ext cx="1682485"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Tag: Shark tag</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360792"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t>
            </a:r>
            <a:r>
              <a:rPr dirty="0" err="1"/>
              <a:t>aways</a:t>
            </a:r>
            <a:r>
              <a:rPr dirty="0"/>
              <a:t> for each lesson</a:t>
            </a:r>
          </a:p>
        </p:txBody>
      </p:sp>
      <p:graphicFrame>
        <p:nvGraphicFramePr>
          <p:cNvPr id="247" name="Table"/>
          <p:cNvGraphicFramePr/>
          <p:nvPr>
            <p:extLst>
              <p:ext uri="{D42A27DB-BD31-4B8C-83A1-F6EECF244321}">
                <p14:modId xmlns:p14="http://schemas.microsoft.com/office/powerpoint/2010/main" val="418161683"/>
              </p:ext>
            </p:extLst>
          </p:nvPr>
        </p:nvGraphicFramePr>
        <p:xfrm>
          <a:off x="237136" y="2487232"/>
          <a:ext cx="10219126" cy="4945231"/>
        </p:xfrm>
        <a:graphic>
          <a:graphicData uri="http://schemas.openxmlformats.org/drawingml/2006/table">
            <a:tbl>
              <a:tblPr>
                <a:tableStyleId>{4C3C2611-4C71-4FC5-86AE-919BDF0F9419}</a:tableStyleId>
              </a:tblPr>
              <a:tblGrid>
                <a:gridCol w="1175682">
                  <a:extLst>
                    <a:ext uri="{9D8B030D-6E8A-4147-A177-3AD203B41FA5}">
                      <a16:colId xmlns:a16="http://schemas.microsoft.com/office/drawing/2014/main" val="20000"/>
                    </a:ext>
                  </a:extLst>
                </a:gridCol>
                <a:gridCol w="1889432">
                  <a:extLst>
                    <a:ext uri="{9D8B030D-6E8A-4147-A177-3AD203B41FA5}">
                      <a16:colId xmlns:a16="http://schemas.microsoft.com/office/drawing/2014/main" val="20001"/>
                    </a:ext>
                  </a:extLst>
                </a:gridCol>
                <a:gridCol w="1828587">
                  <a:extLst>
                    <a:ext uri="{9D8B030D-6E8A-4147-A177-3AD203B41FA5}">
                      <a16:colId xmlns:a16="http://schemas.microsoft.com/office/drawing/2014/main" val="20002"/>
                    </a:ext>
                  </a:extLst>
                </a:gridCol>
                <a:gridCol w="1747914">
                  <a:extLst>
                    <a:ext uri="{9D8B030D-6E8A-4147-A177-3AD203B41FA5}">
                      <a16:colId xmlns:a16="http://schemas.microsoft.com/office/drawing/2014/main" val="20003"/>
                    </a:ext>
                  </a:extLst>
                </a:gridCol>
                <a:gridCol w="1721022">
                  <a:extLst>
                    <a:ext uri="{9D8B030D-6E8A-4147-A177-3AD203B41FA5}">
                      <a16:colId xmlns:a16="http://schemas.microsoft.com/office/drawing/2014/main" val="1168215490"/>
                    </a:ext>
                  </a:extLst>
                </a:gridCol>
                <a:gridCol w="1856489">
                  <a:extLst>
                    <a:ext uri="{9D8B030D-6E8A-4147-A177-3AD203B41FA5}">
                      <a16:colId xmlns:a16="http://schemas.microsoft.com/office/drawing/2014/main" val="629794091"/>
                    </a:ext>
                  </a:extLst>
                </a:gridCol>
              </a:tblGrid>
              <a:tr h="1658471">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at speed, dodging through cones.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Working with a partner, take turns at being</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the chaser in a large space.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Sailors – make decisions about which island</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to run to.</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strategies to avoid sharks,</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and explain what they are.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aspects of this game might some</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students find difficult? How will you know if</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this is happening?</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might you support someone who is</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caught during this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Take your pulse rate before and after the</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game. What do you notice?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32866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Run at speed, dodging through players</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standing on the spot, who can move their</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arms to tag.</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Working with a partner, take turns at being</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 chaser, sharing a space with other pairs.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at speed from one end of the space to</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the other, dodging players who can move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along a line to tag you (two taggers per line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and three/four lines across the space,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depending on size).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Working with a partner, take turns at being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the chaser, sharing a space with the whole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class.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Sharks – come up with a team strategy to</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tag more players.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Sailors – as the number of sharks increases,</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how might you change your strategy?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Sailors – what factors influence the timing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and direction of the run?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Sailors – what impact does the increasing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number of sharks have on the game? What</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strategies can you employ to improve your</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chances?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might you do to support someone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who is finding this activity difficult?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 famous American football coach said,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'Build up your weaknesses until they</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become your strong points.' How might you</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use these sentiments to help someone who</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is struggling in this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could you adapt this game to ensure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everyone is included?</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One of your classmates isn’t trying in this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game and is caught straightaway every time.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What might you do to persuade them to join</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in more enthusiastically?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Take your pulse rate before and after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game. Describe and give reasons for the changes.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Keep a record of your pulse rate before and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during some activities in PE. Analyse and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give possible reasons for the differences.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78796" y="143669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42667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5072" y="1433251"/>
            <a:ext cx="762637" cy="1053981"/>
          </a:xfrm>
          <a:prstGeom prst="rect">
            <a:avLst/>
          </a:prstGeom>
        </p:spPr>
      </p:pic>
    </p:spTree>
    <p:extLst>
      <p:ext uri="{BB962C8B-B14F-4D97-AF65-F5344CB8AC3E}">
        <p14:creationId xmlns:p14="http://schemas.microsoft.com/office/powerpoint/2010/main" val="32770189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475" y="-93663"/>
            <a:ext cx="11182350" cy="7743825"/>
          </a:xfrm>
          <a:prstGeom prst="rect">
            <a:avLst/>
          </a:prstGeom>
        </p:spPr>
      </p:pic>
    </p:spTree>
    <p:extLst>
      <p:ext uri="{BB962C8B-B14F-4D97-AF65-F5344CB8AC3E}">
        <p14:creationId xmlns:p14="http://schemas.microsoft.com/office/powerpoint/2010/main" val="17531320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675" y="-103188"/>
            <a:ext cx="11334750" cy="7762875"/>
          </a:xfrm>
          <a:prstGeom prst="rect">
            <a:avLst/>
          </a:prstGeom>
        </p:spPr>
      </p:pic>
    </p:spTree>
    <p:extLst>
      <p:ext uri="{BB962C8B-B14F-4D97-AF65-F5344CB8AC3E}">
        <p14:creationId xmlns:p14="http://schemas.microsoft.com/office/powerpoint/2010/main" val="33599041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450543" y="156490"/>
            <a:ext cx="4080576"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Striking and fielding: Quick pick up.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440222"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t>
            </a:r>
            <a:r>
              <a:rPr dirty="0" err="1"/>
              <a:t>aways</a:t>
            </a:r>
            <a:r>
              <a:rPr dirty="0"/>
              <a:t> for each lesson</a:t>
            </a:r>
          </a:p>
        </p:txBody>
      </p:sp>
      <p:graphicFrame>
        <p:nvGraphicFramePr>
          <p:cNvPr id="247" name="Table"/>
          <p:cNvGraphicFramePr/>
          <p:nvPr>
            <p:extLst>
              <p:ext uri="{D42A27DB-BD31-4B8C-83A1-F6EECF244321}">
                <p14:modId xmlns:p14="http://schemas.microsoft.com/office/powerpoint/2010/main" val="1984693647"/>
              </p:ext>
            </p:extLst>
          </p:nvPr>
        </p:nvGraphicFramePr>
        <p:xfrm>
          <a:off x="237136" y="2487232"/>
          <a:ext cx="10219126" cy="4729480"/>
        </p:xfrm>
        <a:graphic>
          <a:graphicData uri="http://schemas.openxmlformats.org/drawingml/2006/table">
            <a:tbl>
              <a:tblPr>
                <a:tableStyleId>{4C3C2611-4C71-4FC5-86AE-919BDF0F9419}</a:tableStyleId>
              </a:tblPr>
              <a:tblGrid>
                <a:gridCol w="1175682">
                  <a:extLst>
                    <a:ext uri="{9D8B030D-6E8A-4147-A177-3AD203B41FA5}">
                      <a16:colId xmlns:a16="http://schemas.microsoft.com/office/drawing/2014/main" val="20000"/>
                    </a:ext>
                  </a:extLst>
                </a:gridCol>
                <a:gridCol w="1889432">
                  <a:extLst>
                    <a:ext uri="{9D8B030D-6E8A-4147-A177-3AD203B41FA5}">
                      <a16:colId xmlns:a16="http://schemas.microsoft.com/office/drawing/2014/main" val="20001"/>
                    </a:ext>
                  </a:extLst>
                </a:gridCol>
                <a:gridCol w="1828587">
                  <a:extLst>
                    <a:ext uri="{9D8B030D-6E8A-4147-A177-3AD203B41FA5}">
                      <a16:colId xmlns:a16="http://schemas.microsoft.com/office/drawing/2014/main" val="20002"/>
                    </a:ext>
                  </a:extLst>
                </a:gridCol>
                <a:gridCol w="1747914">
                  <a:extLst>
                    <a:ext uri="{9D8B030D-6E8A-4147-A177-3AD203B41FA5}">
                      <a16:colId xmlns:a16="http://schemas.microsoft.com/office/drawing/2014/main" val="20003"/>
                    </a:ext>
                  </a:extLst>
                </a:gridCol>
                <a:gridCol w="1721022">
                  <a:extLst>
                    <a:ext uri="{9D8B030D-6E8A-4147-A177-3AD203B41FA5}">
                      <a16:colId xmlns:a16="http://schemas.microsoft.com/office/drawing/2014/main" val="1168215490"/>
                    </a:ext>
                  </a:extLst>
                </a:gridCol>
                <a:gridCol w="1856489">
                  <a:extLst>
                    <a:ext uri="{9D8B030D-6E8A-4147-A177-3AD203B41FA5}">
                      <a16:colId xmlns:a16="http://schemas.microsoft.com/office/drawing/2014/main" val="629794091"/>
                    </a:ext>
                  </a:extLst>
                </a:gridCol>
              </a:tblGrid>
              <a:tr h="100024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quick acceleration from a</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standing position.</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for distance.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while carrying a cricket bat.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Batters – run as fast as you can to the</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crease.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can you tell if someone is not enjoying</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muscles are used in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the positive aspects of working</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with others during physical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32866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running forwards at speed.</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Decelerate to pick up ball.</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Throw accurately over distance.</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Run with a cricket bat. Touch it down within</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 crease.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effective running to retrieve a</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stationary ball. Turn and throw immediately</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to a partner.</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Throw to a partner over distance. Take one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step back for each successful throw.</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with a cricket bat. Touch it down in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crease while preparing to turn and run back.</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Batters – adapt the speed of the run</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depending on the position of the fielder..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Batters – what factors do you take into</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account when judging the pace of the run?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Fielders – what factors might you take into</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account when choosing a wicket-keeper for</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this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If you are not enjoying this game, what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might you do?</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might you do if you see someone is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not enjoying the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Design and deliver a warm-up for this game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to a small group.</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will you ensure everyone is following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the warm-up correctly?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negatives might there be when</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working with others? What might you do to</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mitigate against any negatives?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health benefits does working with</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others have?</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78796" y="143669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42667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5072" y="1433251"/>
            <a:ext cx="762637" cy="1053981"/>
          </a:xfrm>
          <a:prstGeom prst="rect">
            <a:avLst/>
          </a:prstGeom>
        </p:spPr>
      </p:pic>
    </p:spTree>
    <p:extLst>
      <p:ext uri="{BB962C8B-B14F-4D97-AF65-F5344CB8AC3E}">
        <p14:creationId xmlns:p14="http://schemas.microsoft.com/office/powerpoint/2010/main" val="8762263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0188" y="-41275"/>
            <a:ext cx="11153775" cy="7639050"/>
          </a:xfrm>
          <a:prstGeom prst="rect">
            <a:avLst/>
          </a:prstGeom>
        </p:spPr>
      </p:pic>
    </p:spTree>
    <p:extLst>
      <p:ext uri="{BB962C8B-B14F-4D97-AF65-F5344CB8AC3E}">
        <p14:creationId xmlns:p14="http://schemas.microsoft.com/office/powerpoint/2010/main" val="14661019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eography topics overview"/>
          <p:cNvSpPr txBox="1"/>
          <p:nvPr/>
        </p:nvSpPr>
        <p:spPr>
          <a:xfrm>
            <a:off x="339896" y="202761"/>
            <a:ext cx="399080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Physical Education</a:t>
            </a:r>
            <a:r>
              <a:rPr dirty="0"/>
              <a:t> topics overview</a:t>
            </a:r>
          </a:p>
        </p:txBody>
      </p:sp>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972496" cy="44881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b="0"/>
            </a:lvl1pPr>
          </a:lstStyle>
          <a:p>
            <a:r>
              <a:rPr lang="en-GB" dirty="0"/>
              <a:t>Physical Education</a:t>
            </a:r>
            <a:r>
              <a:rPr dirty="0"/>
              <a:t> topics are </a:t>
            </a:r>
            <a:r>
              <a:rPr dirty="0" err="1"/>
              <a:t>organised</a:t>
            </a:r>
            <a:r>
              <a:rPr dirty="0"/>
              <a:t> and referenced around a </a:t>
            </a:r>
            <a:r>
              <a:rPr lang="en-GB" dirty="0"/>
              <a:t>Physical Education</a:t>
            </a:r>
            <a:r>
              <a:rPr dirty="0"/>
              <a:t> schema.  Each topic either introduces an aspect of the schema or references previous instances of it.  Below is an overview of the topics we teach and which aspects of the schema it strengthens: </a:t>
            </a:r>
          </a:p>
        </p:txBody>
      </p:sp>
      <p:graphicFrame>
        <p:nvGraphicFramePr>
          <p:cNvPr id="7" name="Table 6">
            <a:extLst>
              <a:ext uri="{FF2B5EF4-FFF2-40B4-BE49-F238E27FC236}">
                <a16:creationId xmlns:a16="http://schemas.microsoft.com/office/drawing/2014/main" id="{C44CC267-493C-47CA-A894-AA609EE6FB4A}"/>
              </a:ext>
            </a:extLst>
          </p:cNvPr>
          <p:cNvGraphicFramePr>
            <a:graphicFrameLocks noGrp="1"/>
          </p:cNvGraphicFramePr>
          <p:nvPr>
            <p:extLst>
              <p:ext uri="{D42A27DB-BD31-4B8C-83A1-F6EECF244321}">
                <p14:modId xmlns:p14="http://schemas.microsoft.com/office/powerpoint/2010/main" val="1863270324"/>
              </p:ext>
            </p:extLst>
          </p:nvPr>
        </p:nvGraphicFramePr>
        <p:xfrm>
          <a:off x="1177870" y="2147221"/>
          <a:ext cx="8291592" cy="3288238"/>
        </p:xfrm>
        <a:graphic>
          <a:graphicData uri="http://schemas.openxmlformats.org/drawingml/2006/table">
            <a:tbl>
              <a:tblPr firstRow="1" bandRow="1">
                <a:tableStyleId>{5940675A-B579-460E-94D1-54222C63F5DA}</a:tableStyleId>
              </a:tblPr>
              <a:tblGrid>
                <a:gridCol w="2195141">
                  <a:extLst>
                    <a:ext uri="{9D8B030D-6E8A-4147-A177-3AD203B41FA5}">
                      <a16:colId xmlns:a16="http://schemas.microsoft.com/office/drawing/2014/main" val="3960384872"/>
                    </a:ext>
                  </a:extLst>
                </a:gridCol>
                <a:gridCol w="1318152">
                  <a:extLst>
                    <a:ext uri="{9D8B030D-6E8A-4147-A177-3AD203B41FA5}">
                      <a16:colId xmlns:a16="http://schemas.microsoft.com/office/drawing/2014/main" val="89895339"/>
                    </a:ext>
                  </a:extLst>
                </a:gridCol>
                <a:gridCol w="1290689">
                  <a:extLst>
                    <a:ext uri="{9D8B030D-6E8A-4147-A177-3AD203B41FA5}">
                      <a16:colId xmlns:a16="http://schemas.microsoft.com/office/drawing/2014/main" val="2142635024"/>
                    </a:ext>
                  </a:extLst>
                </a:gridCol>
                <a:gridCol w="1153383">
                  <a:extLst>
                    <a:ext uri="{9D8B030D-6E8A-4147-A177-3AD203B41FA5}">
                      <a16:colId xmlns:a16="http://schemas.microsoft.com/office/drawing/2014/main" val="3041971526"/>
                    </a:ext>
                  </a:extLst>
                </a:gridCol>
                <a:gridCol w="1125921">
                  <a:extLst>
                    <a:ext uri="{9D8B030D-6E8A-4147-A177-3AD203B41FA5}">
                      <a16:colId xmlns:a16="http://schemas.microsoft.com/office/drawing/2014/main" val="2155154817"/>
                    </a:ext>
                  </a:extLst>
                </a:gridCol>
                <a:gridCol w="1208306">
                  <a:extLst>
                    <a:ext uri="{9D8B030D-6E8A-4147-A177-3AD203B41FA5}">
                      <a16:colId xmlns:a16="http://schemas.microsoft.com/office/drawing/2014/main" val="3548099918"/>
                    </a:ext>
                  </a:extLst>
                </a:gridCol>
              </a:tblGrid>
              <a:tr h="370840">
                <a:tc>
                  <a:txBody>
                    <a:bodyPr/>
                    <a:lstStyle/>
                    <a:p>
                      <a:r>
                        <a:rPr lang="en-GB" dirty="0"/>
                        <a:t>Target: Throw golf</a:t>
                      </a:r>
                    </a:p>
                  </a:txBody>
                  <a:tcPr/>
                </a:tc>
                <a:tc>
                  <a:txBody>
                    <a:bodyPr/>
                    <a:lstStyle/>
                    <a:p>
                      <a:pPr marL="0" indent="0">
                        <a:buNone/>
                      </a:pPr>
                      <a:endParaRPr lang="en-GB" dirty="0"/>
                    </a:p>
                  </a:txBody>
                  <a:tcPr/>
                </a:tc>
                <a:tc>
                  <a:txBody>
                    <a:bodyPr/>
                    <a:lstStyle/>
                    <a:p>
                      <a:pPr marL="171450" indent="-171450">
                        <a:buFont typeface="Arial" panose="020B0604020202020204" pitchFamily="34" charset="0"/>
                        <a:buChar char="•"/>
                      </a:pP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0091374"/>
                  </a:ext>
                </a:extLst>
              </a:tr>
              <a:tr h="370840">
                <a:tc>
                  <a:txBody>
                    <a:bodyPr/>
                    <a:lstStyle/>
                    <a:p>
                      <a:r>
                        <a:rPr lang="en-GB" dirty="0"/>
                        <a:t>Target: Corner bowls</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06972928"/>
                  </a:ext>
                </a:extLst>
              </a:tr>
              <a:tr h="346918">
                <a:tc>
                  <a:txBody>
                    <a:bodyPr/>
                    <a:lstStyle/>
                    <a:p>
                      <a:r>
                        <a:rPr lang="en-GB" dirty="0"/>
                        <a:t>Target: Bombardment</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6505782"/>
                  </a:ext>
                </a:extLst>
              </a:tr>
              <a:tr h="370840">
                <a:tc>
                  <a:txBody>
                    <a:bodyPr/>
                    <a:lstStyle/>
                    <a:p>
                      <a:r>
                        <a:rPr lang="en-GB" dirty="0"/>
                        <a:t>Tag: Shark tag</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89714870"/>
                  </a:ext>
                </a:extLst>
              </a:tr>
              <a:tr h="370840">
                <a:tc>
                  <a:txBody>
                    <a:bodyPr/>
                    <a:lstStyle/>
                    <a:p>
                      <a:r>
                        <a:rPr lang="en-GB" dirty="0"/>
                        <a:t>Striking and fielding: Quick pick up</a:t>
                      </a: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11428778"/>
                  </a:ext>
                </a:extLst>
              </a:tr>
              <a:tr h="370840">
                <a:tc>
                  <a:txBody>
                    <a:bodyPr/>
                    <a:lstStyle/>
                    <a:p>
                      <a:r>
                        <a:rPr lang="en-GB" dirty="0"/>
                        <a:t>Striking and fielding: Safe or sorry</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81779973"/>
                  </a:ext>
                </a:extLst>
              </a:tr>
              <a:tr h="370840">
                <a:tc>
                  <a:txBody>
                    <a:bodyPr/>
                    <a:lstStyle/>
                    <a:p>
                      <a:r>
                        <a:rPr lang="en-GB" dirty="0"/>
                        <a:t>Striking and fielding: Round the square</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91352635"/>
                  </a:ext>
                </a:extLst>
              </a:tr>
              <a:tr h="370840">
                <a:tc>
                  <a:txBody>
                    <a:bodyPr/>
                    <a:lstStyle/>
                    <a:p>
                      <a:r>
                        <a:rPr lang="en-GB" dirty="0"/>
                        <a:t>Net and wall: Pick up the trash</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01752368"/>
                  </a:ext>
                </a:extLst>
              </a:tr>
            </a:tbl>
          </a:graphicData>
        </a:graphic>
      </p:graphicFrame>
      <p:graphicFrame>
        <p:nvGraphicFramePr>
          <p:cNvPr id="8" name="Table 7">
            <a:extLst>
              <a:ext uri="{FF2B5EF4-FFF2-40B4-BE49-F238E27FC236}">
                <a16:creationId xmlns:a16="http://schemas.microsoft.com/office/drawing/2014/main" id="{F64E9AB5-CDF8-4CA6-A8CD-99A0E5E15CEC}"/>
              </a:ext>
            </a:extLst>
          </p:cNvPr>
          <p:cNvGraphicFramePr>
            <a:graphicFrameLocks noGrp="1"/>
          </p:cNvGraphicFramePr>
          <p:nvPr>
            <p:extLst>
              <p:ext uri="{D42A27DB-BD31-4B8C-83A1-F6EECF244321}">
                <p14:modId xmlns:p14="http://schemas.microsoft.com/office/powerpoint/2010/main" val="3707672457"/>
              </p:ext>
            </p:extLst>
          </p:nvPr>
        </p:nvGraphicFramePr>
        <p:xfrm>
          <a:off x="1177870" y="5435459"/>
          <a:ext cx="8291593" cy="417463"/>
        </p:xfrm>
        <a:graphic>
          <a:graphicData uri="http://schemas.openxmlformats.org/drawingml/2006/table">
            <a:tbl>
              <a:tblPr firstRow="1" bandRow="1">
                <a:tableStyleId>{5940675A-B579-460E-94D1-54222C63F5DA}</a:tableStyleId>
              </a:tblPr>
              <a:tblGrid>
                <a:gridCol w="2191511">
                  <a:extLst>
                    <a:ext uri="{9D8B030D-6E8A-4147-A177-3AD203B41FA5}">
                      <a16:colId xmlns:a16="http://schemas.microsoft.com/office/drawing/2014/main" val="4025725687"/>
                    </a:ext>
                  </a:extLst>
                </a:gridCol>
                <a:gridCol w="1315973">
                  <a:extLst>
                    <a:ext uri="{9D8B030D-6E8A-4147-A177-3AD203B41FA5}">
                      <a16:colId xmlns:a16="http://schemas.microsoft.com/office/drawing/2014/main" val="1547948082"/>
                    </a:ext>
                  </a:extLst>
                </a:gridCol>
                <a:gridCol w="1288556">
                  <a:extLst>
                    <a:ext uri="{9D8B030D-6E8A-4147-A177-3AD203B41FA5}">
                      <a16:colId xmlns:a16="http://schemas.microsoft.com/office/drawing/2014/main" val="1754929340"/>
                    </a:ext>
                  </a:extLst>
                </a:gridCol>
                <a:gridCol w="1151476">
                  <a:extLst>
                    <a:ext uri="{9D8B030D-6E8A-4147-A177-3AD203B41FA5}">
                      <a16:colId xmlns:a16="http://schemas.microsoft.com/office/drawing/2014/main" val="328791722"/>
                    </a:ext>
                  </a:extLst>
                </a:gridCol>
                <a:gridCol w="1124060">
                  <a:extLst>
                    <a:ext uri="{9D8B030D-6E8A-4147-A177-3AD203B41FA5}">
                      <a16:colId xmlns:a16="http://schemas.microsoft.com/office/drawing/2014/main" val="2778051409"/>
                    </a:ext>
                  </a:extLst>
                </a:gridCol>
                <a:gridCol w="1220017">
                  <a:extLst>
                    <a:ext uri="{9D8B030D-6E8A-4147-A177-3AD203B41FA5}">
                      <a16:colId xmlns:a16="http://schemas.microsoft.com/office/drawing/2014/main" val="1822421146"/>
                    </a:ext>
                  </a:extLst>
                </a:gridCol>
              </a:tblGrid>
              <a:tr h="417463">
                <a:tc>
                  <a:txBody>
                    <a:bodyPr/>
                    <a:lstStyle/>
                    <a:p>
                      <a:r>
                        <a:rPr lang="en-GB" dirty="0"/>
                        <a:t>Net and wall: Keep it going</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graphicFrame>
        <p:nvGraphicFramePr>
          <p:cNvPr id="9" name="Table 8">
            <a:extLst>
              <a:ext uri="{FF2B5EF4-FFF2-40B4-BE49-F238E27FC236}">
                <a16:creationId xmlns:a16="http://schemas.microsoft.com/office/drawing/2014/main" id="{A8765988-C12E-4C82-A6E8-A7C359C85258}"/>
              </a:ext>
            </a:extLst>
          </p:cNvPr>
          <p:cNvGraphicFramePr>
            <a:graphicFrameLocks noGrp="1"/>
          </p:cNvGraphicFramePr>
          <p:nvPr>
            <p:extLst>
              <p:ext uri="{D42A27DB-BD31-4B8C-83A1-F6EECF244321}">
                <p14:modId xmlns:p14="http://schemas.microsoft.com/office/powerpoint/2010/main" val="2655617746"/>
              </p:ext>
            </p:extLst>
          </p:nvPr>
        </p:nvGraphicFramePr>
        <p:xfrm>
          <a:off x="1193052" y="5865866"/>
          <a:ext cx="8291592" cy="370840"/>
        </p:xfrm>
        <a:graphic>
          <a:graphicData uri="http://schemas.openxmlformats.org/drawingml/2006/table">
            <a:tbl>
              <a:tblPr firstRow="1" bandRow="1">
                <a:tableStyleId>{5940675A-B579-460E-94D1-54222C63F5DA}</a:tableStyleId>
              </a:tblPr>
              <a:tblGrid>
                <a:gridCol w="2187893">
                  <a:extLst>
                    <a:ext uri="{9D8B030D-6E8A-4147-A177-3AD203B41FA5}">
                      <a16:colId xmlns:a16="http://schemas.microsoft.com/office/drawing/2014/main" val="4025725687"/>
                    </a:ext>
                  </a:extLst>
                </a:gridCol>
                <a:gridCol w="1313801">
                  <a:extLst>
                    <a:ext uri="{9D8B030D-6E8A-4147-A177-3AD203B41FA5}">
                      <a16:colId xmlns:a16="http://schemas.microsoft.com/office/drawing/2014/main" val="1547948082"/>
                    </a:ext>
                  </a:extLst>
                </a:gridCol>
                <a:gridCol w="1286429">
                  <a:extLst>
                    <a:ext uri="{9D8B030D-6E8A-4147-A177-3AD203B41FA5}">
                      <a16:colId xmlns:a16="http://schemas.microsoft.com/office/drawing/2014/main" val="1754929340"/>
                    </a:ext>
                  </a:extLst>
                </a:gridCol>
                <a:gridCol w="1149576">
                  <a:extLst>
                    <a:ext uri="{9D8B030D-6E8A-4147-A177-3AD203B41FA5}">
                      <a16:colId xmlns:a16="http://schemas.microsoft.com/office/drawing/2014/main" val="328791722"/>
                    </a:ext>
                  </a:extLst>
                </a:gridCol>
                <a:gridCol w="1122204">
                  <a:extLst>
                    <a:ext uri="{9D8B030D-6E8A-4147-A177-3AD203B41FA5}">
                      <a16:colId xmlns:a16="http://schemas.microsoft.com/office/drawing/2014/main" val="2778051409"/>
                    </a:ext>
                  </a:extLst>
                </a:gridCol>
                <a:gridCol w="1231689">
                  <a:extLst>
                    <a:ext uri="{9D8B030D-6E8A-4147-A177-3AD203B41FA5}">
                      <a16:colId xmlns:a16="http://schemas.microsoft.com/office/drawing/2014/main" val="1822421146"/>
                    </a:ext>
                  </a:extLst>
                </a:gridCol>
              </a:tblGrid>
              <a:tr h="370840">
                <a:tc>
                  <a:txBody>
                    <a:bodyPr/>
                    <a:lstStyle/>
                    <a:p>
                      <a:r>
                        <a:rPr lang="en-GB" dirty="0"/>
                        <a:t>Net and wall: 3v3 volleyball</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pic>
        <p:nvPicPr>
          <p:cNvPr id="10" name="Picture 9">
            <a:extLst>
              <a:ext uri="{FF2B5EF4-FFF2-40B4-BE49-F238E27FC236}">
                <a16:creationId xmlns:a16="http://schemas.microsoft.com/office/drawing/2014/main" id="{A25AD7AB-0E86-4377-9CB6-7D268FCA3056}"/>
              </a:ext>
            </a:extLst>
          </p:cNvPr>
          <p:cNvPicPr>
            <a:picLocks noChangeAspect="1"/>
          </p:cNvPicPr>
          <p:nvPr/>
        </p:nvPicPr>
        <p:blipFill>
          <a:blip r:embed="rId2"/>
          <a:stretch>
            <a:fillRect/>
          </a:stretch>
        </p:blipFill>
        <p:spPr>
          <a:xfrm>
            <a:off x="7236398" y="1070408"/>
            <a:ext cx="820447" cy="1027718"/>
          </a:xfrm>
          <a:prstGeom prst="rect">
            <a:avLst/>
          </a:prstGeom>
        </p:spPr>
      </p:pic>
      <p:pic>
        <p:nvPicPr>
          <p:cNvPr id="11" name="Picture 10">
            <a:extLst>
              <a:ext uri="{FF2B5EF4-FFF2-40B4-BE49-F238E27FC236}">
                <a16:creationId xmlns:a16="http://schemas.microsoft.com/office/drawing/2014/main" id="{7DE36A14-CB54-4F5E-96CD-EDA6AB51C6AC}"/>
              </a:ext>
            </a:extLst>
          </p:cNvPr>
          <p:cNvPicPr>
            <a:picLocks noChangeAspect="1"/>
          </p:cNvPicPr>
          <p:nvPr/>
        </p:nvPicPr>
        <p:blipFill>
          <a:blip r:embed="rId3"/>
          <a:stretch>
            <a:fillRect/>
          </a:stretch>
        </p:blipFill>
        <p:spPr>
          <a:xfrm>
            <a:off x="6033604" y="1090448"/>
            <a:ext cx="925230" cy="1007677"/>
          </a:xfrm>
          <a:prstGeom prst="rect">
            <a:avLst/>
          </a:prstGeom>
        </p:spPr>
      </p:pic>
      <p:pic>
        <p:nvPicPr>
          <p:cNvPr id="12" name="Picture 11">
            <a:extLst>
              <a:ext uri="{FF2B5EF4-FFF2-40B4-BE49-F238E27FC236}">
                <a16:creationId xmlns:a16="http://schemas.microsoft.com/office/drawing/2014/main" id="{CA7A122C-8C64-48E5-9C70-E3B469B5EDE9}"/>
              </a:ext>
            </a:extLst>
          </p:cNvPr>
          <p:cNvPicPr>
            <a:picLocks noChangeAspect="1"/>
          </p:cNvPicPr>
          <p:nvPr/>
        </p:nvPicPr>
        <p:blipFill>
          <a:blip r:embed="rId4"/>
          <a:stretch>
            <a:fillRect/>
          </a:stretch>
        </p:blipFill>
        <p:spPr>
          <a:xfrm>
            <a:off x="4935593" y="1055473"/>
            <a:ext cx="820447" cy="1042652"/>
          </a:xfrm>
          <a:prstGeom prst="rect">
            <a:avLst/>
          </a:prstGeom>
        </p:spPr>
      </p:pic>
      <p:pic>
        <p:nvPicPr>
          <p:cNvPr id="13" name="Picture 12">
            <a:extLst>
              <a:ext uri="{FF2B5EF4-FFF2-40B4-BE49-F238E27FC236}">
                <a16:creationId xmlns:a16="http://schemas.microsoft.com/office/drawing/2014/main" id="{2710636D-BD49-41A7-8F4F-DC5CB0F070E2}"/>
              </a:ext>
            </a:extLst>
          </p:cNvPr>
          <p:cNvPicPr>
            <a:picLocks noChangeAspect="1"/>
          </p:cNvPicPr>
          <p:nvPr/>
        </p:nvPicPr>
        <p:blipFill>
          <a:blip r:embed="rId5"/>
          <a:stretch>
            <a:fillRect/>
          </a:stretch>
        </p:blipFill>
        <p:spPr>
          <a:xfrm>
            <a:off x="8509102" y="1044144"/>
            <a:ext cx="762637" cy="1053981"/>
          </a:xfrm>
          <a:prstGeom prst="rect">
            <a:avLst/>
          </a:prstGeom>
        </p:spPr>
      </p:pic>
      <p:pic>
        <p:nvPicPr>
          <p:cNvPr id="14" name="Picture 13">
            <a:extLst>
              <a:ext uri="{FF2B5EF4-FFF2-40B4-BE49-F238E27FC236}">
                <a16:creationId xmlns:a16="http://schemas.microsoft.com/office/drawing/2014/main" id="{A9D70B70-63EE-4059-B711-505705E8DC43}"/>
              </a:ext>
            </a:extLst>
          </p:cNvPr>
          <p:cNvPicPr>
            <a:picLocks noChangeAspect="1"/>
          </p:cNvPicPr>
          <p:nvPr/>
        </p:nvPicPr>
        <p:blipFill>
          <a:blip r:embed="rId6"/>
          <a:stretch>
            <a:fillRect/>
          </a:stretch>
        </p:blipFill>
        <p:spPr>
          <a:xfrm>
            <a:off x="3605278" y="1103626"/>
            <a:ext cx="820447" cy="999625"/>
          </a:xfrm>
          <a:prstGeom prst="rect">
            <a:avLst/>
          </a:prstGeom>
        </p:spPr>
      </p:pic>
      <p:sp>
        <p:nvSpPr>
          <p:cNvPr id="2" name="Oval 1">
            <a:extLst>
              <a:ext uri="{FF2B5EF4-FFF2-40B4-BE49-F238E27FC236}">
                <a16:creationId xmlns:a16="http://schemas.microsoft.com/office/drawing/2014/main" id="{42087B86-5E34-F228-3095-FC78A2C603C7}"/>
              </a:ext>
            </a:extLst>
          </p:cNvPr>
          <p:cNvSpPr/>
          <p:nvPr/>
        </p:nvSpPr>
        <p:spPr>
          <a:xfrm>
            <a:off x="3931041" y="22680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214BE612-9BD3-3D48-8F03-B95D30A5AE61}"/>
              </a:ext>
            </a:extLst>
          </p:cNvPr>
          <p:cNvSpPr/>
          <p:nvPr/>
        </p:nvSpPr>
        <p:spPr>
          <a:xfrm>
            <a:off x="5239456" y="226807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1F7ED74F-C480-3E64-40D0-5A60CD8A46F5}"/>
              </a:ext>
            </a:extLst>
          </p:cNvPr>
          <p:cNvSpPr/>
          <p:nvPr/>
        </p:nvSpPr>
        <p:spPr>
          <a:xfrm>
            <a:off x="6501945" y="22680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86179D74-682E-6847-215D-FC5610FE160D}"/>
              </a:ext>
            </a:extLst>
          </p:cNvPr>
          <p:cNvSpPr/>
          <p:nvPr/>
        </p:nvSpPr>
        <p:spPr>
          <a:xfrm>
            <a:off x="7565084" y="226807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F860D19E-9D2F-9308-A9C0-9FCB771FD349}"/>
              </a:ext>
            </a:extLst>
          </p:cNvPr>
          <p:cNvSpPr/>
          <p:nvPr/>
        </p:nvSpPr>
        <p:spPr>
          <a:xfrm>
            <a:off x="8808587" y="22680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BD053ADB-A78A-662E-DB77-60952213A057}"/>
              </a:ext>
            </a:extLst>
          </p:cNvPr>
          <p:cNvSpPr/>
          <p:nvPr/>
        </p:nvSpPr>
        <p:spPr>
          <a:xfrm>
            <a:off x="3929225" y="26476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E48B6AD8-24EE-58C9-CF1C-089EDEC41943}"/>
              </a:ext>
            </a:extLst>
          </p:cNvPr>
          <p:cNvSpPr/>
          <p:nvPr/>
        </p:nvSpPr>
        <p:spPr>
          <a:xfrm>
            <a:off x="5239178" y="264764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4A2C7F29-5979-9A86-796A-5EDB0FEA88BA}"/>
              </a:ext>
            </a:extLst>
          </p:cNvPr>
          <p:cNvSpPr/>
          <p:nvPr/>
        </p:nvSpPr>
        <p:spPr>
          <a:xfrm>
            <a:off x="6501667" y="26476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F105C19C-4134-3F6C-43ED-D5FD0C69005C}"/>
              </a:ext>
            </a:extLst>
          </p:cNvPr>
          <p:cNvSpPr/>
          <p:nvPr/>
        </p:nvSpPr>
        <p:spPr>
          <a:xfrm>
            <a:off x="7566788" y="264764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1AF414C6-426E-5AF2-8408-1A12768F009F}"/>
              </a:ext>
            </a:extLst>
          </p:cNvPr>
          <p:cNvSpPr/>
          <p:nvPr/>
        </p:nvSpPr>
        <p:spPr>
          <a:xfrm>
            <a:off x="8808309" y="26476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FD253C03-E882-6708-467A-9733F094635F}"/>
              </a:ext>
            </a:extLst>
          </p:cNvPr>
          <p:cNvSpPr/>
          <p:nvPr/>
        </p:nvSpPr>
        <p:spPr>
          <a:xfrm>
            <a:off x="3928947"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5579F117-DEF0-1854-4757-35D36743CD56}"/>
              </a:ext>
            </a:extLst>
          </p:cNvPr>
          <p:cNvSpPr/>
          <p:nvPr/>
        </p:nvSpPr>
        <p:spPr>
          <a:xfrm>
            <a:off x="5238900"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E786A202-6B88-2CD7-5B52-D7D10B84E9D0}"/>
              </a:ext>
            </a:extLst>
          </p:cNvPr>
          <p:cNvSpPr/>
          <p:nvPr/>
        </p:nvSpPr>
        <p:spPr>
          <a:xfrm>
            <a:off x="6501388"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1693D20A-6C30-EC26-B672-0FB14F071344}"/>
              </a:ext>
            </a:extLst>
          </p:cNvPr>
          <p:cNvSpPr/>
          <p:nvPr/>
        </p:nvSpPr>
        <p:spPr>
          <a:xfrm>
            <a:off x="7564528"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C108F53D-FD3B-D2D3-C479-DEA87E6A671C}"/>
              </a:ext>
            </a:extLst>
          </p:cNvPr>
          <p:cNvSpPr/>
          <p:nvPr/>
        </p:nvSpPr>
        <p:spPr>
          <a:xfrm>
            <a:off x="8808030"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A2B60200-1A53-CD94-59BD-47391CCEF196}"/>
              </a:ext>
            </a:extLst>
          </p:cNvPr>
          <p:cNvSpPr/>
          <p:nvPr/>
        </p:nvSpPr>
        <p:spPr>
          <a:xfrm>
            <a:off x="3928669" y="33118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69B02349-E25C-FE9F-4548-78581B521B8C}"/>
              </a:ext>
            </a:extLst>
          </p:cNvPr>
          <p:cNvSpPr/>
          <p:nvPr/>
        </p:nvSpPr>
        <p:spPr>
          <a:xfrm>
            <a:off x="5238621" y="331188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1BDD92CF-4ACB-E6AD-DA93-77B04D4175CE}"/>
              </a:ext>
            </a:extLst>
          </p:cNvPr>
          <p:cNvSpPr/>
          <p:nvPr/>
        </p:nvSpPr>
        <p:spPr>
          <a:xfrm>
            <a:off x="6501110" y="33118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AC32F204-2D13-0D5F-E06A-967A86EE4DD9}"/>
              </a:ext>
            </a:extLst>
          </p:cNvPr>
          <p:cNvSpPr/>
          <p:nvPr/>
        </p:nvSpPr>
        <p:spPr>
          <a:xfrm>
            <a:off x="7564249" y="331188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3A264F71-B4EC-4B68-5D5F-68F60A6C10CE}"/>
              </a:ext>
            </a:extLst>
          </p:cNvPr>
          <p:cNvSpPr/>
          <p:nvPr/>
        </p:nvSpPr>
        <p:spPr>
          <a:xfrm>
            <a:off x="8807752" y="331188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4622C73F-3C05-1BD4-F50B-736739583B2D}"/>
              </a:ext>
            </a:extLst>
          </p:cNvPr>
          <p:cNvSpPr/>
          <p:nvPr/>
        </p:nvSpPr>
        <p:spPr>
          <a:xfrm>
            <a:off x="3928390"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C3137373-A7F1-7BE3-7501-042D92AFC589}"/>
              </a:ext>
            </a:extLst>
          </p:cNvPr>
          <p:cNvSpPr/>
          <p:nvPr/>
        </p:nvSpPr>
        <p:spPr>
          <a:xfrm>
            <a:off x="5238343"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6A3BB037-3366-67E7-776D-E1563C4E4D89}"/>
              </a:ext>
            </a:extLst>
          </p:cNvPr>
          <p:cNvSpPr/>
          <p:nvPr/>
        </p:nvSpPr>
        <p:spPr>
          <a:xfrm>
            <a:off x="6500831"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0C20F86-FCE0-63BE-C34D-D9A5CAECDD49}"/>
              </a:ext>
            </a:extLst>
          </p:cNvPr>
          <p:cNvSpPr/>
          <p:nvPr/>
        </p:nvSpPr>
        <p:spPr>
          <a:xfrm>
            <a:off x="7563971"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A8EDE9EB-ED84-CBC8-14C0-1056072E04BF}"/>
              </a:ext>
            </a:extLst>
          </p:cNvPr>
          <p:cNvSpPr/>
          <p:nvPr/>
        </p:nvSpPr>
        <p:spPr>
          <a:xfrm>
            <a:off x="8797980"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F1FF8383-6584-BEAE-6416-3CE12F226831}"/>
              </a:ext>
            </a:extLst>
          </p:cNvPr>
          <p:cNvSpPr/>
          <p:nvPr/>
        </p:nvSpPr>
        <p:spPr>
          <a:xfrm>
            <a:off x="3928112" y="419436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DC7A7462-2DD5-F745-1F02-4F0959625FEC}"/>
              </a:ext>
            </a:extLst>
          </p:cNvPr>
          <p:cNvSpPr/>
          <p:nvPr/>
        </p:nvSpPr>
        <p:spPr>
          <a:xfrm>
            <a:off x="5257051"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84D01979-0A05-97B8-DE16-10B654E681E8}"/>
              </a:ext>
            </a:extLst>
          </p:cNvPr>
          <p:cNvSpPr/>
          <p:nvPr/>
        </p:nvSpPr>
        <p:spPr>
          <a:xfrm>
            <a:off x="6500553"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61193C5A-0DBE-C74F-A8E3-EDA81E5A5EA0}"/>
              </a:ext>
            </a:extLst>
          </p:cNvPr>
          <p:cNvSpPr/>
          <p:nvPr/>
        </p:nvSpPr>
        <p:spPr>
          <a:xfrm>
            <a:off x="7563693"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79C77AF7-2CAE-C520-4311-BA6522342306}"/>
              </a:ext>
            </a:extLst>
          </p:cNvPr>
          <p:cNvSpPr/>
          <p:nvPr/>
        </p:nvSpPr>
        <p:spPr>
          <a:xfrm>
            <a:off x="8807195"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7E7AADEE-53D7-4019-F8E1-654DE87B6B5E}"/>
              </a:ext>
            </a:extLst>
          </p:cNvPr>
          <p:cNvSpPr/>
          <p:nvPr/>
        </p:nvSpPr>
        <p:spPr>
          <a:xfrm>
            <a:off x="3927834"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8615417-D23B-A44F-54CC-D0C36FE0DC56}"/>
              </a:ext>
            </a:extLst>
          </p:cNvPr>
          <p:cNvSpPr/>
          <p:nvPr/>
        </p:nvSpPr>
        <p:spPr>
          <a:xfrm>
            <a:off x="5256772"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5EF11EA5-BF15-46F8-F912-7D34D533C552}"/>
              </a:ext>
            </a:extLst>
          </p:cNvPr>
          <p:cNvSpPr/>
          <p:nvPr/>
        </p:nvSpPr>
        <p:spPr>
          <a:xfrm>
            <a:off x="6500275"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D4A22BD5-A7F6-1BEF-E7EE-870E2C58524D}"/>
              </a:ext>
            </a:extLst>
          </p:cNvPr>
          <p:cNvSpPr/>
          <p:nvPr/>
        </p:nvSpPr>
        <p:spPr>
          <a:xfrm>
            <a:off x="7563414"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073F7920-912A-BACB-676E-D8C359C650E7}"/>
              </a:ext>
            </a:extLst>
          </p:cNvPr>
          <p:cNvSpPr/>
          <p:nvPr/>
        </p:nvSpPr>
        <p:spPr>
          <a:xfrm>
            <a:off x="8797424"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84344041-2424-6929-775E-2FA08C7B7056}"/>
              </a:ext>
            </a:extLst>
          </p:cNvPr>
          <p:cNvSpPr/>
          <p:nvPr/>
        </p:nvSpPr>
        <p:spPr>
          <a:xfrm>
            <a:off x="3927555" y="50863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47C4CD77-757C-EBE2-D594-9310BF34F6FE}"/>
              </a:ext>
            </a:extLst>
          </p:cNvPr>
          <p:cNvSpPr/>
          <p:nvPr/>
        </p:nvSpPr>
        <p:spPr>
          <a:xfrm>
            <a:off x="5237508" y="508634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081F6B21-8E79-63C2-BC9A-A9B28BC0495C}"/>
              </a:ext>
            </a:extLst>
          </p:cNvPr>
          <p:cNvSpPr/>
          <p:nvPr/>
        </p:nvSpPr>
        <p:spPr>
          <a:xfrm>
            <a:off x="6490503" y="50863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95E64E31-6E5A-D83F-1C42-BCF6941A2387}"/>
              </a:ext>
            </a:extLst>
          </p:cNvPr>
          <p:cNvSpPr/>
          <p:nvPr/>
        </p:nvSpPr>
        <p:spPr>
          <a:xfrm>
            <a:off x="7560598" y="508634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207DCBA-B996-8787-7BB3-43942EBFDC1F}"/>
              </a:ext>
            </a:extLst>
          </p:cNvPr>
          <p:cNvSpPr/>
          <p:nvPr/>
        </p:nvSpPr>
        <p:spPr>
          <a:xfrm>
            <a:off x="8794607" y="50863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A522AB90-7293-CC37-FDF0-ADF144DE7084}"/>
              </a:ext>
            </a:extLst>
          </p:cNvPr>
          <p:cNvSpPr/>
          <p:nvPr/>
        </p:nvSpPr>
        <p:spPr>
          <a:xfrm>
            <a:off x="3924739" y="552409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1EE5B03A-B6BF-AB26-BCBF-046ACFA1CAFD}"/>
              </a:ext>
            </a:extLst>
          </p:cNvPr>
          <p:cNvSpPr/>
          <p:nvPr/>
        </p:nvSpPr>
        <p:spPr>
          <a:xfrm>
            <a:off x="5247850" y="553514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77F5FD3A-D6D1-CDC3-167E-BDB5C6BC7AD2}"/>
              </a:ext>
            </a:extLst>
          </p:cNvPr>
          <p:cNvSpPr/>
          <p:nvPr/>
        </p:nvSpPr>
        <p:spPr>
          <a:xfrm>
            <a:off x="6522433" y="555130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08900A4B-0624-D7B3-2BAD-4331828D30B5}"/>
              </a:ext>
            </a:extLst>
          </p:cNvPr>
          <p:cNvSpPr/>
          <p:nvPr/>
        </p:nvSpPr>
        <p:spPr>
          <a:xfrm>
            <a:off x="7569811" y="556142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Oval 58">
            <a:extLst>
              <a:ext uri="{FF2B5EF4-FFF2-40B4-BE49-F238E27FC236}">
                <a16:creationId xmlns:a16="http://schemas.microsoft.com/office/drawing/2014/main" id="{EBBDD78E-BAEC-B28F-3AE8-1907E67603ED}"/>
              </a:ext>
            </a:extLst>
          </p:cNvPr>
          <p:cNvSpPr/>
          <p:nvPr/>
        </p:nvSpPr>
        <p:spPr>
          <a:xfrm>
            <a:off x="8803822" y="552693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Oval 59">
            <a:extLst>
              <a:ext uri="{FF2B5EF4-FFF2-40B4-BE49-F238E27FC236}">
                <a16:creationId xmlns:a16="http://schemas.microsoft.com/office/drawing/2014/main" id="{80F3AAFB-E411-25C3-ECA5-087D4EC22476}"/>
              </a:ext>
            </a:extLst>
          </p:cNvPr>
          <p:cNvSpPr/>
          <p:nvPr/>
        </p:nvSpPr>
        <p:spPr>
          <a:xfrm>
            <a:off x="3933954" y="593336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Oval 60">
            <a:extLst>
              <a:ext uri="{FF2B5EF4-FFF2-40B4-BE49-F238E27FC236}">
                <a16:creationId xmlns:a16="http://schemas.microsoft.com/office/drawing/2014/main" id="{F1965A1F-1157-4997-BD8C-0C839095CAB6}"/>
              </a:ext>
            </a:extLst>
          </p:cNvPr>
          <p:cNvSpPr/>
          <p:nvPr/>
        </p:nvSpPr>
        <p:spPr>
          <a:xfrm>
            <a:off x="5263739" y="596432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91B204D9-1FD6-8F4D-EF03-FC2629912B36}"/>
              </a:ext>
            </a:extLst>
          </p:cNvPr>
          <p:cNvSpPr/>
          <p:nvPr/>
        </p:nvSpPr>
        <p:spPr>
          <a:xfrm>
            <a:off x="6506395" y="597381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0AF47E6A-B828-7031-8225-BA6F1F9BE5F4}"/>
              </a:ext>
            </a:extLst>
          </p:cNvPr>
          <p:cNvSpPr/>
          <p:nvPr/>
        </p:nvSpPr>
        <p:spPr>
          <a:xfrm>
            <a:off x="7569534" y="594474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5486EC57-1194-ADB3-87F7-1C94D87EE1DC}"/>
              </a:ext>
            </a:extLst>
          </p:cNvPr>
          <p:cNvSpPr/>
          <p:nvPr/>
        </p:nvSpPr>
        <p:spPr>
          <a:xfrm>
            <a:off x="8807195" y="594474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65" name="Table 64">
            <a:extLst>
              <a:ext uri="{FF2B5EF4-FFF2-40B4-BE49-F238E27FC236}">
                <a16:creationId xmlns:a16="http://schemas.microsoft.com/office/drawing/2014/main" id="{BA5B71D8-8B68-4064-9BEB-13EBE130AB47}"/>
              </a:ext>
            </a:extLst>
          </p:cNvPr>
          <p:cNvGraphicFramePr>
            <a:graphicFrameLocks noGrp="1"/>
          </p:cNvGraphicFramePr>
          <p:nvPr>
            <p:extLst>
              <p:ext uri="{D42A27DB-BD31-4B8C-83A1-F6EECF244321}">
                <p14:modId xmlns:p14="http://schemas.microsoft.com/office/powerpoint/2010/main" val="2051621295"/>
              </p:ext>
            </p:extLst>
          </p:nvPr>
        </p:nvGraphicFramePr>
        <p:xfrm>
          <a:off x="1188614" y="6232544"/>
          <a:ext cx="8291592" cy="762458"/>
        </p:xfrm>
        <a:graphic>
          <a:graphicData uri="http://schemas.openxmlformats.org/drawingml/2006/table">
            <a:tbl>
              <a:tblPr firstRow="1" bandRow="1">
                <a:tableStyleId>{5940675A-B579-460E-94D1-54222C63F5DA}</a:tableStyleId>
              </a:tblPr>
              <a:tblGrid>
                <a:gridCol w="2187893">
                  <a:extLst>
                    <a:ext uri="{9D8B030D-6E8A-4147-A177-3AD203B41FA5}">
                      <a16:colId xmlns:a16="http://schemas.microsoft.com/office/drawing/2014/main" val="4025725687"/>
                    </a:ext>
                  </a:extLst>
                </a:gridCol>
                <a:gridCol w="1313801">
                  <a:extLst>
                    <a:ext uri="{9D8B030D-6E8A-4147-A177-3AD203B41FA5}">
                      <a16:colId xmlns:a16="http://schemas.microsoft.com/office/drawing/2014/main" val="1547948082"/>
                    </a:ext>
                  </a:extLst>
                </a:gridCol>
                <a:gridCol w="1286429">
                  <a:extLst>
                    <a:ext uri="{9D8B030D-6E8A-4147-A177-3AD203B41FA5}">
                      <a16:colId xmlns:a16="http://schemas.microsoft.com/office/drawing/2014/main" val="1754929340"/>
                    </a:ext>
                  </a:extLst>
                </a:gridCol>
                <a:gridCol w="1149576">
                  <a:extLst>
                    <a:ext uri="{9D8B030D-6E8A-4147-A177-3AD203B41FA5}">
                      <a16:colId xmlns:a16="http://schemas.microsoft.com/office/drawing/2014/main" val="328791722"/>
                    </a:ext>
                  </a:extLst>
                </a:gridCol>
                <a:gridCol w="1122204">
                  <a:extLst>
                    <a:ext uri="{9D8B030D-6E8A-4147-A177-3AD203B41FA5}">
                      <a16:colId xmlns:a16="http://schemas.microsoft.com/office/drawing/2014/main" val="2778051409"/>
                    </a:ext>
                  </a:extLst>
                </a:gridCol>
                <a:gridCol w="1231689">
                  <a:extLst>
                    <a:ext uri="{9D8B030D-6E8A-4147-A177-3AD203B41FA5}">
                      <a16:colId xmlns:a16="http://schemas.microsoft.com/office/drawing/2014/main" val="1822421146"/>
                    </a:ext>
                  </a:extLst>
                </a:gridCol>
              </a:tblGrid>
              <a:tr h="381229">
                <a:tc>
                  <a:txBody>
                    <a:bodyPr/>
                    <a:lstStyle/>
                    <a:p>
                      <a:r>
                        <a:rPr lang="en-GB" dirty="0"/>
                        <a:t>Invasion: End zone</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r h="381229">
                <a:tc>
                  <a:txBody>
                    <a:bodyPr/>
                    <a:lstStyle/>
                    <a:p>
                      <a:r>
                        <a:rPr lang="en-GB" dirty="0"/>
                        <a:t>Invasion: Too many goals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32062500"/>
                  </a:ext>
                </a:extLst>
              </a:tr>
            </a:tbl>
          </a:graphicData>
        </a:graphic>
      </p:graphicFrame>
      <p:graphicFrame>
        <p:nvGraphicFramePr>
          <p:cNvPr id="66" name="Table 65">
            <a:extLst>
              <a:ext uri="{FF2B5EF4-FFF2-40B4-BE49-F238E27FC236}">
                <a16:creationId xmlns:a16="http://schemas.microsoft.com/office/drawing/2014/main" id="{222FF6DF-E3AC-4B23-A93B-355A9C564760}"/>
              </a:ext>
            </a:extLst>
          </p:cNvPr>
          <p:cNvGraphicFramePr>
            <a:graphicFrameLocks noGrp="1"/>
          </p:cNvGraphicFramePr>
          <p:nvPr>
            <p:extLst>
              <p:ext uri="{D42A27DB-BD31-4B8C-83A1-F6EECF244321}">
                <p14:modId xmlns:p14="http://schemas.microsoft.com/office/powerpoint/2010/main" val="1329677572"/>
              </p:ext>
            </p:extLst>
          </p:nvPr>
        </p:nvGraphicFramePr>
        <p:xfrm>
          <a:off x="1200019" y="6613773"/>
          <a:ext cx="8291592" cy="370840"/>
        </p:xfrm>
        <a:graphic>
          <a:graphicData uri="http://schemas.openxmlformats.org/drawingml/2006/table">
            <a:tbl>
              <a:tblPr firstRow="1" bandRow="1">
                <a:tableStyleId>{5940675A-B579-460E-94D1-54222C63F5DA}</a:tableStyleId>
              </a:tblPr>
              <a:tblGrid>
                <a:gridCol w="2187893">
                  <a:extLst>
                    <a:ext uri="{9D8B030D-6E8A-4147-A177-3AD203B41FA5}">
                      <a16:colId xmlns:a16="http://schemas.microsoft.com/office/drawing/2014/main" val="4025725687"/>
                    </a:ext>
                  </a:extLst>
                </a:gridCol>
                <a:gridCol w="1313801">
                  <a:extLst>
                    <a:ext uri="{9D8B030D-6E8A-4147-A177-3AD203B41FA5}">
                      <a16:colId xmlns:a16="http://schemas.microsoft.com/office/drawing/2014/main" val="1547948082"/>
                    </a:ext>
                  </a:extLst>
                </a:gridCol>
                <a:gridCol w="1286429">
                  <a:extLst>
                    <a:ext uri="{9D8B030D-6E8A-4147-A177-3AD203B41FA5}">
                      <a16:colId xmlns:a16="http://schemas.microsoft.com/office/drawing/2014/main" val="1754929340"/>
                    </a:ext>
                  </a:extLst>
                </a:gridCol>
                <a:gridCol w="1149576">
                  <a:extLst>
                    <a:ext uri="{9D8B030D-6E8A-4147-A177-3AD203B41FA5}">
                      <a16:colId xmlns:a16="http://schemas.microsoft.com/office/drawing/2014/main" val="328791722"/>
                    </a:ext>
                  </a:extLst>
                </a:gridCol>
                <a:gridCol w="1122204">
                  <a:extLst>
                    <a:ext uri="{9D8B030D-6E8A-4147-A177-3AD203B41FA5}">
                      <a16:colId xmlns:a16="http://schemas.microsoft.com/office/drawing/2014/main" val="2778051409"/>
                    </a:ext>
                  </a:extLst>
                </a:gridCol>
                <a:gridCol w="1231689">
                  <a:extLst>
                    <a:ext uri="{9D8B030D-6E8A-4147-A177-3AD203B41FA5}">
                      <a16:colId xmlns:a16="http://schemas.microsoft.com/office/drawing/2014/main" val="1822421146"/>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sp>
        <p:nvSpPr>
          <p:cNvPr id="67" name="Oval 66">
            <a:extLst>
              <a:ext uri="{FF2B5EF4-FFF2-40B4-BE49-F238E27FC236}">
                <a16:creationId xmlns:a16="http://schemas.microsoft.com/office/drawing/2014/main" id="{F3B635B8-8731-411E-B4A7-82B79AB73F21}"/>
              </a:ext>
            </a:extLst>
          </p:cNvPr>
          <p:cNvSpPr/>
          <p:nvPr/>
        </p:nvSpPr>
        <p:spPr>
          <a:xfrm>
            <a:off x="3914578" y="634776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DEC9D85E-B015-49BE-A6A4-9B1040CA32DC}"/>
              </a:ext>
            </a:extLst>
          </p:cNvPr>
          <p:cNvSpPr/>
          <p:nvPr/>
        </p:nvSpPr>
        <p:spPr>
          <a:xfrm>
            <a:off x="3924738" y="670219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9A65CBCF-F6B3-42CC-8F26-A60C8DA2675A}"/>
              </a:ext>
            </a:extLst>
          </p:cNvPr>
          <p:cNvSpPr/>
          <p:nvPr/>
        </p:nvSpPr>
        <p:spPr>
          <a:xfrm>
            <a:off x="5238343" y="636117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5FA7273C-C93A-40B7-9BD6-14E24930FC53}"/>
              </a:ext>
            </a:extLst>
          </p:cNvPr>
          <p:cNvSpPr/>
          <p:nvPr/>
        </p:nvSpPr>
        <p:spPr>
          <a:xfrm>
            <a:off x="5231148" y="67449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29C877FA-7D2F-4B1B-96BD-AE3A86A28894}"/>
              </a:ext>
            </a:extLst>
          </p:cNvPr>
          <p:cNvSpPr/>
          <p:nvPr/>
        </p:nvSpPr>
        <p:spPr>
          <a:xfrm>
            <a:off x="6501110" y="634547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5F66BE31-ECDF-4231-A98B-73ADAE5E7E57}"/>
              </a:ext>
            </a:extLst>
          </p:cNvPr>
          <p:cNvSpPr/>
          <p:nvPr/>
        </p:nvSpPr>
        <p:spPr>
          <a:xfrm>
            <a:off x="6489357" y="673270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3" name="Oval 72">
            <a:extLst>
              <a:ext uri="{FF2B5EF4-FFF2-40B4-BE49-F238E27FC236}">
                <a16:creationId xmlns:a16="http://schemas.microsoft.com/office/drawing/2014/main" id="{AAFCEB36-BDE1-4E53-B136-2D8791B4B342}"/>
              </a:ext>
            </a:extLst>
          </p:cNvPr>
          <p:cNvSpPr/>
          <p:nvPr/>
        </p:nvSpPr>
        <p:spPr>
          <a:xfrm>
            <a:off x="7569811" y="636117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AD7EFDB9-9EA9-486A-9F3F-E08247D4623E}"/>
              </a:ext>
            </a:extLst>
          </p:cNvPr>
          <p:cNvSpPr/>
          <p:nvPr/>
        </p:nvSpPr>
        <p:spPr>
          <a:xfrm>
            <a:off x="7558058" y="67449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E38B4E09-95E3-4807-B50F-8830E7CEFB95}"/>
              </a:ext>
            </a:extLst>
          </p:cNvPr>
          <p:cNvSpPr/>
          <p:nvPr/>
        </p:nvSpPr>
        <p:spPr>
          <a:xfrm>
            <a:off x="8808587" y="636117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93B62912-4DCC-462F-A6DF-9DCA1111BAAD}"/>
              </a:ext>
            </a:extLst>
          </p:cNvPr>
          <p:cNvSpPr/>
          <p:nvPr/>
        </p:nvSpPr>
        <p:spPr>
          <a:xfrm>
            <a:off x="8803821" y="670219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863" y="-69850"/>
            <a:ext cx="11287125" cy="7696200"/>
          </a:xfrm>
          <a:prstGeom prst="rect">
            <a:avLst/>
          </a:prstGeom>
        </p:spPr>
      </p:pic>
    </p:spTree>
    <p:extLst>
      <p:ext uri="{BB962C8B-B14F-4D97-AF65-F5344CB8AC3E}">
        <p14:creationId xmlns:p14="http://schemas.microsoft.com/office/powerpoint/2010/main" val="32213254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5187"/>
            <a:ext cx="399080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Striking and fielding: Safe or sorry.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286364"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72518916"/>
              </p:ext>
            </p:extLst>
          </p:nvPr>
        </p:nvGraphicFramePr>
        <p:xfrm>
          <a:off x="237136" y="2274721"/>
          <a:ext cx="10219126" cy="5223739"/>
        </p:xfrm>
        <a:graphic>
          <a:graphicData uri="http://schemas.openxmlformats.org/drawingml/2006/table">
            <a:tbl>
              <a:tblPr>
                <a:tableStyleId>{4C3C2611-4C71-4FC5-86AE-919BDF0F9419}</a:tableStyleId>
              </a:tblPr>
              <a:tblGrid>
                <a:gridCol w="869769">
                  <a:extLst>
                    <a:ext uri="{9D8B030D-6E8A-4147-A177-3AD203B41FA5}">
                      <a16:colId xmlns:a16="http://schemas.microsoft.com/office/drawing/2014/main" val="20000"/>
                    </a:ext>
                  </a:extLst>
                </a:gridCol>
                <a:gridCol w="2394284">
                  <a:extLst>
                    <a:ext uri="{9D8B030D-6E8A-4147-A177-3AD203B41FA5}">
                      <a16:colId xmlns:a16="http://schemas.microsoft.com/office/drawing/2014/main" val="20001"/>
                    </a:ext>
                  </a:extLst>
                </a:gridCol>
                <a:gridCol w="1888958">
                  <a:extLst>
                    <a:ext uri="{9D8B030D-6E8A-4147-A177-3AD203B41FA5}">
                      <a16:colId xmlns:a16="http://schemas.microsoft.com/office/drawing/2014/main" val="20002"/>
                    </a:ext>
                  </a:extLst>
                </a:gridCol>
                <a:gridCol w="2129590">
                  <a:extLst>
                    <a:ext uri="{9D8B030D-6E8A-4147-A177-3AD203B41FA5}">
                      <a16:colId xmlns:a16="http://schemas.microsoft.com/office/drawing/2014/main" val="20003"/>
                    </a:ext>
                  </a:extLst>
                </a:gridCol>
                <a:gridCol w="1407695">
                  <a:extLst>
                    <a:ext uri="{9D8B030D-6E8A-4147-A177-3AD203B41FA5}">
                      <a16:colId xmlns:a16="http://schemas.microsoft.com/office/drawing/2014/main" val="1168215490"/>
                    </a:ext>
                  </a:extLst>
                </a:gridCol>
                <a:gridCol w="1528830">
                  <a:extLst>
                    <a:ext uri="{9D8B030D-6E8A-4147-A177-3AD203B41FA5}">
                      <a16:colId xmlns:a16="http://schemas.microsoft.com/office/drawing/2014/main" val="629794091"/>
                    </a:ext>
                  </a:extLst>
                </a:gridCol>
              </a:tblGrid>
              <a:tr h="1395834">
                <a:tc>
                  <a:txBody>
                    <a:bodyPr/>
                    <a:lstStyle/>
                    <a:p>
                      <a:pPr defTabSz="914400">
                        <a:defRPr sz="1800"/>
                      </a:pPr>
                      <a:r>
                        <a:rPr lang="en-GB" sz="1100" dirty="0">
                          <a:latin typeface="Calibri"/>
                          <a:cs typeface="Calibri"/>
                          <a:sym typeface="Helvetica Neue"/>
                        </a:rPr>
                        <a:t>Year </a:t>
                      </a:r>
                      <a:r>
                        <a:rPr lang="en-GB" sz="1100" dirty="0">
                          <a:latin typeface="Calibri"/>
                          <a:cs typeface="Calibri"/>
                        </a:rPr>
                        <a:t>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Catch and immediately throw a ball to a</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partner.</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Pick up a rolling ball from the ground.</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quick acceleration from a</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standing position.</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a ball effectively off a tee.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will the speed of your run change</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depending on where the ball is in relation to</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the fielding team?</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Your team need 2 points to win and it is the</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last throw of the game. Your teammate</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decides to go for 6 points, but the fielding</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team return the ball to the hoop before he/</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she gets back, resulting in no score. How</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do you feel?</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Keep score in the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foods are high in energy?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781019">
                <a:tc>
                  <a:txBody>
                    <a:bodyPr/>
                    <a:lstStyle/>
                    <a:p>
                      <a:pPr defTabSz="914400">
                        <a:defRPr sz="1800"/>
                      </a:pPr>
                      <a:r>
                        <a:rPr lang="en-GB" sz="1100" dirty="0">
                          <a:latin typeface="Calibri"/>
                          <a:cs typeface="Calibri"/>
                          <a:sym typeface="Helvetica Neue"/>
                        </a:rPr>
                        <a:t>Year </a:t>
                      </a:r>
                      <a:r>
                        <a:rPr lang="en-GB" sz="1100" dirty="0">
                          <a:latin typeface="Calibri"/>
                          <a:cs typeface="Calibri"/>
                        </a:rPr>
                        <a:t>4</a:t>
                      </a:r>
                      <a:endParaRPr sz="1100" dirty="0">
                        <a:latin typeface="Calibri"/>
                        <a:cs typeface="Calibri"/>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Catch and immediately throw a ball to a</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partner, while on the move.</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Pick up a rolling ball from the ground and</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immediately pass it to a partner.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running forwards at speed,</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then turn quickly to run back</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again.</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Hit a small ball effectively off a tee with a</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small bat.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Catch a small hard ball and throw it to a</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partner.</a:t>
                      </a:r>
                      <a:r>
                        <a:rPr lang="en-GB" sz="1100" baseline="0" dirty="0">
                          <a:solidFill>
                            <a:srgbClr val="0070C0"/>
                          </a:solidFill>
                          <a:latin typeface="Calibri" panose="020F0502020204030204" pitchFamily="34" charset="0"/>
                          <a:cs typeface="Calibri" panose="020F0502020204030204" pitchFamily="34" charset="0"/>
                        </a:rPr>
                        <a:t>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 threes, pick up a rolling ball from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ground and immediately pass it to one of</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your team.</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and return between two cones placed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4 metres apart. How many times can you do</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it in 1 minute?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a:cs typeface="Calibri"/>
                        </a:rPr>
                        <a:t>Hit a small ball effectively off a tee with a</a:t>
                      </a:r>
                      <a:r>
                        <a:rPr lang="en-GB" sz="1100" baseline="0" dirty="0">
                          <a:solidFill>
                            <a:srgbClr val="0070C0"/>
                          </a:solidFill>
                          <a:latin typeface="Calibri"/>
                          <a:cs typeface="Calibri"/>
                        </a:rPr>
                        <a:t> </a:t>
                      </a:r>
                      <a:r>
                        <a:rPr lang="en-GB" sz="1100" dirty="0">
                          <a:solidFill>
                            <a:srgbClr val="0070C0"/>
                          </a:solidFill>
                          <a:latin typeface="Calibri"/>
                          <a:cs typeface="Calibri"/>
                        </a:rPr>
                        <a:t>rounders bat.</a:t>
                      </a:r>
                      <a:endParaRPr sz="1100" dirty="0">
                        <a:solidFill>
                          <a:srgbClr val="0070C0"/>
                        </a:solidFill>
                        <a:latin typeface="Calibri"/>
                        <a:cs typeface="Calibri"/>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Suggest a positioning strategy for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fielding team to ensure you are prepared if</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 batting team choose to go for 2 or 6</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points.</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Try out and evaluate your strategy.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Analyse the conditions to take into account</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when deciding whether to go for 2 or 6</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points. Are there any instances when you</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might go for 6 even if it is risky?</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Your team need 2 points to win and it is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last throw of the game. Your teammate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decides to go for 6 points, but the fielding</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team return the ball to the hoop before 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she gets back, resulting in no score. How</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do you think your teammate feels?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Your team need 2 points to win and it is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last throw of the game. Your teammate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decides to go for 6 points, but the fielding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team return the ball to the hoop before 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she gets back, resulting in no score. You are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the team captain. What will you say to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team?</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a whiteboard to make a scoreboard</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and display the score as the game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progresses.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While scoring you think you may have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missed a runner. What will you do?</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Which foods are good to eat before a</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Plan and make a simple meal to replace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energy after physical activity.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39349" y="1253867"/>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63933" y="1162409"/>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541776" y="116024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954381" y="1177343"/>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1188" y="1194452"/>
            <a:ext cx="762637" cy="1053981"/>
          </a:xfrm>
          <a:prstGeom prst="rect">
            <a:avLst/>
          </a:prstGeom>
        </p:spPr>
      </p:pic>
    </p:spTree>
    <p:extLst>
      <p:ext uri="{BB962C8B-B14F-4D97-AF65-F5344CB8AC3E}">
        <p14:creationId xmlns:p14="http://schemas.microsoft.com/office/powerpoint/2010/main" val="21735339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850" y="-103188"/>
            <a:ext cx="11087100" cy="7762875"/>
          </a:xfrm>
          <a:prstGeom prst="rect">
            <a:avLst/>
          </a:prstGeom>
        </p:spPr>
      </p:pic>
    </p:spTree>
    <p:extLst>
      <p:ext uri="{BB962C8B-B14F-4D97-AF65-F5344CB8AC3E}">
        <p14:creationId xmlns:p14="http://schemas.microsoft.com/office/powerpoint/2010/main" val="159260505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525" y="-74613"/>
            <a:ext cx="11220450" cy="7705725"/>
          </a:xfrm>
          <a:prstGeom prst="rect">
            <a:avLst/>
          </a:prstGeom>
        </p:spPr>
      </p:pic>
    </p:spTree>
    <p:extLst>
      <p:ext uri="{BB962C8B-B14F-4D97-AF65-F5344CB8AC3E}">
        <p14:creationId xmlns:p14="http://schemas.microsoft.com/office/powerpoint/2010/main" val="29867577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5187"/>
            <a:ext cx="452941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Striking and fielding: Round the square.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386534"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t>
            </a:r>
            <a:r>
              <a:rPr dirty="0" err="1"/>
              <a:t>aways</a:t>
            </a:r>
            <a:r>
              <a:rPr dirty="0"/>
              <a:t> for each lesson</a:t>
            </a:r>
          </a:p>
        </p:txBody>
      </p:sp>
      <p:graphicFrame>
        <p:nvGraphicFramePr>
          <p:cNvPr id="247" name="Table"/>
          <p:cNvGraphicFramePr/>
          <p:nvPr>
            <p:extLst>
              <p:ext uri="{D42A27DB-BD31-4B8C-83A1-F6EECF244321}">
                <p14:modId xmlns:p14="http://schemas.microsoft.com/office/powerpoint/2010/main" val="2376455154"/>
              </p:ext>
            </p:extLst>
          </p:nvPr>
        </p:nvGraphicFramePr>
        <p:xfrm>
          <a:off x="116958" y="2324939"/>
          <a:ext cx="10430540" cy="5164152"/>
        </p:xfrm>
        <a:graphic>
          <a:graphicData uri="http://schemas.openxmlformats.org/drawingml/2006/table">
            <a:tbl>
              <a:tblPr>
                <a:tableStyleId>{4C3C2611-4C71-4FC5-86AE-919BDF0F9419}</a:tableStyleId>
              </a:tblPr>
              <a:tblGrid>
                <a:gridCol w="606056">
                  <a:extLst>
                    <a:ext uri="{9D8B030D-6E8A-4147-A177-3AD203B41FA5}">
                      <a16:colId xmlns:a16="http://schemas.microsoft.com/office/drawing/2014/main" val="20000"/>
                    </a:ext>
                  </a:extLst>
                </a:gridCol>
                <a:gridCol w="3054902">
                  <a:extLst>
                    <a:ext uri="{9D8B030D-6E8A-4147-A177-3AD203B41FA5}">
                      <a16:colId xmlns:a16="http://schemas.microsoft.com/office/drawing/2014/main" val="20001"/>
                    </a:ext>
                  </a:extLst>
                </a:gridCol>
                <a:gridCol w="2249280">
                  <a:extLst>
                    <a:ext uri="{9D8B030D-6E8A-4147-A177-3AD203B41FA5}">
                      <a16:colId xmlns:a16="http://schemas.microsoft.com/office/drawing/2014/main" val="20002"/>
                    </a:ext>
                  </a:extLst>
                </a:gridCol>
                <a:gridCol w="1576778">
                  <a:extLst>
                    <a:ext uri="{9D8B030D-6E8A-4147-A177-3AD203B41FA5}">
                      <a16:colId xmlns:a16="http://schemas.microsoft.com/office/drawing/2014/main" val="20003"/>
                    </a:ext>
                  </a:extLst>
                </a:gridCol>
                <a:gridCol w="1480241">
                  <a:extLst>
                    <a:ext uri="{9D8B030D-6E8A-4147-A177-3AD203B41FA5}">
                      <a16:colId xmlns:a16="http://schemas.microsoft.com/office/drawing/2014/main" val="1168215490"/>
                    </a:ext>
                  </a:extLst>
                </a:gridCol>
                <a:gridCol w="1463283">
                  <a:extLst>
                    <a:ext uri="{9D8B030D-6E8A-4147-A177-3AD203B41FA5}">
                      <a16:colId xmlns:a16="http://schemas.microsoft.com/office/drawing/2014/main" val="629794091"/>
                    </a:ext>
                  </a:extLst>
                </a:gridCol>
              </a:tblGrid>
              <a:tr h="152647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a target from 3 metres away.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to retrieve a ball and immediately throw it</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at a target.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a ball overarm with a straight arm.</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Strike a ball with a large bat.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Batters – identify the space between fielders</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and aim the ball into here.</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Fielders – choose where to stand to reduce</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the space available for batters.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Make a suggestion of a tactic for the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Plan a short warm-up and deliver it to a group.</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Why is it important to warm up?</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63767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Hit a standing target from 3 metres away.</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Run to retrieve a ball and immediately throw it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at a standing target.</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a 'pull the string' bowling action</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 stand side-on to the target with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bowling</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arm (holding the ball) held straight down</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towards the back knee and the other arm</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pointing up to the sky. Imagine string</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stretched between the two hands. When ready</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to bowl, pull the imaginary string down with</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 non-bowling arm, bringing the bowling arm</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up and over. Release the ball towards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batter, following through with the bowling arm</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across the front of the body. Strike a ball with</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 </a:t>
                      </a:r>
                      <a:r>
                        <a:rPr lang="en-GB" sz="1100" dirty="0" err="1">
                          <a:solidFill>
                            <a:schemeClr val="tx1"/>
                          </a:solidFill>
                          <a:latin typeface="Calibri" panose="020F0502020204030204" pitchFamily="34" charset="0"/>
                          <a:cs typeface="Calibri" panose="020F0502020204030204" pitchFamily="34" charset="0"/>
                        </a:rPr>
                        <a:t>kwik</a:t>
                      </a:r>
                      <a:r>
                        <a:rPr lang="en-GB" sz="1100" dirty="0">
                          <a:solidFill>
                            <a:schemeClr val="tx1"/>
                          </a:solidFill>
                          <a:latin typeface="Calibri" panose="020F0502020204030204" pitchFamily="34" charset="0"/>
                          <a:cs typeface="Calibri" panose="020F0502020204030204" pitchFamily="34" charset="0"/>
                        </a:rPr>
                        <a:t> cricket bat.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Hit a set of stumps from at least 3 metres away</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while on the move.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to retrieve a ball efficiently and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immediately throw it at a set off stumps with a</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degree of accuracy.</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Hit a target using the 'pull the string‘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technique.</a:t>
                      </a:r>
                      <a:r>
                        <a:rPr lang="en-GB" sz="1100" baseline="0" dirty="0">
                          <a:solidFill>
                            <a:srgbClr val="0070C0"/>
                          </a:solidFill>
                          <a:latin typeface="Calibri" panose="020F0502020204030204" pitchFamily="34" charset="0"/>
                          <a:cs typeface="Calibri" panose="020F0502020204030204" pitchFamily="34" charset="0"/>
                        </a:rPr>
                        <a:t>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Strike a ball consistently with a </a:t>
                      </a:r>
                      <a:r>
                        <a:rPr lang="en-GB" sz="1100" dirty="0" err="1">
                          <a:solidFill>
                            <a:srgbClr val="0070C0"/>
                          </a:solidFill>
                          <a:latin typeface="Calibri" panose="020F0502020204030204" pitchFamily="34" charset="0"/>
                          <a:cs typeface="Calibri" panose="020F0502020204030204" pitchFamily="34" charset="0"/>
                        </a:rPr>
                        <a:t>kwik</a:t>
                      </a:r>
                      <a:r>
                        <a:rPr lang="en-GB" sz="1100" dirty="0">
                          <a:solidFill>
                            <a:srgbClr val="0070C0"/>
                          </a:solidFill>
                          <a:latin typeface="Calibri" panose="020F0502020204030204" pitchFamily="34" charset="0"/>
                          <a:cs typeface="Calibri" panose="020F0502020204030204" pitchFamily="34" charset="0"/>
                        </a:rPr>
                        <a:t> cricket</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bat.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Batters – adjust the force of the strike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depending on where you want to place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ball.</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Fielders – choose which wicket to bowl at.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Batters – choose how to angle the bat to send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the ball in the direction required.</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Fielders – decide whether to run back to bowl</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or to pass to a teammate.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Your friend is team captain for this activity. You</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disagree with the strategy for the game. What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might you do?</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Communicate during a game about changing</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tactics depending on the progress of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Plan a warm-up specifically for this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Analyse how a warm-up for a striking and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fielding game may differ from that of an</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invasion game.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to cool down after activity?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the risks of not warming up before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and cooling down after physical activity.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894808" y="130380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95561" y="1282287"/>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818487" y="1298300"/>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431555" y="1298300"/>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443929" y="1260201"/>
            <a:ext cx="762637" cy="1053981"/>
          </a:xfrm>
          <a:prstGeom prst="rect">
            <a:avLst/>
          </a:prstGeom>
        </p:spPr>
      </p:pic>
    </p:spTree>
    <p:extLst>
      <p:ext uri="{BB962C8B-B14F-4D97-AF65-F5344CB8AC3E}">
        <p14:creationId xmlns:p14="http://schemas.microsoft.com/office/powerpoint/2010/main" val="30772761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713" y="-127000"/>
            <a:ext cx="11172825" cy="7810500"/>
          </a:xfrm>
          <a:prstGeom prst="rect">
            <a:avLst/>
          </a:prstGeom>
        </p:spPr>
      </p:pic>
    </p:spTree>
    <p:extLst>
      <p:ext uri="{BB962C8B-B14F-4D97-AF65-F5344CB8AC3E}">
        <p14:creationId xmlns:p14="http://schemas.microsoft.com/office/powerpoint/2010/main" val="288139672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900" y="-46038"/>
            <a:ext cx="11125200" cy="7648575"/>
          </a:xfrm>
          <a:prstGeom prst="rect">
            <a:avLst/>
          </a:prstGeom>
        </p:spPr>
      </p:pic>
    </p:spTree>
    <p:extLst>
      <p:ext uri="{BB962C8B-B14F-4D97-AF65-F5344CB8AC3E}">
        <p14:creationId xmlns:p14="http://schemas.microsoft.com/office/powerpoint/2010/main" val="21912683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29640"/>
            <a:ext cx="3554791"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Net and wall: Pick up the trash. </a:t>
            </a:r>
            <a:endParaRPr dirty="0"/>
          </a:p>
        </p:txBody>
      </p:sp>
      <p:sp>
        <p:nvSpPr>
          <p:cNvPr id="245" name="This table shows the knowledge that will be taught in each lesson"/>
          <p:cNvSpPr txBox="1"/>
          <p:nvPr/>
        </p:nvSpPr>
        <p:spPr>
          <a:xfrm>
            <a:off x="527487"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326376"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2904547625"/>
              </p:ext>
            </p:extLst>
          </p:nvPr>
        </p:nvGraphicFramePr>
        <p:xfrm>
          <a:off x="116958" y="2379648"/>
          <a:ext cx="10430540" cy="5001666"/>
        </p:xfrm>
        <a:graphic>
          <a:graphicData uri="http://schemas.openxmlformats.org/drawingml/2006/table">
            <a:tbl>
              <a:tblPr>
                <a:tableStyleId>{4C3C2611-4C71-4FC5-86AE-919BDF0F9419}</a:tableStyleId>
              </a:tblPr>
              <a:tblGrid>
                <a:gridCol w="797442">
                  <a:extLst>
                    <a:ext uri="{9D8B030D-6E8A-4147-A177-3AD203B41FA5}">
                      <a16:colId xmlns:a16="http://schemas.microsoft.com/office/drawing/2014/main" val="20000"/>
                    </a:ext>
                  </a:extLst>
                </a:gridCol>
                <a:gridCol w="2237874">
                  <a:extLst>
                    <a:ext uri="{9D8B030D-6E8A-4147-A177-3AD203B41FA5}">
                      <a16:colId xmlns:a16="http://schemas.microsoft.com/office/drawing/2014/main" val="20001"/>
                    </a:ext>
                  </a:extLst>
                </a:gridCol>
                <a:gridCol w="2069431">
                  <a:extLst>
                    <a:ext uri="{9D8B030D-6E8A-4147-A177-3AD203B41FA5}">
                      <a16:colId xmlns:a16="http://schemas.microsoft.com/office/drawing/2014/main" val="20002"/>
                    </a:ext>
                  </a:extLst>
                </a:gridCol>
                <a:gridCol w="1852863">
                  <a:extLst>
                    <a:ext uri="{9D8B030D-6E8A-4147-A177-3AD203B41FA5}">
                      <a16:colId xmlns:a16="http://schemas.microsoft.com/office/drawing/2014/main" val="20003"/>
                    </a:ext>
                  </a:extLst>
                </a:gridCol>
                <a:gridCol w="1792706">
                  <a:extLst>
                    <a:ext uri="{9D8B030D-6E8A-4147-A177-3AD203B41FA5}">
                      <a16:colId xmlns:a16="http://schemas.microsoft.com/office/drawing/2014/main" val="1168215490"/>
                    </a:ext>
                  </a:extLst>
                </a:gridCol>
                <a:gridCol w="1680224">
                  <a:extLst>
                    <a:ext uri="{9D8B030D-6E8A-4147-A177-3AD203B41FA5}">
                      <a16:colId xmlns:a16="http://schemas.microsoft.com/office/drawing/2014/main" val="629794091"/>
                    </a:ext>
                  </a:extLst>
                </a:gridCol>
              </a:tblGrid>
              <a:tr h="152647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Move around the room; on a command,</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touch the floor with right or left hand.</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Pick up a beanbag and immediately throw it</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high.</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do you decide where to throw the</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beanbags?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good sportsmanship mean?</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Ensure all the equipment is prepared for this</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activity. Use a stopwatch to time the</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games.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Demonstrate high engagement levels in a</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lesson.</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475189">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Spread beanbags around the floor, with a</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hoop 2 metres away. On a command, pick</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up the beanbags as quickly as you can and</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throw them into the hoop. Time how long it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takes. Repeat and try to improve your</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score.</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Pick up a beanbag and immediately throw it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over a bench.</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Play domes and dishes*.</a:t>
                      </a:r>
                      <a:r>
                        <a:rPr lang="en-GB" sz="1100" baseline="0" dirty="0">
                          <a:solidFill>
                            <a:srgbClr val="0070C0"/>
                          </a:solidFill>
                          <a:latin typeface="Calibri" panose="020F0502020204030204" pitchFamily="34" charset="0"/>
                          <a:cs typeface="Calibri" panose="020F0502020204030204" pitchFamily="34" charset="0"/>
                        </a:rPr>
                        <a:t>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 game played by 2 teams, each player has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 marker cone. 1 team is ‘domes’ the other</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‘dishes’. Domes must try to turn over the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marker cones into domes, the dishes to turn</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the marker cones upside down into dishes.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Play for 30-40 seconds.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This game is time limited. Does the amount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of time left impact on your strategy?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Create a strategy to win this game. Discuss</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with your team and try it out in a game.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Evaluate how effective the strategy was and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make tweaks to improve.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can you demonstrate good</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sportsmanship in this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Give examples of when you have showed</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good sportsmanship. How did it make you</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feel? Do you have any examples of when</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you were a bad sport? Compare your</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feelings in both situations.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Set up the equipment fairly for the</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beginning of the activity.</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Devise a method to ensure everyone hears</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the stop signal.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Be vigilant throughout the activity for any</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issues with equipment. What issues might</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occur?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will you do if some players carry on</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after the stop signal?</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Maintain high engagement levels without</a:t>
                      </a:r>
                      <a:r>
                        <a:rPr lang="en-GB" sz="1100" baseline="0" dirty="0">
                          <a:solidFill>
                            <a:schemeClr val="tx1"/>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prompting by the teacher.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engage actively in PE</a:t>
                      </a:r>
                      <a:r>
                        <a:rPr lang="en-GB" sz="1100" baseline="0" dirty="0">
                          <a:solidFill>
                            <a:srgbClr val="0070C0"/>
                          </a:solidFill>
                          <a:latin typeface="Calibri" panose="020F0502020204030204" pitchFamily="34" charset="0"/>
                          <a:cs typeface="Calibri" panose="020F0502020204030204" pitchFamily="34" charset="0"/>
                        </a:rPr>
                        <a:t> </a:t>
                      </a:r>
                      <a:r>
                        <a:rPr lang="en-GB" sz="1100" dirty="0">
                          <a:solidFill>
                            <a:srgbClr val="0070C0"/>
                          </a:solidFill>
                          <a:latin typeface="Calibri" panose="020F0502020204030204" pitchFamily="34" charset="0"/>
                          <a:cs typeface="Calibri" panose="020F0502020204030204" pitchFamily="34" charset="0"/>
                        </a:rPr>
                        <a:t>lessons?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49891" y="128677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37206" y="1286770"/>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601919" y="1297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50494" y="1227579"/>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04677" y="1274581"/>
            <a:ext cx="762637" cy="1053981"/>
          </a:xfrm>
          <a:prstGeom prst="rect">
            <a:avLst/>
          </a:prstGeom>
        </p:spPr>
      </p:pic>
    </p:spTree>
    <p:extLst>
      <p:ext uri="{BB962C8B-B14F-4D97-AF65-F5344CB8AC3E}">
        <p14:creationId xmlns:p14="http://schemas.microsoft.com/office/powerpoint/2010/main" val="26520225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B38EC9-586E-473B-85FE-0185CD9DBE01}"/>
              </a:ext>
            </a:extLst>
          </p:cNvPr>
          <p:cNvPicPr>
            <a:picLocks noChangeAspect="1"/>
          </p:cNvPicPr>
          <p:nvPr/>
        </p:nvPicPr>
        <p:blipFill>
          <a:blip r:embed="rId2"/>
          <a:stretch>
            <a:fillRect/>
          </a:stretch>
        </p:blipFill>
        <p:spPr>
          <a:xfrm>
            <a:off x="-1" y="0"/>
            <a:ext cx="10702893" cy="7556500"/>
          </a:xfrm>
          <a:prstGeom prst="rect">
            <a:avLst/>
          </a:prstGeom>
        </p:spPr>
      </p:pic>
    </p:spTree>
    <p:extLst>
      <p:ext uri="{BB962C8B-B14F-4D97-AF65-F5344CB8AC3E}">
        <p14:creationId xmlns:p14="http://schemas.microsoft.com/office/powerpoint/2010/main" val="4070861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EEE13-1F71-4585-A5C4-58B2AA4DEDB8}"/>
              </a:ext>
            </a:extLst>
          </p:cNvPr>
          <p:cNvPicPr>
            <a:picLocks noChangeAspect="1"/>
          </p:cNvPicPr>
          <p:nvPr/>
        </p:nvPicPr>
        <p:blipFill>
          <a:blip r:embed="rId2"/>
          <a:stretch>
            <a:fillRect/>
          </a:stretch>
        </p:blipFill>
        <p:spPr>
          <a:xfrm>
            <a:off x="1786" y="-1"/>
            <a:ext cx="10718954" cy="7344229"/>
          </a:xfrm>
          <a:prstGeom prst="rect">
            <a:avLst/>
          </a:prstGeom>
        </p:spPr>
      </p:pic>
    </p:spTree>
    <p:extLst>
      <p:ext uri="{BB962C8B-B14F-4D97-AF65-F5344CB8AC3E}">
        <p14:creationId xmlns:p14="http://schemas.microsoft.com/office/powerpoint/2010/main" val="29160605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315B67-A900-42BE-81B5-2F4F8D046D63}"/>
              </a:ext>
            </a:extLst>
          </p:cNvPr>
          <p:cNvGraphicFramePr>
            <a:graphicFrameLocks noGrp="1"/>
          </p:cNvGraphicFramePr>
          <p:nvPr>
            <p:extLst>
              <p:ext uri="{D42A27DB-BD31-4B8C-83A1-F6EECF244321}">
                <p14:modId xmlns:p14="http://schemas.microsoft.com/office/powerpoint/2010/main" val="183599916"/>
              </p:ext>
            </p:extLst>
          </p:nvPr>
        </p:nvGraphicFramePr>
        <p:xfrm>
          <a:off x="1224366" y="1438144"/>
          <a:ext cx="8369084" cy="3311066"/>
        </p:xfrm>
        <a:graphic>
          <a:graphicData uri="http://schemas.openxmlformats.org/drawingml/2006/table">
            <a:tbl>
              <a:tblPr firstRow="1" bandRow="1">
                <a:tableStyleId>{5940675A-B579-460E-94D1-54222C63F5DA}</a:tableStyleId>
              </a:tblPr>
              <a:tblGrid>
                <a:gridCol w="2215656">
                  <a:extLst>
                    <a:ext uri="{9D8B030D-6E8A-4147-A177-3AD203B41FA5}">
                      <a16:colId xmlns:a16="http://schemas.microsoft.com/office/drawing/2014/main" val="3960384872"/>
                    </a:ext>
                  </a:extLst>
                </a:gridCol>
                <a:gridCol w="1330471">
                  <a:extLst>
                    <a:ext uri="{9D8B030D-6E8A-4147-A177-3AD203B41FA5}">
                      <a16:colId xmlns:a16="http://schemas.microsoft.com/office/drawing/2014/main" val="89895339"/>
                    </a:ext>
                  </a:extLst>
                </a:gridCol>
                <a:gridCol w="1302753">
                  <a:extLst>
                    <a:ext uri="{9D8B030D-6E8A-4147-A177-3AD203B41FA5}">
                      <a16:colId xmlns:a16="http://schemas.microsoft.com/office/drawing/2014/main" val="2142635024"/>
                    </a:ext>
                  </a:extLst>
                </a:gridCol>
                <a:gridCol w="1164162">
                  <a:extLst>
                    <a:ext uri="{9D8B030D-6E8A-4147-A177-3AD203B41FA5}">
                      <a16:colId xmlns:a16="http://schemas.microsoft.com/office/drawing/2014/main" val="3041971526"/>
                    </a:ext>
                  </a:extLst>
                </a:gridCol>
                <a:gridCol w="1136444">
                  <a:extLst>
                    <a:ext uri="{9D8B030D-6E8A-4147-A177-3AD203B41FA5}">
                      <a16:colId xmlns:a16="http://schemas.microsoft.com/office/drawing/2014/main" val="2155154817"/>
                    </a:ext>
                  </a:extLst>
                </a:gridCol>
                <a:gridCol w="1219598">
                  <a:extLst>
                    <a:ext uri="{9D8B030D-6E8A-4147-A177-3AD203B41FA5}">
                      <a16:colId xmlns:a16="http://schemas.microsoft.com/office/drawing/2014/main" val="3548099918"/>
                    </a:ext>
                  </a:extLst>
                </a:gridCol>
              </a:tblGrid>
              <a:tr h="392963">
                <a:tc>
                  <a:txBody>
                    <a:bodyPr/>
                    <a:lstStyle/>
                    <a:p>
                      <a:r>
                        <a:rPr lang="en-GB" dirty="0"/>
                        <a:t>Invasion: Go to jail</a:t>
                      </a:r>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0091374"/>
                  </a:ext>
                </a:extLst>
              </a:tr>
              <a:tr h="392963">
                <a:tc>
                  <a:txBody>
                    <a:bodyPr/>
                    <a:lstStyle/>
                    <a:p>
                      <a:r>
                        <a:rPr lang="en-GB" dirty="0"/>
                        <a:t>Gymnastics: Partner sequence</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06972928"/>
                  </a:ext>
                </a:extLst>
              </a:tr>
              <a:tr h="367614">
                <a:tc>
                  <a:txBody>
                    <a:bodyPr/>
                    <a:lstStyle/>
                    <a:p>
                      <a:r>
                        <a:rPr lang="en-GB" dirty="0"/>
                        <a:t>Gymnastics: Vault</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6505782"/>
                  </a:ext>
                </a:extLst>
              </a:tr>
              <a:tr h="392963">
                <a:tc>
                  <a:txBody>
                    <a:bodyPr/>
                    <a:lstStyle/>
                    <a:p>
                      <a:r>
                        <a:rPr lang="en-GB" dirty="0"/>
                        <a:t>Gymnastics: Apparatus</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89714870"/>
                  </a:ext>
                </a:extLst>
              </a:tr>
              <a:tr h="392963">
                <a:tc>
                  <a:txBody>
                    <a:bodyPr/>
                    <a:lstStyle/>
                    <a:p>
                      <a:r>
                        <a:rPr lang="en-GB" dirty="0"/>
                        <a:t>Dance: Based on a picture</a:t>
                      </a: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11428778"/>
                  </a:ext>
                </a:extLst>
              </a:tr>
              <a:tr h="392963">
                <a:tc>
                  <a:txBody>
                    <a:bodyPr/>
                    <a:lstStyle/>
                    <a:p>
                      <a:r>
                        <a:rPr lang="en-GB" dirty="0"/>
                        <a:t>Dance: Mystery dance</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81779973"/>
                  </a:ext>
                </a:extLst>
              </a:tr>
              <a:tr h="392963">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Dance: traditional folk dance</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91352635"/>
                  </a:ext>
                </a:extLst>
              </a:tr>
              <a:tr h="392963">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Athletics: Take five jumps</a:t>
                      </a:r>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01752368"/>
                  </a:ext>
                </a:extLst>
              </a:tr>
            </a:tbl>
          </a:graphicData>
        </a:graphic>
      </p:graphicFrame>
      <p:graphicFrame>
        <p:nvGraphicFramePr>
          <p:cNvPr id="6" name="Table 5">
            <a:extLst>
              <a:ext uri="{FF2B5EF4-FFF2-40B4-BE49-F238E27FC236}">
                <a16:creationId xmlns:a16="http://schemas.microsoft.com/office/drawing/2014/main" id="{E03C7007-139E-48C7-B251-7BDDCFB601FC}"/>
              </a:ext>
            </a:extLst>
          </p:cNvPr>
          <p:cNvGraphicFramePr>
            <a:graphicFrameLocks noGrp="1"/>
          </p:cNvGraphicFramePr>
          <p:nvPr>
            <p:extLst>
              <p:ext uri="{D42A27DB-BD31-4B8C-83A1-F6EECF244321}">
                <p14:modId xmlns:p14="http://schemas.microsoft.com/office/powerpoint/2010/main" val="2594195289"/>
              </p:ext>
            </p:extLst>
          </p:nvPr>
        </p:nvGraphicFramePr>
        <p:xfrm>
          <a:off x="1224366" y="4754222"/>
          <a:ext cx="8369084" cy="370840"/>
        </p:xfrm>
        <a:graphic>
          <a:graphicData uri="http://schemas.openxmlformats.org/drawingml/2006/table">
            <a:tbl>
              <a:tblPr firstRow="1" bandRow="1">
                <a:tableStyleId>{5940675A-B579-460E-94D1-54222C63F5DA}</a:tableStyleId>
              </a:tblPr>
              <a:tblGrid>
                <a:gridCol w="2216666">
                  <a:extLst>
                    <a:ext uri="{9D8B030D-6E8A-4147-A177-3AD203B41FA5}">
                      <a16:colId xmlns:a16="http://schemas.microsoft.com/office/drawing/2014/main" val="4025725687"/>
                    </a:ext>
                  </a:extLst>
                </a:gridCol>
                <a:gridCol w="1323473">
                  <a:extLst>
                    <a:ext uri="{9D8B030D-6E8A-4147-A177-3AD203B41FA5}">
                      <a16:colId xmlns:a16="http://schemas.microsoft.com/office/drawing/2014/main" val="1547948082"/>
                    </a:ext>
                  </a:extLst>
                </a:gridCol>
                <a:gridCol w="1299411">
                  <a:extLst>
                    <a:ext uri="{9D8B030D-6E8A-4147-A177-3AD203B41FA5}">
                      <a16:colId xmlns:a16="http://schemas.microsoft.com/office/drawing/2014/main" val="1754929340"/>
                    </a:ext>
                  </a:extLst>
                </a:gridCol>
                <a:gridCol w="1167063">
                  <a:extLst>
                    <a:ext uri="{9D8B030D-6E8A-4147-A177-3AD203B41FA5}">
                      <a16:colId xmlns:a16="http://schemas.microsoft.com/office/drawing/2014/main" val="328791722"/>
                    </a:ext>
                  </a:extLst>
                </a:gridCol>
                <a:gridCol w="1143000">
                  <a:extLst>
                    <a:ext uri="{9D8B030D-6E8A-4147-A177-3AD203B41FA5}">
                      <a16:colId xmlns:a16="http://schemas.microsoft.com/office/drawing/2014/main" val="2778051409"/>
                    </a:ext>
                  </a:extLst>
                </a:gridCol>
                <a:gridCol w="1219471">
                  <a:extLst>
                    <a:ext uri="{9D8B030D-6E8A-4147-A177-3AD203B41FA5}">
                      <a16:colId xmlns:a16="http://schemas.microsoft.com/office/drawing/2014/main" val="1822421146"/>
                    </a:ext>
                  </a:extLst>
                </a:gridCol>
              </a:tblGrid>
              <a:tr h="370840">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Athletics: Throwing</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pic>
        <p:nvPicPr>
          <p:cNvPr id="8" name="Picture 7">
            <a:extLst>
              <a:ext uri="{FF2B5EF4-FFF2-40B4-BE49-F238E27FC236}">
                <a16:creationId xmlns:a16="http://schemas.microsoft.com/office/drawing/2014/main" id="{87186C4A-A731-4918-B81F-3E83598D085C}"/>
              </a:ext>
            </a:extLst>
          </p:cNvPr>
          <p:cNvPicPr>
            <a:picLocks noChangeAspect="1"/>
          </p:cNvPicPr>
          <p:nvPr/>
        </p:nvPicPr>
        <p:blipFill>
          <a:blip r:embed="rId2"/>
          <a:stretch>
            <a:fillRect/>
          </a:stretch>
        </p:blipFill>
        <p:spPr>
          <a:xfrm>
            <a:off x="3722922" y="299843"/>
            <a:ext cx="820447" cy="999625"/>
          </a:xfrm>
          <a:prstGeom prst="rect">
            <a:avLst/>
          </a:prstGeom>
        </p:spPr>
      </p:pic>
      <p:pic>
        <p:nvPicPr>
          <p:cNvPr id="9" name="Picture 8">
            <a:extLst>
              <a:ext uri="{FF2B5EF4-FFF2-40B4-BE49-F238E27FC236}">
                <a16:creationId xmlns:a16="http://schemas.microsoft.com/office/drawing/2014/main" id="{C7F0FDF7-63BE-4380-9C58-15DC07A3620D}"/>
              </a:ext>
            </a:extLst>
          </p:cNvPr>
          <p:cNvPicPr>
            <a:picLocks noChangeAspect="1"/>
          </p:cNvPicPr>
          <p:nvPr/>
        </p:nvPicPr>
        <p:blipFill>
          <a:blip r:embed="rId3"/>
          <a:stretch>
            <a:fillRect/>
          </a:stretch>
        </p:blipFill>
        <p:spPr>
          <a:xfrm>
            <a:off x="5004766" y="270863"/>
            <a:ext cx="820447" cy="1042652"/>
          </a:xfrm>
          <a:prstGeom prst="rect">
            <a:avLst/>
          </a:prstGeom>
        </p:spPr>
      </p:pic>
      <p:pic>
        <p:nvPicPr>
          <p:cNvPr id="10" name="Picture 9">
            <a:extLst>
              <a:ext uri="{FF2B5EF4-FFF2-40B4-BE49-F238E27FC236}">
                <a16:creationId xmlns:a16="http://schemas.microsoft.com/office/drawing/2014/main" id="{5171743B-F671-4C48-AD6D-42DF5ED74B81}"/>
              </a:ext>
            </a:extLst>
          </p:cNvPr>
          <p:cNvPicPr>
            <a:picLocks noChangeAspect="1"/>
          </p:cNvPicPr>
          <p:nvPr/>
        </p:nvPicPr>
        <p:blipFill>
          <a:blip r:embed="rId4"/>
          <a:stretch>
            <a:fillRect/>
          </a:stretch>
        </p:blipFill>
        <p:spPr>
          <a:xfrm>
            <a:off x="7328060" y="270863"/>
            <a:ext cx="925230" cy="1007677"/>
          </a:xfrm>
          <a:prstGeom prst="rect">
            <a:avLst/>
          </a:prstGeom>
        </p:spPr>
      </p:pic>
      <p:pic>
        <p:nvPicPr>
          <p:cNvPr id="11" name="Picture 10">
            <a:extLst>
              <a:ext uri="{FF2B5EF4-FFF2-40B4-BE49-F238E27FC236}">
                <a16:creationId xmlns:a16="http://schemas.microsoft.com/office/drawing/2014/main" id="{6AE6FBC2-3505-410C-BA12-85F7B238AD6A}"/>
              </a:ext>
            </a:extLst>
          </p:cNvPr>
          <p:cNvPicPr>
            <a:picLocks noChangeAspect="1"/>
          </p:cNvPicPr>
          <p:nvPr/>
        </p:nvPicPr>
        <p:blipFill>
          <a:blip r:embed="rId5"/>
          <a:stretch>
            <a:fillRect/>
          </a:stretch>
        </p:blipFill>
        <p:spPr>
          <a:xfrm>
            <a:off x="6276674" y="270863"/>
            <a:ext cx="820447" cy="1027718"/>
          </a:xfrm>
          <a:prstGeom prst="rect">
            <a:avLst/>
          </a:prstGeom>
        </p:spPr>
      </p:pic>
      <p:pic>
        <p:nvPicPr>
          <p:cNvPr id="12" name="Picture 11">
            <a:extLst>
              <a:ext uri="{FF2B5EF4-FFF2-40B4-BE49-F238E27FC236}">
                <a16:creationId xmlns:a16="http://schemas.microsoft.com/office/drawing/2014/main" id="{5DA6540E-E91F-4E96-B313-CACC3CE3F869}"/>
              </a:ext>
            </a:extLst>
          </p:cNvPr>
          <p:cNvPicPr>
            <a:picLocks noChangeAspect="1"/>
          </p:cNvPicPr>
          <p:nvPr/>
        </p:nvPicPr>
        <p:blipFill>
          <a:blip r:embed="rId6"/>
          <a:stretch>
            <a:fillRect/>
          </a:stretch>
        </p:blipFill>
        <p:spPr>
          <a:xfrm>
            <a:off x="8638411" y="299843"/>
            <a:ext cx="762637" cy="1053981"/>
          </a:xfrm>
          <a:prstGeom prst="rect">
            <a:avLst/>
          </a:prstGeom>
        </p:spPr>
      </p:pic>
      <p:sp>
        <p:nvSpPr>
          <p:cNvPr id="2" name="Oval 1">
            <a:extLst>
              <a:ext uri="{FF2B5EF4-FFF2-40B4-BE49-F238E27FC236}">
                <a16:creationId xmlns:a16="http://schemas.microsoft.com/office/drawing/2014/main" id="{F68D5566-F411-5E38-9BA7-6C435F2AD980}"/>
              </a:ext>
            </a:extLst>
          </p:cNvPr>
          <p:cNvSpPr/>
          <p:nvPr/>
        </p:nvSpPr>
        <p:spPr>
          <a:xfrm>
            <a:off x="4041357"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a:extLst>
              <a:ext uri="{FF2B5EF4-FFF2-40B4-BE49-F238E27FC236}">
                <a16:creationId xmlns:a16="http://schemas.microsoft.com/office/drawing/2014/main" id="{814C5C40-11D7-A3D7-7DD7-AD96D8FC734B}"/>
              </a:ext>
            </a:extLst>
          </p:cNvPr>
          <p:cNvSpPr/>
          <p:nvPr/>
        </p:nvSpPr>
        <p:spPr>
          <a:xfrm>
            <a:off x="5330743"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84B999C1-5C24-328D-DC86-C15A4F61F7D7}"/>
              </a:ext>
            </a:extLst>
          </p:cNvPr>
          <p:cNvSpPr/>
          <p:nvPr/>
        </p:nvSpPr>
        <p:spPr>
          <a:xfrm>
            <a:off x="6602725"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0A3632ED-D5CA-3310-0742-41ACA42ADAFE}"/>
              </a:ext>
            </a:extLst>
          </p:cNvPr>
          <p:cNvSpPr/>
          <p:nvPr/>
        </p:nvSpPr>
        <p:spPr>
          <a:xfrm>
            <a:off x="7703835" y="153741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834B262C-7459-1FFF-53A8-7A788D03078D}"/>
              </a:ext>
            </a:extLst>
          </p:cNvPr>
          <p:cNvSpPr/>
          <p:nvPr/>
        </p:nvSpPr>
        <p:spPr>
          <a:xfrm>
            <a:off x="8966324"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0AC4B3E6-3A4F-7CF9-76FA-67E41E5BF244}"/>
              </a:ext>
            </a:extLst>
          </p:cNvPr>
          <p:cNvSpPr/>
          <p:nvPr/>
        </p:nvSpPr>
        <p:spPr>
          <a:xfrm>
            <a:off x="4039498"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63D7D6E0-8841-48F4-9037-BD60753C207E}"/>
              </a:ext>
            </a:extLst>
          </p:cNvPr>
          <p:cNvSpPr/>
          <p:nvPr/>
        </p:nvSpPr>
        <p:spPr>
          <a:xfrm>
            <a:off x="4039443"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E77657CD-0F7C-6F0A-11D5-BC769C75FDC6}"/>
              </a:ext>
            </a:extLst>
          </p:cNvPr>
          <p:cNvSpPr/>
          <p:nvPr/>
        </p:nvSpPr>
        <p:spPr>
          <a:xfrm>
            <a:off x="4039387"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F42B4F52-4E6C-7F1B-E86D-B6F41B20777A}"/>
              </a:ext>
            </a:extLst>
          </p:cNvPr>
          <p:cNvSpPr/>
          <p:nvPr/>
        </p:nvSpPr>
        <p:spPr>
          <a:xfrm>
            <a:off x="4048824"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A82F43F1-2731-8B77-4B2A-CB27BE1BE4B8}"/>
              </a:ext>
            </a:extLst>
          </p:cNvPr>
          <p:cNvSpPr/>
          <p:nvPr/>
        </p:nvSpPr>
        <p:spPr>
          <a:xfrm>
            <a:off x="4048768"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A2AFC48A-82E8-F88E-5683-ECDD9030EC8A}"/>
              </a:ext>
            </a:extLst>
          </p:cNvPr>
          <p:cNvSpPr/>
          <p:nvPr/>
        </p:nvSpPr>
        <p:spPr>
          <a:xfrm>
            <a:off x="4048713"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FA579946-6A9F-C093-2D39-0ED62950B2EE}"/>
              </a:ext>
            </a:extLst>
          </p:cNvPr>
          <p:cNvSpPr/>
          <p:nvPr/>
        </p:nvSpPr>
        <p:spPr>
          <a:xfrm>
            <a:off x="4048658" y="43367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94642087-99F7-7083-EB60-EC5BCBC758A0}"/>
              </a:ext>
            </a:extLst>
          </p:cNvPr>
          <p:cNvSpPr/>
          <p:nvPr/>
        </p:nvSpPr>
        <p:spPr>
          <a:xfrm>
            <a:off x="4048602" y="48288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3B1BDE2A-FFCD-A318-78DE-FC8AAE0CCF11}"/>
              </a:ext>
            </a:extLst>
          </p:cNvPr>
          <p:cNvSpPr/>
          <p:nvPr/>
        </p:nvSpPr>
        <p:spPr>
          <a:xfrm>
            <a:off x="5330076"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9FC69E8E-4721-38D1-FBDF-DA9254D22DE0}"/>
              </a:ext>
            </a:extLst>
          </p:cNvPr>
          <p:cNvSpPr/>
          <p:nvPr/>
        </p:nvSpPr>
        <p:spPr>
          <a:xfrm>
            <a:off x="5330020"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A8028E73-5EF8-86A3-7764-21ABB7341394}"/>
              </a:ext>
            </a:extLst>
          </p:cNvPr>
          <p:cNvSpPr/>
          <p:nvPr/>
        </p:nvSpPr>
        <p:spPr>
          <a:xfrm>
            <a:off x="5339457"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0BCA05F0-27D7-6629-7EAC-0A659997CA20}"/>
              </a:ext>
            </a:extLst>
          </p:cNvPr>
          <p:cNvSpPr/>
          <p:nvPr/>
        </p:nvSpPr>
        <p:spPr>
          <a:xfrm>
            <a:off x="5329908"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DAD8D479-3323-2109-AC0C-11CE079F7BCA}"/>
              </a:ext>
            </a:extLst>
          </p:cNvPr>
          <p:cNvSpPr/>
          <p:nvPr/>
        </p:nvSpPr>
        <p:spPr>
          <a:xfrm>
            <a:off x="5329853"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1FDAB3CA-E3CE-07E7-4455-82FDEA6F2143}"/>
              </a:ext>
            </a:extLst>
          </p:cNvPr>
          <p:cNvSpPr/>
          <p:nvPr/>
        </p:nvSpPr>
        <p:spPr>
          <a:xfrm>
            <a:off x="5329797"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4E0C7CD6-B3AB-0710-98C2-7674BFB829A7}"/>
              </a:ext>
            </a:extLst>
          </p:cNvPr>
          <p:cNvSpPr/>
          <p:nvPr/>
        </p:nvSpPr>
        <p:spPr>
          <a:xfrm>
            <a:off x="5329742" y="43367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8DC8DAE1-83FD-9EC5-354E-8EC2C731A36A}"/>
              </a:ext>
            </a:extLst>
          </p:cNvPr>
          <p:cNvSpPr/>
          <p:nvPr/>
        </p:nvSpPr>
        <p:spPr>
          <a:xfrm>
            <a:off x="5329686" y="481554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0D5C3420-6D7F-3E13-641E-14117E9F2865}"/>
              </a:ext>
            </a:extLst>
          </p:cNvPr>
          <p:cNvSpPr/>
          <p:nvPr/>
        </p:nvSpPr>
        <p:spPr>
          <a:xfrm>
            <a:off x="6601667"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3315293B-4A83-DE14-FF03-6BCDCB1BE0D3}"/>
              </a:ext>
            </a:extLst>
          </p:cNvPr>
          <p:cNvSpPr/>
          <p:nvPr/>
        </p:nvSpPr>
        <p:spPr>
          <a:xfrm>
            <a:off x="6601611"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2E786FF0-AF0E-A0FD-F1EE-1BCBAA587550}"/>
              </a:ext>
            </a:extLst>
          </p:cNvPr>
          <p:cNvSpPr/>
          <p:nvPr/>
        </p:nvSpPr>
        <p:spPr>
          <a:xfrm>
            <a:off x="6601556"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7C53E93B-22A9-B802-0552-287F2BB7A2CE}"/>
              </a:ext>
            </a:extLst>
          </p:cNvPr>
          <p:cNvSpPr/>
          <p:nvPr/>
        </p:nvSpPr>
        <p:spPr>
          <a:xfrm>
            <a:off x="6601500"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49CED5A2-E9C0-FD3C-53F0-DEB15E6B035C}"/>
              </a:ext>
            </a:extLst>
          </p:cNvPr>
          <p:cNvSpPr/>
          <p:nvPr/>
        </p:nvSpPr>
        <p:spPr>
          <a:xfrm>
            <a:off x="6601445"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DD8585BC-E581-B05B-2C66-7D1B51C9C2B5}"/>
              </a:ext>
            </a:extLst>
          </p:cNvPr>
          <p:cNvSpPr/>
          <p:nvPr/>
        </p:nvSpPr>
        <p:spPr>
          <a:xfrm>
            <a:off x="6601389"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BB215BC5-1C12-8D4A-33F3-9CBA8171068B}"/>
              </a:ext>
            </a:extLst>
          </p:cNvPr>
          <p:cNvSpPr/>
          <p:nvPr/>
        </p:nvSpPr>
        <p:spPr>
          <a:xfrm>
            <a:off x="6601334" y="433670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003B8AA9-5ECB-7973-26C2-B9D20A2F8549}"/>
              </a:ext>
            </a:extLst>
          </p:cNvPr>
          <p:cNvSpPr/>
          <p:nvPr/>
        </p:nvSpPr>
        <p:spPr>
          <a:xfrm>
            <a:off x="6592175" y="481529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F4B0588C-5200-2221-D3FD-1EDF8008D4A5}"/>
              </a:ext>
            </a:extLst>
          </p:cNvPr>
          <p:cNvSpPr/>
          <p:nvPr/>
        </p:nvSpPr>
        <p:spPr>
          <a:xfrm>
            <a:off x="7702388"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789AD52C-BF08-D62E-9674-28E36D8B93E4}"/>
              </a:ext>
            </a:extLst>
          </p:cNvPr>
          <p:cNvSpPr/>
          <p:nvPr/>
        </p:nvSpPr>
        <p:spPr>
          <a:xfrm>
            <a:off x="7702333"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FFFAEC9C-F062-A0F6-FDD8-483658C8E921}"/>
              </a:ext>
            </a:extLst>
          </p:cNvPr>
          <p:cNvSpPr/>
          <p:nvPr/>
        </p:nvSpPr>
        <p:spPr>
          <a:xfrm>
            <a:off x="7702277"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4A675434-46DE-2719-826E-27CDF4174E2B}"/>
              </a:ext>
            </a:extLst>
          </p:cNvPr>
          <p:cNvSpPr/>
          <p:nvPr/>
        </p:nvSpPr>
        <p:spPr>
          <a:xfrm>
            <a:off x="7702222"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6F8D6A9B-2E43-B950-9E57-EE7E35315CE0}"/>
              </a:ext>
            </a:extLst>
          </p:cNvPr>
          <p:cNvSpPr/>
          <p:nvPr/>
        </p:nvSpPr>
        <p:spPr>
          <a:xfrm>
            <a:off x="7702165"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B43C72CF-BF80-89EA-BC5C-8B75D89B41EB}"/>
              </a:ext>
            </a:extLst>
          </p:cNvPr>
          <p:cNvSpPr/>
          <p:nvPr/>
        </p:nvSpPr>
        <p:spPr>
          <a:xfrm>
            <a:off x="7714118" y="439580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3691FD84-A479-C375-10C6-B54E4E2234D3}"/>
              </a:ext>
            </a:extLst>
          </p:cNvPr>
          <p:cNvSpPr/>
          <p:nvPr/>
        </p:nvSpPr>
        <p:spPr>
          <a:xfrm>
            <a:off x="7702054" y="480301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DADC269B-B03E-83EF-AE36-C5932B9DBC0A}"/>
              </a:ext>
            </a:extLst>
          </p:cNvPr>
          <p:cNvSpPr/>
          <p:nvPr/>
        </p:nvSpPr>
        <p:spPr>
          <a:xfrm>
            <a:off x="8964543" y="480301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C279B54E-DC27-E8AC-3774-DE830ABC6EB1}"/>
              </a:ext>
            </a:extLst>
          </p:cNvPr>
          <p:cNvSpPr/>
          <p:nvPr/>
        </p:nvSpPr>
        <p:spPr>
          <a:xfrm>
            <a:off x="8964487" y="442156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016365F1-8C5C-9928-F1C1-76ABE7B4FD89}"/>
              </a:ext>
            </a:extLst>
          </p:cNvPr>
          <p:cNvSpPr/>
          <p:nvPr/>
        </p:nvSpPr>
        <p:spPr>
          <a:xfrm>
            <a:off x="8935953"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0E5567C6-455B-DF34-3132-23C75A28B4A5}"/>
              </a:ext>
            </a:extLst>
          </p:cNvPr>
          <p:cNvSpPr/>
          <p:nvPr/>
        </p:nvSpPr>
        <p:spPr>
          <a:xfrm>
            <a:off x="8964375"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5353677E-7314-511D-54F7-7C9C74B12AD5}"/>
              </a:ext>
            </a:extLst>
          </p:cNvPr>
          <p:cNvSpPr/>
          <p:nvPr/>
        </p:nvSpPr>
        <p:spPr>
          <a:xfrm>
            <a:off x="8935842" y="271406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C0DBBA1E-81AC-9BE2-680C-BF23B0B81FCF}"/>
              </a:ext>
            </a:extLst>
          </p:cNvPr>
          <p:cNvSpPr/>
          <p:nvPr/>
        </p:nvSpPr>
        <p:spPr>
          <a:xfrm>
            <a:off x="8935786"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E0EAA6B9-0A1A-44DC-B622-C27D371D34F0}"/>
              </a:ext>
            </a:extLst>
          </p:cNvPr>
          <p:cNvSpPr/>
          <p:nvPr/>
        </p:nvSpPr>
        <p:spPr>
          <a:xfrm>
            <a:off x="8964209"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56" name="Table 55">
            <a:extLst>
              <a:ext uri="{FF2B5EF4-FFF2-40B4-BE49-F238E27FC236}">
                <a16:creationId xmlns:a16="http://schemas.microsoft.com/office/drawing/2014/main" id="{A02BF549-B7F1-4D95-B9B0-0D2637CBFC5D}"/>
              </a:ext>
            </a:extLst>
          </p:cNvPr>
          <p:cNvGraphicFramePr>
            <a:graphicFrameLocks noGrp="1"/>
          </p:cNvGraphicFramePr>
          <p:nvPr>
            <p:extLst>
              <p:ext uri="{D42A27DB-BD31-4B8C-83A1-F6EECF244321}">
                <p14:modId xmlns:p14="http://schemas.microsoft.com/office/powerpoint/2010/main" val="2682842093"/>
              </p:ext>
            </p:extLst>
          </p:nvPr>
        </p:nvGraphicFramePr>
        <p:xfrm>
          <a:off x="1224366" y="5120578"/>
          <a:ext cx="8369084" cy="370840"/>
        </p:xfrm>
        <a:graphic>
          <a:graphicData uri="http://schemas.openxmlformats.org/drawingml/2006/table">
            <a:tbl>
              <a:tblPr firstRow="1" bandRow="1">
                <a:tableStyleId>{5940675A-B579-460E-94D1-54222C63F5DA}</a:tableStyleId>
              </a:tblPr>
              <a:tblGrid>
                <a:gridCol w="2216666">
                  <a:extLst>
                    <a:ext uri="{9D8B030D-6E8A-4147-A177-3AD203B41FA5}">
                      <a16:colId xmlns:a16="http://schemas.microsoft.com/office/drawing/2014/main" val="4025725687"/>
                    </a:ext>
                  </a:extLst>
                </a:gridCol>
                <a:gridCol w="1323473">
                  <a:extLst>
                    <a:ext uri="{9D8B030D-6E8A-4147-A177-3AD203B41FA5}">
                      <a16:colId xmlns:a16="http://schemas.microsoft.com/office/drawing/2014/main" val="1547948082"/>
                    </a:ext>
                  </a:extLst>
                </a:gridCol>
                <a:gridCol w="1299411">
                  <a:extLst>
                    <a:ext uri="{9D8B030D-6E8A-4147-A177-3AD203B41FA5}">
                      <a16:colId xmlns:a16="http://schemas.microsoft.com/office/drawing/2014/main" val="1754929340"/>
                    </a:ext>
                  </a:extLst>
                </a:gridCol>
                <a:gridCol w="1167063">
                  <a:extLst>
                    <a:ext uri="{9D8B030D-6E8A-4147-A177-3AD203B41FA5}">
                      <a16:colId xmlns:a16="http://schemas.microsoft.com/office/drawing/2014/main" val="328791722"/>
                    </a:ext>
                  </a:extLst>
                </a:gridCol>
                <a:gridCol w="1143000">
                  <a:extLst>
                    <a:ext uri="{9D8B030D-6E8A-4147-A177-3AD203B41FA5}">
                      <a16:colId xmlns:a16="http://schemas.microsoft.com/office/drawing/2014/main" val="2778051409"/>
                    </a:ext>
                  </a:extLst>
                </a:gridCol>
                <a:gridCol w="1219471">
                  <a:extLst>
                    <a:ext uri="{9D8B030D-6E8A-4147-A177-3AD203B41FA5}">
                      <a16:colId xmlns:a16="http://schemas.microsoft.com/office/drawing/2014/main" val="1822421146"/>
                    </a:ext>
                  </a:extLst>
                </a:gridCol>
              </a:tblGrid>
              <a:tr h="370840">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Athletics: 9.58 seconds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graphicFrame>
        <p:nvGraphicFramePr>
          <p:cNvPr id="58" name="Table 57">
            <a:extLst>
              <a:ext uri="{FF2B5EF4-FFF2-40B4-BE49-F238E27FC236}">
                <a16:creationId xmlns:a16="http://schemas.microsoft.com/office/drawing/2014/main" id="{585D0BF1-E057-4E62-A379-33F397439D06}"/>
              </a:ext>
            </a:extLst>
          </p:cNvPr>
          <p:cNvGraphicFramePr>
            <a:graphicFrameLocks noGrp="1"/>
          </p:cNvGraphicFramePr>
          <p:nvPr>
            <p:extLst>
              <p:ext uri="{D42A27DB-BD31-4B8C-83A1-F6EECF244321}">
                <p14:modId xmlns:p14="http://schemas.microsoft.com/office/powerpoint/2010/main" val="3040276504"/>
              </p:ext>
            </p:extLst>
          </p:nvPr>
        </p:nvGraphicFramePr>
        <p:xfrm>
          <a:off x="1224366" y="5508247"/>
          <a:ext cx="8369084" cy="457200"/>
        </p:xfrm>
        <a:graphic>
          <a:graphicData uri="http://schemas.openxmlformats.org/drawingml/2006/table">
            <a:tbl>
              <a:tblPr firstRow="1" bandRow="1">
                <a:tableStyleId>{5940675A-B579-460E-94D1-54222C63F5DA}</a:tableStyleId>
              </a:tblPr>
              <a:tblGrid>
                <a:gridCol w="2216666">
                  <a:extLst>
                    <a:ext uri="{9D8B030D-6E8A-4147-A177-3AD203B41FA5}">
                      <a16:colId xmlns:a16="http://schemas.microsoft.com/office/drawing/2014/main" val="4025725687"/>
                    </a:ext>
                  </a:extLst>
                </a:gridCol>
                <a:gridCol w="1323473">
                  <a:extLst>
                    <a:ext uri="{9D8B030D-6E8A-4147-A177-3AD203B41FA5}">
                      <a16:colId xmlns:a16="http://schemas.microsoft.com/office/drawing/2014/main" val="1547948082"/>
                    </a:ext>
                  </a:extLst>
                </a:gridCol>
                <a:gridCol w="1299411">
                  <a:extLst>
                    <a:ext uri="{9D8B030D-6E8A-4147-A177-3AD203B41FA5}">
                      <a16:colId xmlns:a16="http://schemas.microsoft.com/office/drawing/2014/main" val="1754929340"/>
                    </a:ext>
                  </a:extLst>
                </a:gridCol>
                <a:gridCol w="1167063">
                  <a:extLst>
                    <a:ext uri="{9D8B030D-6E8A-4147-A177-3AD203B41FA5}">
                      <a16:colId xmlns:a16="http://schemas.microsoft.com/office/drawing/2014/main" val="328791722"/>
                    </a:ext>
                  </a:extLst>
                </a:gridCol>
                <a:gridCol w="1143000">
                  <a:extLst>
                    <a:ext uri="{9D8B030D-6E8A-4147-A177-3AD203B41FA5}">
                      <a16:colId xmlns:a16="http://schemas.microsoft.com/office/drawing/2014/main" val="2778051409"/>
                    </a:ext>
                  </a:extLst>
                </a:gridCol>
                <a:gridCol w="1219471">
                  <a:extLst>
                    <a:ext uri="{9D8B030D-6E8A-4147-A177-3AD203B41FA5}">
                      <a16:colId xmlns:a16="http://schemas.microsoft.com/office/drawing/2014/main" val="1822421146"/>
                    </a:ext>
                  </a:extLst>
                </a:gridCol>
              </a:tblGrid>
              <a:tr h="370840">
                <a:tc>
                  <a:txBody>
                    <a:bodyPr/>
                    <a:lstStyle/>
                    <a:p>
                      <a:r>
                        <a:rPr lang="en-GB" dirty="0"/>
                        <a:t>Outdoor and adventurous: Counting cones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graphicFrame>
        <p:nvGraphicFramePr>
          <p:cNvPr id="59" name="Table 58">
            <a:extLst>
              <a:ext uri="{FF2B5EF4-FFF2-40B4-BE49-F238E27FC236}">
                <a16:creationId xmlns:a16="http://schemas.microsoft.com/office/drawing/2014/main" id="{5EC045B1-0CD1-4008-BF75-538C534B101C}"/>
              </a:ext>
            </a:extLst>
          </p:cNvPr>
          <p:cNvGraphicFramePr>
            <a:graphicFrameLocks noGrp="1"/>
          </p:cNvGraphicFramePr>
          <p:nvPr>
            <p:extLst>
              <p:ext uri="{D42A27DB-BD31-4B8C-83A1-F6EECF244321}">
                <p14:modId xmlns:p14="http://schemas.microsoft.com/office/powerpoint/2010/main" val="2887547185"/>
              </p:ext>
            </p:extLst>
          </p:nvPr>
        </p:nvGraphicFramePr>
        <p:xfrm>
          <a:off x="1236991" y="5984965"/>
          <a:ext cx="8369084" cy="457200"/>
        </p:xfrm>
        <a:graphic>
          <a:graphicData uri="http://schemas.openxmlformats.org/drawingml/2006/table">
            <a:tbl>
              <a:tblPr firstRow="1" bandRow="1">
                <a:tableStyleId>{5940675A-B579-460E-94D1-54222C63F5DA}</a:tableStyleId>
              </a:tblPr>
              <a:tblGrid>
                <a:gridCol w="2216666">
                  <a:extLst>
                    <a:ext uri="{9D8B030D-6E8A-4147-A177-3AD203B41FA5}">
                      <a16:colId xmlns:a16="http://schemas.microsoft.com/office/drawing/2014/main" val="4025725687"/>
                    </a:ext>
                  </a:extLst>
                </a:gridCol>
                <a:gridCol w="1323473">
                  <a:extLst>
                    <a:ext uri="{9D8B030D-6E8A-4147-A177-3AD203B41FA5}">
                      <a16:colId xmlns:a16="http://schemas.microsoft.com/office/drawing/2014/main" val="1547948082"/>
                    </a:ext>
                  </a:extLst>
                </a:gridCol>
                <a:gridCol w="1299411">
                  <a:extLst>
                    <a:ext uri="{9D8B030D-6E8A-4147-A177-3AD203B41FA5}">
                      <a16:colId xmlns:a16="http://schemas.microsoft.com/office/drawing/2014/main" val="1754929340"/>
                    </a:ext>
                  </a:extLst>
                </a:gridCol>
                <a:gridCol w="1167063">
                  <a:extLst>
                    <a:ext uri="{9D8B030D-6E8A-4147-A177-3AD203B41FA5}">
                      <a16:colId xmlns:a16="http://schemas.microsoft.com/office/drawing/2014/main" val="328791722"/>
                    </a:ext>
                  </a:extLst>
                </a:gridCol>
                <a:gridCol w="1143000">
                  <a:extLst>
                    <a:ext uri="{9D8B030D-6E8A-4147-A177-3AD203B41FA5}">
                      <a16:colId xmlns:a16="http://schemas.microsoft.com/office/drawing/2014/main" val="2778051409"/>
                    </a:ext>
                  </a:extLst>
                </a:gridCol>
                <a:gridCol w="1219471">
                  <a:extLst>
                    <a:ext uri="{9D8B030D-6E8A-4147-A177-3AD203B41FA5}">
                      <a16:colId xmlns:a16="http://schemas.microsoft.com/office/drawing/2014/main" val="1822421146"/>
                    </a:ext>
                  </a:extLst>
                </a:gridCol>
              </a:tblGrid>
              <a:tr h="370840">
                <a:tc>
                  <a:txBody>
                    <a:bodyPr/>
                    <a:lstStyle/>
                    <a:p>
                      <a:r>
                        <a:rPr lang="en-GB" dirty="0"/>
                        <a:t>Outdoor and adventurous: Team building</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graphicFrame>
        <p:nvGraphicFramePr>
          <p:cNvPr id="60" name="Table 59">
            <a:extLst>
              <a:ext uri="{FF2B5EF4-FFF2-40B4-BE49-F238E27FC236}">
                <a16:creationId xmlns:a16="http://schemas.microsoft.com/office/drawing/2014/main" id="{8361B923-8647-4785-BAC4-76ED0F7AEF29}"/>
              </a:ext>
            </a:extLst>
          </p:cNvPr>
          <p:cNvGraphicFramePr>
            <a:graphicFrameLocks noGrp="1"/>
          </p:cNvGraphicFramePr>
          <p:nvPr>
            <p:extLst>
              <p:ext uri="{D42A27DB-BD31-4B8C-83A1-F6EECF244321}">
                <p14:modId xmlns:p14="http://schemas.microsoft.com/office/powerpoint/2010/main" val="792234878"/>
              </p:ext>
            </p:extLst>
          </p:nvPr>
        </p:nvGraphicFramePr>
        <p:xfrm>
          <a:off x="1236991" y="6460609"/>
          <a:ext cx="8369084" cy="457200"/>
        </p:xfrm>
        <a:graphic>
          <a:graphicData uri="http://schemas.openxmlformats.org/drawingml/2006/table">
            <a:tbl>
              <a:tblPr firstRow="1" bandRow="1">
                <a:tableStyleId>{5940675A-B579-460E-94D1-54222C63F5DA}</a:tableStyleId>
              </a:tblPr>
              <a:tblGrid>
                <a:gridCol w="2216666">
                  <a:extLst>
                    <a:ext uri="{9D8B030D-6E8A-4147-A177-3AD203B41FA5}">
                      <a16:colId xmlns:a16="http://schemas.microsoft.com/office/drawing/2014/main" val="4025725687"/>
                    </a:ext>
                  </a:extLst>
                </a:gridCol>
                <a:gridCol w="1323473">
                  <a:extLst>
                    <a:ext uri="{9D8B030D-6E8A-4147-A177-3AD203B41FA5}">
                      <a16:colId xmlns:a16="http://schemas.microsoft.com/office/drawing/2014/main" val="1547948082"/>
                    </a:ext>
                  </a:extLst>
                </a:gridCol>
                <a:gridCol w="1299411">
                  <a:extLst>
                    <a:ext uri="{9D8B030D-6E8A-4147-A177-3AD203B41FA5}">
                      <a16:colId xmlns:a16="http://schemas.microsoft.com/office/drawing/2014/main" val="1754929340"/>
                    </a:ext>
                  </a:extLst>
                </a:gridCol>
                <a:gridCol w="1167063">
                  <a:extLst>
                    <a:ext uri="{9D8B030D-6E8A-4147-A177-3AD203B41FA5}">
                      <a16:colId xmlns:a16="http://schemas.microsoft.com/office/drawing/2014/main" val="328791722"/>
                    </a:ext>
                  </a:extLst>
                </a:gridCol>
                <a:gridCol w="1143000">
                  <a:extLst>
                    <a:ext uri="{9D8B030D-6E8A-4147-A177-3AD203B41FA5}">
                      <a16:colId xmlns:a16="http://schemas.microsoft.com/office/drawing/2014/main" val="2778051409"/>
                    </a:ext>
                  </a:extLst>
                </a:gridCol>
                <a:gridCol w="1219471">
                  <a:extLst>
                    <a:ext uri="{9D8B030D-6E8A-4147-A177-3AD203B41FA5}">
                      <a16:colId xmlns:a16="http://schemas.microsoft.com/office/drawing/2014/main" val="1822421146"/>
                    </a:ext>
                  </a:extLst>
                </a:gridCol>
              </a:tblGrid>
              <a:tr h="370840">
                <a:tc>
                  <a:txBody>
                    <a:bodyPr/>
                    <a:lstStyle/>
                    <a:p>
                      <a:r>
                        <a:rPr lang="en-GB" dirty="0"/>
                        <a:t>Outdoor and adventurous: Night trail</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sp>
        <p:nvSpPr>
          <p:cNvPr id="57" name="Oval 56">
            <a:extLst>
              <a:ext uri="{FF2B5EF4-FFF2-40B4-BE49-F238E27FC236}">
                <a16:creationId xmlns:a16="http://schemas.microsoft.com/office/drawing/2014/main" id="{D3841508-B3D2-4183-BEDF-4B036B17F9D1}"/>
              </a:ext>
            </a:extLst>
          </p:cNvPr>
          <p:cNvSpPr/>
          <p:nvPr/>
        </p:nvSpPr>
        <p:spPr>
          <a:xfrm>
            <a:off x="7729632" y="355920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Oval 60">
            <a:extLst>
              <a:ext uri="{FF2B5EF4-FFF2-40B4-BE49-F238E27FC236}">
                <a16:creationId xmlns:a16="http://schemas.microsoft.com/office/drawing/2014/main" id="{9A7C4259-590C-474F-B3D2-30C0B64B3C54}"/>
              </a:ext>
            </a:extLst>
          </p:cNvPr>
          <p:cNvSpPr/>
          <p:nvPr/>
        </p:nvSpPr>
        <p:spPr>
          <a:xfrm>
            <a:off x="8898861" y="313789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11DB3935-80B6-4C93-81DE-E99BEC6EC242}"/>
              </a:ext>
            </a:extLst>
          </p:cNvPr>
          <p:cNvSpPr/>
          <p:nvPr/>
        </p:nvSpPr>
        <p:spPr>
          <a:xfrm>
            <a:off x="8991434" y="524684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F7736DB1-C0B0-4D05-A966-38414C99E55E}"/>
              </a:ext>
            </a:extLst>
          </p:cNvPr>
          <p:cNvSpPr/>
          <p:nvPr/>
        </p:nvSpPr>
        <p:spPr>
          <a:xfrm>
            <a:off x="8991434" y="569201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0773B48A-4CB6-4406-96E8-D5BFC245BAFD}"/>
              </a:ext>
            </a:extLst>
          </p:cNvPr>
          <p:cNvSpPr/>
          <p:nvPr/>
        </p:nvSpPr>
        <p:spPr>
          <a:xfrm>
            <a:off x="8986186" y="614372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30347B74-8C31-470E-B363-51C4DAD13762}"/>
              </a:ext>
            </a:extLst>
          </p:cNvPr>
          <p:cNvSpPr/>
          <p:nvPr/>
        </p:nvSpPr>
        <p:spPr>
          <a:xfrm>
            <a:off x="8986186" y="657463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4F0BDF23-E518-4270-9637-8B181FF50635}"/>
              </a:ext>
            </a:extLst>
          </p:cNvPr>
          <p:cNvSpPr/>
          <p:nvPr/>
        </p:nvSpPr>
        <p:spPr>
          <a:xfrm>
            <a:off x="7729631" y="524684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69487CC2-3266-44D8-A0DD-C77BA52D881C}"/>
              </a:ext>
            </a:extLst>
          </p:cNvPr>
          <p:cNvSpPr/>
          <p:nvPr/>
        </p:nvSpPr>
        <p:spPr>
          <a:xfrm>
            <a:off x="7717878" y="566071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E4123AB5-A0B2-49D7-A1B0-F3FB62AE0ADA}"/>
              </a:ext>
            </a:extLst>
          </p:cNvPr>
          <p:cNvSpPr/>
          <p:nvPr/>
        </p:nvSpPr>
        <p:spPr>
          <a:xfrm>
            <a:off x="7708598" y="610146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184C73F5-FD39-44B1-A8F1-3E151516DC81}"/>
              </a:ext>
            </a:extLst>
          </p:cNvPr>
          <p:cNvSpPr/>
          <p:nvPr/>
        </p:nvSpPr>
        <p:spPr>
          <a:xfrm>
            <a:off x="7729632" y="657222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B4F7775B-D34E-4C90-9EEE-5AA73F81E7EB}"/>
              </a:ext>
            </a:extLst>
          </p:cNvPr>
          <p:cNvSpPr/>
          <p:nvPr/>
        </p:nvSpPr>
        <p:spPr>
          <a:xfrm>
            <a:off x="6590490" y="525913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6E6662BA-0358-43EE-9194-8B2B0FFA1BAB}"/>
              </a:ext>
            </a:extLst>
          </p:cNvPr>
          <p:cNvSpPr/>
          <p:nvPr/>
        </p:nvSpPr>
        <p:spPr>
          <a:xfrm>
            <a:off x="6578737" y="56713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2B83905E-D0F5-42D6-861A-C1EAEC603CAB}"/>
              </a:ext>
            </a:extLst>
          </p:cNvPr>
          <p:cNvSpPr/>
          <p:nvPr/>
        </p:nvSpPr>
        <p:spPr>
          <a:xfrm>
            <a:off x="6590489" y="618395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3" name="Oval 72">
            <a:extLst>
              <a:ext uri="{FF2B5EF4-FFF2-40B4-BE49-F238E27FC236}">
                <a16:creationId xmlns:a16="http://schemas.microsoft.com/office/drawing/2014/main" id="{4233ABBE-0B5F-4270-8E00-D5DFBEC936C6}"/>
              </a:ext>
            </a:extLst>
          </p:cNvPr>
          <p:cNvSpPr/>
          <p:nvPr/>
        </p:nvSpPr>
        <p:spPr>
          <a:xfrm>
            <a:off x="6601333" y="660874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4440A898-5EEC-4B79-8FCA-C12D67A73E03}"/>
              </a:ext>
            </a:extLst>
          </p:cNvPr>
          <p:cNvSpPr/>
          <p:nvPr/>
        </p:nvSpPr>
        <p:spPr>
          <a:xfrm>
            <a:off x="5330743" y="523519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5C7D7D17-D5F3-4DDF-805E-F8C28E1ACD04}"/>
              </a:ext>
            </a:extLst>
          </p:cNvPr>
          <p:cNvSpPr/>
          <p:nvPr/>
        </p:nvSpPr>
        <p:spPr>
          <a:xfrm>
            <a:off x="5305181" y="564974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92EF585E-332B-47F3-A177-28D0F5B71A0B}"/>
              </a:ext>
            </a:extLst>
          </p:cNvPr>
          <p:cNvSpPr/>
          <p:nvPr/>
        </p:nvSpPr>
        <p:spPr>
          <a:xfrm>
            <a:off x="5302158" y="610647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13CAE9BF-7A59-46EB-879F-B06C8A4F325F}"/>
              </a:ext>
            </a:extLst>
          </p:cNvPr>
          <p:cNvSpPr/>
          <p:nvPr/>
        </p:nvSpPr>
        <p:spPr>
          <a:xfrm>
            <a:off x="5339456" y="660873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36BF0E56-4471-45E4-9E81-015CB47A00F5}"/>
              </a:ext>
            </a:extLst>
          </p:cNvPr>
          <p:cNvSpPr/>
          <p:nvPr/>
        </p:nvSpPr>
        <p:spPr>
          <a:xfrm>
            <a:off x="4068940" y="523519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88692854-192A-4D09-8D22-3594BCBDA98B}"/>
              </a:ext>
            </a:extLst>
          </p:cNvPr>
          <p:cNvSpPr/>
          <p:nvPr/>
        </p:nvSpPr>
        <p:spPr>
          <a:xfrm>
            <a:off x="4048601" y="564973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A9C37772-8D0E-4C16-AF29-CD77EFBBA801}"/>
              </a:ext>
            </a:extLst>
          </p:cNvPr>
          <p:cNvSpPr/>
          <p:nvPr/>
        </p:nvSpPr>
        <p:spPr>
          <a:xfrm>
            <a:off x="4074799" y="610647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E7082FE1-9A1E-43C9-B3AB-808F24EF0F2C}"/>
              </a:ext>
            </a:extLst>
          </p:cNvPr>
          <p:cNvSpPr/>
          <p:nvPr/>
        </p:nvSpPr>
        <p:spPr>
          <a:xfrm>
            <a:off x="4068939" y="659210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52698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29640"/>
            <a:ext cx="3093127"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Net and wall: Keep it going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356742"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136056514"/>
              </p:ext>
            </p:extLst>
          </p:nvPr>
        </p:nvGraphicFramePr>
        <p:xfrm>
          <a:off x="116958" y="2379648"/>
          <a:ext cx="10430540" cy="5001666"/>
        </p:xfrm>
        <a:graphic>
          <a:graphicData uri="http://schemas.openxmlformats.org/drawingml/2006/table">
            <a:tbl>
              <a:tblPr>
                <a:tableStyleId>{4C3C2611-4C71-4FC5-86AE-919BDF0F9419}</a:tableStyleId>
              </a:tblPr>
              <a:tblGrid>
                <a:gridCol w="809474">
                  <a:extLst>
                    <a:ext uri="{9D8B030D-6E8A-4147-A177-3AD203B41FA5}">
                      <a16:colId xmlns:a16="http://schemas.microsoft.com/office/drawing/2014/main" val="20000"/>
                    </a:ext>
                  </a:extLst>
                </a:gridCol>
                <a:gridCol w="1961147">
                  <a:extLst>
                    <a:ext uri="{9D8B030D-6E8A-4147-A177-3AD203B41FA5}">
                      <a16:colId xmlns:a16="http://schemas.microsoft.com/office/drawing/2014/main" val="20001"/>
                    </a:ext>
                  </a:extLst>
                </a:gridCol>
                <a:gridCol w="2069432">
                  <a:extLst>
                    <a:ext uri="{9D8B030D-6E8A-4147-A177-3AD203B41FA5}">
                      <a16:colId xmlns:a16="http://schemas.microsoft.com/office/drawing/2014/main" val="20002"/>
                    </a:ext>
                  </a:extLst>
                </a:gridCol>
                <a:gridCol w="2009273">
                  <a:extLst>
                    <a:ext uri="{9D8B030D-6E8A-4147-A177-3AD203B41FA5}">
                      <a16:colId xmlns:a16="http://schemas.microsoft.com/office/drawing/2014/main" val="20003"/>
                    </a:ext>
                  </a:extLst>
                </a:gridCol>
                <a:gridCol w="1780674">
                  <a:extLst>
                    <a:ext uri="{9D8B030D-6E8A-4147-A177-3AD203B41FA5}">
                      <a16:colId xmlns:a16="http://schemas.microsoft.com/office/drawing/2014/main" val="1168215490"/>
                    </a:ext>
                  </a:extLst>
                </a:gridCol>
                <a:gridCol w="1800540">
                  <a:extLst>
                    <a:ext uri="{9D8B030D-6E8A-4147-A177-3AD203B41FA5}">
                      <a16:colId xmlns:a16="http://schemas.microsoft.com/office/drawing/2014/main" val="629794091"/>
                    </a:ext>
                  </a:extLst>
                </a:gridCol>
              </a:tblGrid>
              <a:tr h="152647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variety of locomotion skills to move around a court. Move forwards and sideways to catch a ball after a bounce. Strike a ball, with the hand, to a partner. Try to maintain a rally.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Aim shots into spaces to make it easy for a teammate.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it feel like when you make a mistake?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Contribute ideas to a team talk.</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aspects of this game can you do well?</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475189">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the most appropriate locomotion skills to move around the court. Catch a ball while moving into different areas of a court. Using tennis rackets, maintain a rally with a partner.</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automaticity in locomotion skills, moving around the court smoothly and efficiently. Catch a ball while moving, and immediately throw it back into a space on the other side of a net. Maintain a rally over a net.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Where is the best place to stand on the court to play this game? Give reasons and demonstrate this position during a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a guide on how to maintain a rally with a partner. Use the information in the guide to analyse your performance and practise the areas you need to improve 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might you say to encourage your partner when they make a mistake?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to do with a mistake: recognise it, admit it, learn from it, forget it. What can you learn from this statement?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Listen to and value the opinions of your partner when discussing tactics for this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 you need to do to ensure that your partner feels involved in discussions about tactics, even if you disagree with them?</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When you do something well, how does it make you feel?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can you encourage your partner to be proud of themselves? Why is it important to feel proud sometimes? </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63826"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556235" y="130764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55872" y="1335661"/>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528675" y="1335661"/>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87852" y="1299378"/>
            <a:ext cx="762637" cy="1053981"/>
          </a:xfrm>
          <a:prstGeom prst="rect">
            <a:avLst/>
          </a:prstGeom>
        </p:spPr>
      </p:pic>
    </p:spTree>
    <p:extLst>
      <p:ext uri="{BB962C8B-B14F-4D97-AF65-F5344CB8AC3E}">
        <p14:creationId xmlns:p14="http://schemas.microsoft.com/office/powerpoint/2010/main" val="23952941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A0BB9-ED78-40D3-92C6-4336108C4D42}"/>
              </a:ext>
            </a:extLst>
          </p:cNvPr>
          <p:cNvPicPr>
            <a:picLocks noChangeAspect="1"/>
          </p:cNvPicPr>
          <p:nvPr/>
        </p:nvPicPr>
        <p:blipFill>
          <a:blip r:embed="rId2"/>
          <a:stretch>
            <a:fillRect/>
          </a:stretch>
        </p:blipFill>
        <p:spPr>
          <a:xfrm>
            <a:off x="56794" y="122830"/>
            <a:ext cx="10411039" cy="7194215"/>
          </a:xfrm>
          <a:prstGeom prst="rect">
            <a:avLst/>
          </a:prstGeom>
        </p:spPr>
      </p:pic>
    </p:spTree>
    <p:extLst>
      <p:ext uri="{BB962C8B-B14F-4D97-AF65-F5344CB8AC3E}">
        <p14:creationId xmlns:p14="http://schemas.microsoft.com/office/powerpoint/2010/main" val="7629403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F45BB-F1E2-4D4B-9A8E-43A921847C7B}"/>
              </a:ext>
            </a:extLst>
          </p:cNvPr>
          <p:cNvPicPr>
            <a:picLocks noChangeAspect="1"/>
          </p:cNvPicPr>
          <p:nvPr/>
        </p:nvPicPr>
        <p:blipFill>
          <a:blip r:embed="rId2"/>
          <a:stretch>
            <a:fillRect/>
          </a:stretch>
        </p:blipFill>
        <p:spPr>
          <a:xfrm>
            <a:off x="32151" y="56147"/>
            <a:ext cx="10629098" cy="7444205"/>
          </a:xfrm>
          <a:prstGeom prst="rect">
            <a:avLst/>
          </a:prstGeom>
        </p:spPr>
      </p:pic>
    </p:spTree>
    <p:extLst>
      <p:ext uri="{BB962C8B-B14F-4D97-AF65-F5344CB8AC3E}">
        <p14:creationId xmlns:p14="http://schemas.microsoft.com/office/powerpoint/2010/main" val="17999125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76786" y="175186"/>
            <a:ext cx="3221366"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Net and wall: 3V3 volleyball.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24215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239820576"/>
              </p:ext>
            </p:extLst>
          </p:nvPr>
        </p:nvGraphicFramePr>
        <p:xfrm>
          <a:off x="116958" y="2379649"/>
          <a:ext cx="10430540" cy="5142012"/>
        </p:xfrm>
        <a:graphic>
          <a:graphicData uri="http://schemas.openxmlformats.org/drawingml/2006/table">
            <a:tbl>
              <a:tblPr>
                <a:tableStyleId>{4C3C2611-4C71-4FC5-86AE-919BDF0F9419}</a:tableStyleId>
              </a:tblPr>
              <a:tblGrid>
                <a:gridCol w="653063">
                  <a:extLst>
                    <a:ext uri="{9D8B030D-6E8A-4147-A177-3AD203B41FA5}">
                      <a16:colId xmlns:a16="http://schemas.microsoft.com/office/drawing/2014/main" val="20000"/>
                    </a:ext>
                  </a:extLst>
                </a:gridCol>
                <a:gridCol w="2406316">
                  <a:extLst>
                    <a:ext uri="{9D8B030D-6E8A-4147-A177-3AD203B41FA5}">
                      <a16:colId xmlns:a16="http://schemas.microsoft.com/office/drawing/2014/main" val="20001"/>
                    </a:ext>
                  </a:extLst>
                </a:gridCol>
                <a:gridCol w="2045368">
                  <a:extLst>
                    <a:ext uri="{9D8B030D-6E8A-4147-A177-3AD203B41FA5}">
                      <a16:colId xmlns:a16="http://schemas.microsoft.com/office/drawing/2014/main" val="20002"/>
                    </a:ext>
                  </a:extLst>
                </a:gridCol>
                <a:gridCol w="1985211">
                  <a:extLst>
                    <a:ext uri="{9D8B030D-6E8A-4147-A177-3AD203B41FA5}">
                      <a16:colId xmlns:a16="http://schemas.microsoft.com/office/drawing/2014/main" val="20003"/>
                    </a:ext>
                  </a:extLst>
                </a:gridCol>
                <a:gridCol w="1720516">
                  <a:extLst>
                    <a:ext uri="{9D8B030D-6E8A-4147-A177-3AD203B41FA5}">
                      <a16:colId xmlns:a16="http://schemas.microsoft.com/office/drawing/2014/main" val="1168215490"/>
                    </a:ext>
                  </a:extLst>
                </a:gridCol>
                <a:gridCol w="1620066">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Set the ball to yourself three times. Dig a ball.</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 with a partner. Player 1 throws the ball against the wall; Player 2 sets the rebound.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With a high net, throw the ball over the net to a partner who sets it back.</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Where is the best place to aim when taking a shot?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factors might you take into account when deciding the order of play? How does it feel when someone tells you 'Well done’?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Contribute at least one idea to a team talk.</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 you need to be able to do to play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Throw the ball to a partner, who sets it back. Dig a ball thrown by a partner.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 with a partner. Player 1 throws the ball against the wall; Player 2 sets the rebound against the wall and continues setting against the wall.</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With a high net, set the ball over the net to a partner who sets it back.</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Set a ball to a partner who digs it back.</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 dig to pass the ball backwards and forwards to a partner.</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Work with a partner. Player 1 throws the ball against the wall; Player 2 sets the rebound against the wall and continues setting against the wall. How many sets can you do in 30 seconds?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Play 3v3 with one team in each half. Everyone in the team must set the ball before it can be hit over the net.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Where is the best place to stand to cover the court and make it difficult for the other team to score?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factors do you need to take into account when deciding whether to set the ball to another member of your team, or to send an attacking shot over the net?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After a game, analyse how you might change your tactics around the order of play. How could you deal with any issues sensitively?</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Praise players for good shots on your team and the opposing team. </a:t>
                      </a:r>
                      <a:r>
                        <a:rPr lang="en-GB" sz="1100" dirty="0">
                          <a:solidFill>
                            <a:srgbClr val="0070C0"/>
                          </a:solidFill>
                          <a:latin typeface="Calibri" panose="020F0502020204030204" pitchFamily="34" charset="0"/>
                          <a:cs typeface="Calibri" panose="020F0502020204030204" pitchFamily="34" charset="0"/>
                        </a:rPr>
                        <a:t>Contrast the differences in how you feel when working cooperatively and competitively. Which do you prefer? Give evidence for your choices.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Tell your partner two things they are doing well and one thing they need to improve.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some activities to help your partner improve. Join in with them to encourage them.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Which aspects of this game do you need to work on?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some practices to help you improve this game. Practise them at breaktimes.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775251"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51622" y="130764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642649" y="1345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927993" y="1335661"/>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64496" y="1299378"/>
            <a:ext cx="762637" cy="1053981"/>
          </a:xfrm>
          <a:prstGeom prst="rect">
            <a:avLst/>
          </a:prstGeom>
        </p:spPr>
      </p:pic>
    </p:spTree>
    <p:extLst>
      <p:ext uri="{BB962C8B-B14F-4D97-AF65-F5344CB8AC3E}">
        <p14:creationId xmlns:p14="http://schemas.microsoft.com/office/powerpoint/2010/main" val="133068818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62875-A1E1-4BAA-BD5B-21E0A9C92FFD}"/>
              </a:ext>
            </a:extLst>
          </p:cNvPr>
          <p:cNvPicPr>
            <a:picLocks noChangeAspect="1"/>
          </p:cNvPicPr>
          <p:nvPr/>
        </p:nvPicPr>
        <p:blipFill>
          <a:blip r:embed="rId2"/>
          <a:stretch>
            <a:fillRect/>
          </a:stretch>
        </p:blipFill>
        <p:spPr>
          <a:xfrm>
            <a:off x="163575" y="128337"/>
            <a:ext cx="10360045" cy="7295457"/>
          </a:xfrm>
          <a:prstGeom prst="rect">
            <a:avLst/>
          </a:prstGeom>
        </p:spPr>
      </p:pic>
    </p:spTree>
    <p:extLst>
      <p:ext uri="{BB962C8B-B14F-4D97-AF65-F5344CB8AC3E}">
        <p14:creationId xmlns:p14="http://schemas.microsoft.com/office/powerpoint/2010/main" val="329242126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59A63-8B68-48ED-AEDD-8E5AC282A30B}"/>
              </a:ext>
            </a:extLst>
          </p:cNvPr>
          <p:cNvPicPr>
            <a:picLocks noChangeAspect="1"/>
          </p:cNvPicPr>
          <p:nvPr/>
        </p:nvPicPr>
        <p:blipFill>
          <a:blip r:embed="rId2"/>
          <a:stretch>
            <a:fillRect/>
          </a:stretch>
        </p:blipFill>
        <p:spPr>
          <a:xfrm>
            <a:off x="0" y="11697"/>
            <a:ext cx="10710003" cy="7544803"/>
          </a:xfrm>
          <a:prstGeom prst="rect">
            <a:avLst/>
          </a:prstGeom>
        </p:spPr>
      </p:pic>
    </p:spTree>
    <p:extLst>
      <p:ext uri="{BB962C8B-B14F-4D97-AF65-F5344CB8AC3E}">
        <p14:creationId xmlns:p14="http://schemas.microsoft.com/office/powerpoint/2010/main" val="172617213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203716"/>
            <a:ext cx="2310862"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Invasion: End zone. </a:t>
            </a:r>
            <a:endParaRPr dirty="0"/>
          </a:p>
        </p:txBody>
      </p:sp>
      <p:sp>
        <p:nvSpPr>
          <p:cNvPr id="245" name="This table shows the knowledge that will be taught in each lesson"/>
          <p:cNvSpPr txBox="1"/>
          <p:nvPr/>
        </p:nvSpPr>
        <p:spPr>
          <a:xfrm>
            <a:off x="527487" y="946507"/>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8" y="530364"/>
            <a:ext cx="9370492"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275567595"/>
              </p:ext>
            </p:extLst>
          </p:nvPr>
        </p:nvGraphicFramePr>
        <p:xfrm>
          <a:off x="131430" y="2301171"/>
          <a:ext cx="10430540" cy="5232400"/>
        </p:xfrm>
        <a:graphic>
          <a:graphicData uri="http://schemas.openxmlformats.org/drawingml/2006/table">
            <a:tbl>
              <a:tblPr>
                <a:tableStyleId>{4C3C2611-4C71-4FC5-86AE-919BDF0F9419}</a:tableStyleId>
              </a:tblPr>
              <a:tblGrid>
                <a:gridCol w="653063">
                  <a:extLst>
                    <a:ext uri="{9D8B030D-6E8A-4147-A177-3AD203B41FA5}">
                      <a16:colId xmlns:a16="http://schemas.microsoft.com/office/drawing/2014/main" val="20000"/>
                    </a:ext>
                  </a:extLst>
                </a:gridCol>
                <a:gridCol w="2141621">
                  <a:extLst>
                    <a:ext uri="{9D8B030D-6E8A-4147-A177-3AD203B41FA5}">
                      <a16:colId xmlns:a16="http://schemas.microsoft.com/office/drawing/2014/main" val="20001"/>
                    </a:ext>
                  </a:extLst>
                </a:gridCol>
                <a:gridCol w="2959769">
                  <a:extLst>
                    <a:ext uri="{9D8B030D-6E8A-4147-A177-3AD203B41FA5}">
                      <a16:colId xmlns:a16="http://schemas.microsoft.com/office/drawing/2014/main" val="20002"/>
                    </a:ext>
                  </a:extLst>
                </a:gridCol>
                <a:gridCol w="1576136">
                  <a:extLst>
                    <a:ext uri="{9D8B030D-6E8A-4147-A177-3AD203B41FA5}">
                      <a16:colId xmlns:a16="http://schemas.microsoft.com/office/drawing/2014/main" val="20003"/>
                    </a:ext>
                  </a:extLst>
                </a:gridCol>
                <a:gridCol w="1588169">
                  <a:extLst>
                    <a:ext uri="{9D8B030D-6E8A-4147-A177-3AD203B41FA5}">
                      <a16:colId xmlns:a16="http://schemas.microsoft.com/office/drawing/2014/main" val="1168215490"/>
                    </a:ext>
                  </a:extLst>
                </a:gridCol>
                <a:gridCol w="1511782">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and catch underarm and overarm.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Kick a ball to a moving partner</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Push a ball to a partner with a hockey stick.</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Send and receive a ball in a variety of ways, e.g. kicking, throwing, striking.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Pass and receive effectively with your team, while avoiding other teams working in the opposite direction.</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 to maintain possession as a team and advance towards a target.</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might you do if an attacker is coming towards you with the ball?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‘empathy' mean? How might you demonstrate empathy when solving conflicts in a group?</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makes a good referee?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abilities are you proud of when playing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Link throwing and catching underarm and overarm with varying locomotion. Kick a ball to a partner and move to receive the return pass, while making progress towards the end zone. Hit a ball to a partner with a hockey stick. Send and receive a ball in a variety of ways.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Throw and catch underarm and overarm while moving forwards. Kick a ball to a partner and move to receive the return pass, while making  progress towards the end zone. Change the force and trajectory of the passes. Hit or push a ball with a hockey stick to a moving partner.</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Make decisions on the types of pass to play depending on the position of teammates and members of other teams.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Describe off-the ball tactics. Where is the best place to go when your team is in possession but you do not have the ball?</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factors do you have to take into account when an attacker is coming towards you with a ball? Try out your ideas in the game and evaluate the impact.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your game strategy change when the line of cones are removed and there are more people in the space?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influences a team’s ability to maintain possession in the game? Discuss, as a team, tactics that could be employed to help you maintain possession, and use them in the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An attacker has the ball and is being closed down by a defender. What choices might they make? Demonstrate some of your ideas in the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to demonstrate empathy when solving conflicts? Give examples of when you have seen any of your class members demonstrating empathy in PE lessons.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Over a couple of weeks, try to notice and record any examples of people in school demonstrating empathy. At the end of the time, celebrate what you have seen, citing examples of who and how.</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Act as a referee for one of these games. Demonstrate the characteristics of a good referee.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Discuss as a team the performance of a referee after one of your games. Pick out some things they did well and one area they might need to work on. Give feedback to the referee.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being proud feel?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Think of some examples of when you have felt proud in any area of your life. </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583997" y="1289389"/>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931832" y="1261059"/>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751365" y="1261059"/>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232680" y="127469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67754" y="1274692"/>
            <a:ext cx="762637" cy="1053981"/>
          </a:xfrm>
          <a:prstGeom prst="rect">
            <a:avLst/>
          </a:prstGeom>
        </p:spPr>
      </p:pic>
    </p:spTree>
    <p:extLst>
      <p:ext uri="{BB962C8B-B14F-4D97-AF65-F5344CB8AC3E}">
        <p14:creationId xmlns:p14="http://schemas.microsoft.com/office/powerpoint/2010/main" val="38439037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DB595-5A23-49B1-9BE0-8EFC9A00454E}"/>
              </a:ext>
            </a:extLst>
          </p:cNvPr>
          <p:cNvPicPr>
            <a:picLocks noChangeAspect="1"/>
          </p:cNvPicPr>
          <p:nvPr/>
        </p:nvPicPr>
        <p:blipFill>
          <a:blip r:embed="rId2"/>
          <a:stretch>
            <a:fillRect/>
          </a:stretch>
        </p:blipFill>
        <p:spPr>
          <a:xfrm>
            <a:off x="-927494" y="38761"/>
            <a:ext cx="10693400" cy="7478977"/>
          </a:xfrm>
          <a:prstGeom prst="rect">
            <a:avLst/>
          </a:prstGeom>
        </p:spPr>
      </p:pic>
    </p:spTree>
    <p:extLst>
      <p:ext uri="{BB962C8B-B14F-4D97-AF65-F5344CB8AC3E}">
        <p14:creationId xmlns:p14="http://schemas.microsoft.com/office/powerpoint/2010/main" val="2155554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8A60D-E87F-49FE-A02F-60FCFB9F19B6}"/>
              </a:ext>
            </a:extLst>
          </p:cNvPr>
          <p:cNvPicPr>
            <a:picLocks noChangeAspect="1"/>
          </p:cNvPicPr>
          <p:nvPr/>
        </p:nvPicPr>
        <p:blipFill>
          <a:blip r:embed="rId2"/>
          <a:stretch>
            <a:fillRect/>
          </a:stretch>
        </p:blipFill>
        <p:spPr>
          <a:xfrm>
            <a:off x="-5646" y="128337"/>
            <a:ext cx="10699046" cy="7295976"/>
          </a:xfrm>
          <a:prstGeom prst="rect">
            <a:avLst/>
          </a:prstGeom>
        </p:spPr>
      </p:pic>
    </p:spTree>
    <p:extLst>
      <p:ext uri="{BB962C8B-B14F-4D97-AF65-F5344CB8AC3E}">
        <p14:creationId xmlns:p14="http://schemas.microsoft.com/office/powerpoint/2010/main" val="216422093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221057"/>
            <a:ext cx="3041831"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Invasion: Too many goals. </a:t>
            </a:r>
            <a:endParaRPr dirty="0"/>
          </a:p>
        </p:txBody>
      </p:sp>
      <p:sp>
        <p:nvSpPr>
          <p:cNvPr id="245" name="This table shows the knowledge that will be taught in each lesson"/>
          <p:cNvSpPr txBox="1"/>
          <p:nvPr/>
        </p:nvSpPr>
        <p:spPr>
          <a:xfrm>
            <a:off x="527487"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306324"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4238271118"/>
              </p:ext>
            </p:extLst>
          </p:nvPr>
        </p:nvGraphicFramePr>
        <p:xfrm>
          <a:off x="116958" y="2379649"/>
          <a:ext cx="10430540" cy="4297878"/>
        </p:xfrm>
        <a:graphic>
          <a:graphicData uri="http://schemas.openxmlformats.org/drawingml/2006/table">
            <a:tbl>
              <a:tblPr>
                <a:tableStyleId>{4C3C2611-4C71-4FC5-86AE-919BDF0F9419}</a:tableStyleId>
              </a:tblPr>
              <a:tblGrid>
                <a:gridCol w="592905">
                  <a:extLst>
                    <a:ext uri="{9D8B030D-6E8A-4147-A177-3AD203B41FA5}">
                      <a16:colId xmlns:a16="http://schemas.microsoft.com/office/drawing/2014/main" val="20000"/>
                    </a:ext>
                  </a:extLst>
                </a:gridCol>
                <a:gridCol w="2237874">
                  <a:extLst>
                    <a:ext uri="{9D8B030D-6E8A-4147-A177-3AD203B41FA5}">
                      <a16:colId xmlns:a16="http://schemas.microsoft.com/office/drawing/2014/main" val="20001"/>
                    </a:ext>
                  </a:extLst>
                </a:gridCol>
                <a:gridCol w="2358189">
                  <a:extLst>
                    <a:ext uri="{9D8B030D-6E8A-4147-A177-3AD203B41FA5}">
                      <a16:colId xmlns:a16="http://schemas.microsoft.com/office/drawing/2014/main" val="20002"/>
                    </a:ext>
                  </a:extLst>
                </a:gridCol>
                <a:gridCol w="1804737">
                  <a:extLst>
                    <a:ext uri="{9D8B030D-6E8A-4147-A177-3AD203B41FA5}">
                      <a16:colId xmlns:a16="http://schemas.microsoft.com/office/drawing/2014/main" val="20003"/>
                    </a:ext>
                  </a:extLst>
                </a:gridCol>
                <a:gridCol w="1767523">
                  <a:extLst>
                    <a:ext uri="{9D8B030D-6E8A-4147-A177-3AD203B41FA5}">
                      <a16:colId xmlns:a16="http://schemas.microsoft.com/office/drawing/2014/main" val="1168215490"/>
                    </a:ext>
                  </a:extLst>
                </a:gridCol>
                <a:gridCol w="1669312">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Dribble a ball using both feet, through gates (two cones) placed around the space.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Pass a ball to a partner through a gate.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can you indicate to a partner where you want to receive the ball?</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does the position of the defenders influence which goal you pass through?</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are the rules of the game? Ensure everyone on your team knows them.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GB" sz="1100" dirty="0">
                          <a:latin typeface="Calibri" panose="020F0502020204030204" pitchFamily="34" charset="0"/>
                          <a:cs typeface="Calibri" panose="020F0502020204030204" pitchFamily="34" charset="0"/>
                          <a:sym typeface="Helvetica Neue"/>
                        </a:rPr>
                        <a:t>What can you change to make this game more difficult?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is your favourite team game? Why?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Dribble a ball, using both feet, through small gates placed around the space.</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Dribble and pass a ball to a partner through a small gate.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Dribble a ball at speed through small gates placed around the space for 30 seconds, counting the gates. Investigate strategies to improve your score.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With a partner, dribble a ball and pass to each other through gates. Count how many passes through different gates you can make in 30 seconds.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factors influence the pathways through the gates?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As defenders, where do you place yourselves on the pitch to maximise the opportunities of interceptions?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a strategy with a partner to increase the number of cones you can get through quickly.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As defenders, what do you do as a team as soon as one of your players intercepts the ball?</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might you do if you disagree with some of the decisions of players within this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Play the game, resolving any disputes among yourselves without needing to go to the teacher. What are the advantages of being able to do this?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Change aspects of the game to make it more difficult. Evaluate the impact of the changes.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make a game increasingly more challenging? How do you implement changes without making the game too hard?</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Rank team games from your favourite to your least favourite. Explain your decisions.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Are the games you like the ones you are best at? Do you think you will begin to enjoy others more as you become more skilled? Cite evidence for your answer.</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452074" y="1340836"/>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662160" y="1305042"/>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548814" y="1332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40323"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29274913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46650-8221-45B5-B6E8-2BA2A80A108C}"/>
              </a:ext>
            </a:extLst>
          </p:cNvPr>
          <p:cNvPicPr>
            <a:picLocks noChangeAspect="1"/>
          </p:cNvPicPr>
          <p:nvPr/>
        </p:nvPicPr>
        <p:blipFill>
          <a:blip r:embed="rId2"/>
          <a:stretch>
            <a:fillRect/>
          </a:stretch>
        </p:blipFill>
        <p:spPr>
          <a:xfrm>
            <a:off x="122237" y="106362"/>
            <a:ext cx="10448925" cy="7343775"/>
          </a:xfrm>
          <a:prstGeom prst="rect">
            <a:avLst/>
          </a:prstGeom>
        </p:spPr>
      </p:pic>
    </p:spTree>
    <p:extLst>
      <p:ext uri="{BB962C8B-B14F-4D97-AF65-F5344CB8AC3E}">
        <p14:creationId xmlns:p14="http://schemas.microsoft.com/office/powerpoint/2010/main" val="25235962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459D55-4181-40CF-9F5F-3CB14E1C70DE}"/>
              </a:ext>
            </a:extLst>
          </p:cNvPr>
          <p:cNvPicPr>
            <a:picLocks noChangeAspect="1"/>
          </p:cNvPicPr>
          <p:nvPr/>
        </p:nvPicPr>
        <p:blipFill>
          <a:blip r:embed="rId2"/>
          <a:stretch>
            <a:fillRect/>
          </a:stretch>
        </p:blipFill>
        <p:spPr>
          <a:xfrm>
            <a:off x="0" y="48836"/>
            <a:ext cx="10693400" cy="7458828"/>
          </a:xfrm>
          <a:prstGeom prst="rect">
            <a:avLst/>
          </a:prstGeom>
        </p:spPr>
      </p:pic>
    </p:spTree>
    <p:extLst>
      <p:ext uri="{BB962C8B-B14F-4D97-AF65-F5344CB8AC3E}">
        <p14:creationId xmlns:p14="http://schemas.microsoft.com/office/powerpoint/2010/main" val="145089217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B15AE-4C23-45E8-9ED3-89AC55E6DFB1}"/>
              </a:ext>
            </a:extLst>
          </p:cNvPr>
          <p:cNvPicPr>
            <a:picLocks noChangeAspect="1"/>
          </p:cNvPicPr>
          <p:nvPr/>
        </p:nvPicPr>
        <p:blipFill>
          <a:blip r:embed="rId2"/>
          <a:stretch>
            <a:fillRect/>
          </a:stretch>
        </p:blipFill>
        <p:spPr>
          <a:xfrm>
            <a:off x="7956" y="0"/>
            <a:ext cx="10677488" cy="7556500"/>
          </a:xfrm>
          <a:prstGeom prst="rect">
            <a:avLst/>
          </a:prstGeom>
        </p:spPr>
      </p:pic>
    </p:spTree>
    <p:extLst>
      <p:ext uri="{BB962C8B-B14F-4D97-AF65-F5344CB8AC3E}">
        <p14:creationId xmlns:p14="http://schemas.microsoft.com/office/powerpoint/2010/main" val="181744801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3884"/>
            <a:ext cx="227239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Invasion: Go to jail. </a:t>
            </a:r>
            <a:endParaRPr dirty="0"/>
          </a:p>
        </p:txBody>
      </p:sp>
      <p:sp>
        <p:nvSpPr>
          <p:cNvPr id="245" name="This table shows the knowledge that will be taught in each lesson"/>
          <p:cNvSpPr txBox="1"/>
          <p:nvPr/>
        </p:nvSpPr>
        <p:spPr>
          <a:xfrm>
            <a:off x="543563"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558939525"/>
              </p:ext>
            </p:extLst>
          </p:nvPr>
        </p:nvGraphicFramePr>
        <p:xfrm>
          <a:off x="116958" y="2379649"/>
          <a:ext cx="10430540" cy="4974372"/>
        </p:xfrm>
        <a:graphic>
          <a:graphicData uri="http://schemas.openxmlformats.org/drawingml/2006/table">
            <a:tbl>
              <a:tblPr>
                <a:tableStyleId>{4C3C2611-4C71-4FC5-86AE-919BDF0F9419}</a:tableStyleId>
              </a:tblPr>
              <a:tblGrid>
                <a:gridCol w="592905">
                  <a:extLst>
                    <a:ext uri="{9D8B030D-6E8A-4147-A177-3AD203B41FA5}">
                      <a16:colId xmlns:a16="http://schemas.microsoft.com/office/drawing/2014/main" val="20000"/>
                    </a:ext>
                  </a:extLst>
                </a:gridCol>
                <a:gridCol w="2199592">
                  <a:extLst>
                    <a:ext uri="{9D8B030D-6E8A-4147-A177-3AD203B41FA5}">
                      <a16:colId xmlns:a16="http://schemas.microsoft.com/office/drawing/2014/main" val="20001"/>
                    </a:ext>
                  </a:extLst>
                </a:gridCol>
                <a:gridCol w="2290618">
                  <a:extLst>
                    <a:ext uri="{9D8B030D-6E8A-4147-A177-3AD203B41FA5}">
                      <a16:colId xmlns:a16="http://schemas.microsoft.com/office/drawing/2014/main" val="20002"/>
                    </a:ext>
                  </a:extLst>
                </a:gridCol>
                <a:gridCol w="1856509">
                  <a:extLst>
                    <a:ext uri="{9D8B030D-6E8A-4147-A177-3AD203B41FA5}">
                      <a16:colId xmlns:a16="http://schemas.microsoft.com/office/drawing/2014/main" val="20003"/>
                    </a:ext>
                  </a:extLst>
                </a:gridCol>
                <a:gridCol w="1773382">
                  <a:extLst>
                    <a:ext uri="{9D8B030D-6E8A-4147-A177-3AD203B41FA5}">
                      <a16:colId xmlns:a16="http://schemas.microsoft.com/office/drawing/2014/main" val="1168215490"/>
                    </a:ext>
                  </a:extLst>
                </a:gridCol>
                <a:gridCol w="1717534">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Dodge a chaser effectively.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Decelerate quickly to pick up treasure from the ground.</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Make decisions on when to leave the safe zone.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do you feel when someone steals your tail? How should you react?</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Set up the equipment for the games without prompting from the teacher.</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Analyse how much time you spend in a week taking part in demanding physical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Maintain a face-to-face or side-on stance to protect your tail from an attacker.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agility in stopping quickly, bending low to pick up equipment and accelerating away quickly.</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feinting to dodge an attacker.</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automaticity with smooth, fluent movements to retrieve equipment at high speed.</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factors do you take into account when leaving the safe zone?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Is it better to go for treasure or to release a player from jail? Does your answer change depending on the status of the game?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Will players on your team have different roles? If so, what will they be?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strategies do you have in place as a team when players are in the safe zone?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If the other team has a lot of players in jail, how do your tactics change?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Is it better to designate attackers and defenders in your team, or to allow everyone to attack? Cite evidence for your choices and try them out in a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Someone targets you and follows you around the court to steal your tail, ignoring other players. How does this make you feel and what might you do about it?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a team captain to sort out disputes. What character virtues would you want that captain to possess?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Check jail time with a stop watch, clocking players in and out. Devise a system for when multiple players are coming in and out.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Ensure all equipment is accounted for at the end of the activities. Devise a system to help you do this.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vigorous physical activity improve fitness?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Check your pulse rate before and after vigorous physical activity. How long does it take to go back to normal? Keep a record of your vigorous physical activity. Is your recovery rate (the time it takes after vigorous exercise for your pulse rate to return to normal) improving?</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452074" y="1340836"/>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662160" y="1305042"/>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548814" y="1332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40323"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320016182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5862C-C2D7-4A81-8C10-51397DDDE539}"/>
              </a:ext>
            </a:extLst>
          </p:cNvPr>
          <p:cNvPicPr>
            <a:picLocks noChangeAspect="1"/>
          </p:cNvPicPr>
          <p:nvPr/>
        </p:nvPicPr>
        <p:blipFill>
          <a:blip r:embed="rId2"/>
          <a:stretch>
            <a:fillRect/>
          </a:stretch>
        </p:blipFill>
        <p:spPr>
          <a:xfrm>
            <a:off x="0" y="50312"/>
            <a:ext cx="10693400" cy="7455875"/>
          </a:xfrm>
          <a:prstGeom prst="rect">
            <a:avLst/>
          </a:prstGeom>
        </p:spPr>
      </p:pic>
    </p:spTree>
    <p:extLst>
      <p:ext uri="{BB962C8B-B14F-4D97-AF65-F5344CB8AC3E}">
        <p14:creationId xmlns:p14="http://schemas.microsoft.com/office/powerpoint/2010/main" val="370503581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330D19-5E41-45FB-ADC5-97A1FAE18C60}"/>
              </a:ext>
            </a:extLst>
          </p:cNvPr>
          <p:cNvPicPr>
            <a:picLocks noChangeAspect="1"/>
          </p:cNvPicPr>
          <p:nvPr/>
        </p:nvPicPr>
        <p:blipFill>
          <a:blip r:embed="rId2"/>
          <a:stretch>
            <a:fillRect/>
          </a:stretch>
        </p:blipFill>
        <p:spPr>
          <a:xfrm>
            <a:off x="0" y="27162"/>
            <a:ext cx="10693400" cy="7502176"/>
          </a:xfrm>
          <a:prstGeom prst="rect">
            <a:avLst/>
          </a:prstGeom>
        </p:spPr>
      </p:pic>
    </p:spTree>
    <p:extLst>
      <p:ext uri="{BB962C8B-B14F-4D97-AF65-F5344CB8AC3E}">
        <p14:creationId xmlns:p14="http://schemas.microsoft.com/office/powerpoint/2010/main" val="160525128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01840" y="158940"/>
            <a:ext cx="3593264"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Gymnastics: Partner sequence. </a:t>
            </a:r>
            <a:endParaRPr dirty="0"/>
          </a:p>
        </p:txBody>
      </p:sp>
      <p:sp>
        <p:nvSpPr>
          <p:cNvPr id="245" name="This table shows the knowledge that will be taught in each lesson"/>
          <p:cNvSpPr txBox="1"/>
          <p:nvPr/>
        </p:nvSpPr>
        <p:spPr>
          <a:xfrm>
            <a:off x="527487"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19072842"/>
              </p:ext>
            </p:extLst>
          </p:nvPr>
        </p:nvGraphicFramePr>
        <p:xfrm>
          <a:off x="116958" y="2379649"/>
          <a:ext cx="10378816" cy="4729480"/>
        </p:xfrm>
        <a:graphic>
          <a:graphicData uri="http://schemas.openxmlformats.org/drawingml/2006/table">
            <a:tbl>
              <a:tblPr>
                <a:tableStyleId>{4C3C2611-4C71-4FC5-86AE-919BDF0F9419}</a:tableStyleId>
              </a:tblPr>
              <a:tblGrid>
                <a:gridCol w="608756">
                  <a:extLst>
                    <a:ext uri="{9D8B030D-6E8A-4147-A177-3AD203B41FA5}">
                      <a16:colId xmlns:a16="http://schemas.microsoft.com/office/drawing/2014/main" val="20000"/>
                    </a:ext>
                  </a:extLst>
                </a:gridCol>
                <a:gridCol w="2510707">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1810328">
                  <a:extLst>
                    <a:ext uri="{9D8B030D-6E8A-4147-A177-3AD203B41FA5}">
                      <a16:colId xmlns:a16="http://schemas.microsoft.com/office/drawing/2014/main" val="20003"/>
                    </a:ext>
                  </a:extLst>
                </a:gridCol>
                <a:gridCol w="1560945">
                  <a:extLst>
                    <a:ext uri="{9D8B030D-6E8A-4147-A177-3AD203B41FA5}">
                      <a16:colId xmlns:a16="http://schemas.microsoft.com/office/drawing/2014/main" val="1168215490"/>
                    </a:ext>
                  </a:extLst>
                </a:gridCol>
                <a:gridCol w="1551280">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different ways of travelling. Perform different balances, individually and with a partner.</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Devise a sequence of six moves to be performed on apparatus.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Practise some basic partner balances (simple contact, no weight bearing), matching, mirroring and contrasting.</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Investigate how and when to include a partner balance into the sequence above. Practise including it. Include a relationship technique (your position in relation to your partner or a technique like unison or canon). Recognise which moves you and your partner can perform well and add these.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can you ensure that both partners' views are taken into account? How can you tell if someone isn’t enjoying an activity?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With your partner, watch another group perform and give feedback on two things they have done well and one thing to improve.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aspects of this activity were you good at?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five different ways of travelling and balancing, individually and with a partner. Apply movement adaptations. Join balances into a smooth sequence. Perform a sequence of five different jumps, using movement adaptations to add interest. Suggest moves that could be performed on different pieces of apparatus.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Points are allocated when judging gymnastics routines for interest and movement adaptations. Compose and perform a travelling sequence to take this into account. Choose and perform five jumps and balances. Cite evidence for your choices. Analyse how the use of apparatus could support you to perform an action.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Analyse how partner balances could add to the routine. Practise and perform the routine. Evaluate the impact. Add two relationship techniques. Explain your choices. Is it better to include a complicated move that you cannot do consistently or an easier one that you can both perform?</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Show how the placement (where in the sequence) of a partner balance impacts performance. Analyse how relationship techniques could be used effectively in your routine. Add these and use video to examine the impact. What factors should you take into account when designing a partner sequence?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does good listening look like? How can you encourage a partner if they are struggling with an activity?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‘Listening does not mean waiting to speak.’ What do you think that statement means? What does giving sensitive feedback mean? Can you give an example of when you have done this. What was the outcome?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With your partner, watch another group perform and suggest improvements they could make by using the movement adaptations and relationship techniques.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With your partner, design a 'top tips' booklet with advice on how to design a partners gymnastics routine.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it make you feel when you can identify things you are good at?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impact does a tendency to focus on what we can’t do have on our mental health? How can we combat this?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591380" y="135893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058986" y="1323852"/>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642995" y="1340881"/>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119625" y="1313937"/>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302670793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57BC2-9340-46D8-9FD8-EE216B982469}"/>
              </a:ext>
            </a:extLst>
          </p:cNvPr>
          <p:cNvPicPr>
            <a:picLocks noChangeAspect="1"/>
          </p:cNvPicPr>
          <p:nvPr/>
        </p:nvPicPr>
        <p:blipFill>
          <a:blip r:embed="rId2"/>
          <a:stretch>
            <a:fillRect/>
          </a:stretch>
        </p:blipFill>
        <p:spPr>
          <a:xfrm>
            <a:off x="0" y="13532"/>
            <a:ext cx="10693400" cy="7529435"/>
          </a:xfrm>
          <a:prstGeom prst="rect">
            <a:avLst/>
          </a:prstGeom>
        </p:spPr>
      </p:pic>
    </p:spTree>
    <p:extLst>
      <p:ext uri="{BB962C8B-B14F-4D97-AF65-F5344CB8AC3E}">
        <p14:creationId xmlns:p14="http://schemas.microsoft.com/office/powerpoint/2010/main" val="378067847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56A05-E101-498B-A990-56DAB9A6A5B1}"/>
              </a:ext>
            </a:extLst>
          </p:cNvPr>
          <p:cNvPicPr>
            <a:picLocks noChangeAspect="1"/>
          </p:cNvPicPr>
          <p:nvPr/>
        </p:nvPicPr>
        <p:blipFill>
          <a:blip r:embed="rId2"/>
          <a:stretch>
            <a:fillRect/>
          </a:stretch>
        </p:blipFill>
        <p:spPr>
          <a:xfrm>
            <a:off x="0" y="34758"/>
            <a:ext cx="10693400" cy="7486983"/>
          </a:xfrm>
          <a:prstGeom prst="rect">
            <a:avLst/>
          </a:prstGeom>
        </p:spPr>
      </p:pic>
    </p:spTree>
    <p:extLst>
      <p:ext uri="{BB962C8B-B14F-4D97-AF65-F5344CB8AC3E}">
        <p14:creationId xmlns:p14="http://schemas.microsoft.com/office/powerpoint/2010/main" val="162457278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3884"/>
            <a:ext cx="2221094"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Gymnastics: Vault.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15440104"/>
              </p:ext>
            </p:extLst>
          </p:nvPr>
        </p:nvGraphicFramePr>
        <p:xfrm>
          <a:off x="116958" y="2379649"/>
          <a:ext cx="10430540" cy="4297878"/>
        </p:xfrm>
        <a:graphic>
          <a:graphicData uri="http://schemas.openxmlformats.org/drawingml/2006/table">
            <a:tbl>
              <a:tblPr>
                <a:tableStyleId>{4C3C2611-4C71-4FC5-86AE-919BDF0F9419}</a:tableStyleId>
              </a:tblPr>
              <a:tblGrid>
                <a:gridCol w="705078">
                  <a:extLst>
                    <a:ext uri="{9D8B030D-6E8A-4147-A177-3AD203B41FA5}">
                      <a16:colId xmlns:a16="http://schemas.microsoft.com/office/drawing/2014/main" val="20000"/>
                    </a:ext>
                  </a:extLst>
                </a:gridCol>
                <a:gridCol w="2262909">
                  <a:extLst>
                    <a:ext uri="{9D8B030D-6E8A-4147-A177-3AD203B41FA5}">
                      <a16:colId xmlns:a16="http://schemas.microsoft.com/office/drawing/2014/main" val="20001"/>
                    </a:ext>
                  </a:extLst>
                </a:gridCol>
                <a:gridCol w="1985819">
                  <a:extLst>
                    <a:ext uri="{9D8B030D-6E8A-4147-A177-3AD203B41FA5}">
                      <a16:colId xmlns:a16="http://schemas.microsoft.com/office/drawing/2014/main" val="20002"/>
                    </a:ext>
                  </a:extLst>
                </a:gridCol>
                <a:gridCol w="2004291">
                  <a:extLst>
                    <a:ext uri="{9D8B030D-6E8A-4147-A177-3AD203B41FA5}">
                      <a16:colId xmlns:a16="http://schemas.microsoft.com/office/drawing/2014/main" val="20003"/>
                    </a:ext>
                  </a:extLst>
                </a:gridCol>
                <a:gridCol w="1773381">
                  <a:extLst>
                    <a:ext uri="{9D8B030D-6E8A-4147-A177-3AD203B41FA5}">
                      <a16:colId xmlns:a16="http://schemas.microsoft.com/office/drawing/2014/main" val="1168215490"/>
                    </a:ext>
                  </a:extLst>
                </a:gridCol>
                <a:gridCol w="1699062">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hurdle step, using floor markers placed: one, two and two.</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Place hands onto a low box or vaulting table, squat onto the top.</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how high to jump off the end of the table or box.</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Watch a partner and give feedback on how they might improve a vault.</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Deliver a warm-up to a small group.</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 you do when you are faced with an activity that you find difficult?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the hurdle step, using three floor markers placed: one, then two in front of a mat.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the hurdle step from a three step run-up onto a mat.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From a three-step run-up, perform a hurdle step and then squat onto the top of a low box or table.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Does the higher you jump off the end of the box mean the jump will land further away from the box?</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Marks are given for how far the gymnast lands away from the box. What can you do to increase that distance?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If a partner gives feedback on how to improve your vault and you disagree with it, what might you do?</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might you do if you have given feedback to a partner and he/she is unhappy about what you have said?</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Deliver a warm-up to the whole class.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Analyse the demands of this activity and devise a targeted warm-up to prepare the body for this activity.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strategies should someone employ when they find an activity difficult?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Your friend has brought a note to say he/she is injured and can’t take part in this lesson. You know he/she isn’t injured and is just finding the activity hard. What might you do?</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563725" y="132581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704746" y="1264403"/>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475902" y="130950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9632" y="1300173"/>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55413" y="1309502"/>
            <a:ext cx="762637" cy="1053981"/>
          </a:xfrm>
          <a:prstGeom prst="rect">
            <a:avLst/>
          </a:prstGeom>
        </p:spPr>
      </p:pic>
    </p:spTree>
    <p:extLst>
      <p:ext uri="{BB962C8B-B14F-4D97-AF65-F5344CB8AC3E}">
        <p14:creationId xmlns:p14="http://schemas.microsoft.com/office/powerpoint/2010/main" val="241200838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2F301-0C1B-4266-9E0F-7B37524F3CFC}"/>
              </a:ext>
            </a:extLst>
          </p:cNvPr>
          <p:cNvPicPr>
            <a:picLocks noChangeAspect="1"/>
          </p:cNvPicPr>
          <p:nvPr/>
        </p:nvPicPr>
        <p:blipFill>
          <a:blip r:embed="rId2"/>
          <a:stretch>
            <a:fillRect/>
          </a:stretch>
        </p:blipFill>
        <p:spPr>
          <a:xfrm>
            <a:off x="0" y="18851"/>
            <a:ext cx="10693400" cy="7518797"/>
          </a:xfrm>
          <a:prstGeom prst="rect">
            <a:avLst/>
          </a:prstGeom>
        </p:spPr>
      </p:pic>
    </p:spTree>
    <p:extLst>
      <p:ext uri="{BB962C8B-B14F-4D97-AF65-F5344CB8AC3E}">
        <p14:creationId xmlns:p14="http://schemas.microsoft.com/office/powerpoint/2010/main" val="30727422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B3760-A1D8-41A5-8FB4-07136BD95697}"/>
              </a:ext>
            </a:extLst>
          </p:cNvPr>
          <p:cNvPicPr>
            <a:picLocks noChangeAspect="1"/>
          </p:cNvPicPr>
          <p:nvPr/>
        </p:nvPicPr>
        <p:blipFill>
          <a:blip r:embed="rId2"/>
          <a:stretch>
            <a:fillRect/>
          </a:stretch>
        </p:blipFill>
        <p:spPr>
          <a:xfrm>
            <a:off x="1" y="100731"/>
            <a:ext cx="10693400" cy="7355038"/>
          </a:xfrm>
          <a:prstGeom prst="rect">
            <a:avLst/>
          </a:prstGeom>
        </p:spPr>
      </p:pic>
      <p:pic>
        <p:nvPicPr>
          <p:cNvPr id="3" name="Picture 2">
            <a:extLst>
              <a:ext uri="{FF2B5EF4-FFF2-40B4-BE49-F238E27FC236}">
                <a16:creationId xmlns:a16="http://schemas.microsoft.com/office/drawing/2014/main" id="{A6798187-0754-4F2C-BCC6-DA34436A6BB4}"/>
              </a:ext>
            </a:extLst>
          </p:cNvPr>
          <p:cNvPicPr>
            <a:picLocks noChangeAspect="1"/>
          </p:cNvPicPr>
          <p:nvPr/>
        </p:nvPicPr>
        <p:blipFill>
          <a:blip r:embed="rId3"/>
          <a:stretch>
            <a:fillRect/>
          </a:stretch>
        </p:blipFill>
        <p:spPr>
          <a:xfrm>
            <a:off x="69850" y="115887"/>
            <a:ext cx="10553700" cy="7324725"/>
          </a:xfrm>
          <a:prstGeom prst="rect">
            <a:avLst/>
          </a:prstGeom>
        </p:spPr>
      </p:pic>
    </p:spTree>
    <p:extLst>
      <p:ext uri="{BB962C8B-B14F-4D97-AF65-F5344CB8AC3E}">
        <p14:creationId xmlns:p14="http://schemas.microsoft.com/office/powerpoint/2010/main" val="417519509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7A1BA-78E9-4324-BE08-3A5489326CDF}"/>
              </a:ext>
            </a:extLst>
          </p:cNvPr>
          <p:cNvPicPr>
            <a:picLocks noChangeAspect="1"/>
          </p:cNvPicPr>
          <p:nvPr/>
        </p:nvPicPr>
        <p:blipFill>
          <a:blip r:embed="rId2"/>
          <a:stretch>
            <a:fillRect/>
          </a:stretch>
        </p:blipFill>
        <p:spPr>
          <a:xfrm>
            <a:off x="0" y="42774"/>
            <a:ext cx="10693400" cy="7470951"/>
          </a:xfrm>
          <a:prstGeom prst="rect">
            <a:avLst/>
          </a:prstGeom>
        </p:spPr>
      </p:pic>
    </p:spTree>
    <p:extLst>
      <p:ext uri="{BB962C8B-B14F-4D97-AF65-F5344CB8AC3E}">
        <p14:creationId xmlns:p14="http://schemas.microsoft.com/office/powerpoint/2010/main" val="44771969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221057"/>
            <a:ext cx="2798174"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Gymnastics: Apparatus. </a:t>
            </a:r>
            <a:endParaRPr dirty="0"/>
          </a:p>
        </p:txBody>
      </p:sp>
      <p:sp>
        <p:nvSpPr>
          <p:cNvPr id="245" name="This table shows the knowledge that will be taught in each lesson"/>
          <p:cNvSpPr txBox="1"/>
          <p:nvPr/>
        </p:nvSpPr>
        <p:spPr>
          <a:xfrm>
            <a:off x="527487"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243552" y="132880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887176" y="1327750"/>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525252" y="1383453"/>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53976"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1754934961"/>
              </p:ext>
            </p:extLst>
          </p:nvPr>
        </p:nvGraphicFramePr>
        <p:xfrm>
          <a:off x="116958" y="2379649"/>
          <a:ext cx="10430540" cy="4806732"/>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3681872">
                  <a:extLst>
                    <a:ext uri="{9D8B030D-6E8A-4147-A177-3AD203B41FA5}">
                      <a16:colId xmlns:a16="http://schemas.microsoft.com/office/drawing/2014/main" val="20001"/>
                    </a:ext>
                  </a:extLst>
                </a:gridCol>
                <a:gridCol w="1773382">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468582">
                  <a:extLst>
                    <a:ext uri="{9D8B030D-6E8A-4147-A177-3AD203B41FA5}">
                      <a16:colId xmlns:a16="http://schemas.microsoft.com/office/drawing/2014/main" val="1168215490"/>
                    </a:ext>
                  </a:extLst>
                </a:gridCol>
                <a:gridCol w="1440443">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half-turn jump off a piece of apparatus.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front support on a piece of apparatus.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bunny hops along a bench, jumping from side to side over the bench.</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roll on a piece of apparatus (including mats).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 with a partner to create a short routine using unison and canon.</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 with a partner to adapt a sequence using movement adaptations to add interest.</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Collaborate with a partner to design a sequence suited to both of you.</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Work with a group to set out a station of apparatus.</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the structure of a warm-up.</a:t>
                      </a:r>
                    </a:p>
                    <a:p>
                      <a:pPr marL="0" indent="0" algn="l" defTabSz="914400">
                        <a:buFont typeface="Arial" panose="020B0604020202020204" pitchFamily="34" charset="0"/>
                        <a:buNone/>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List some healthy foods a gymnast might eat.</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a full-turn jump off a piece of low apparatus.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a front and back support on different pieces of apparatus.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the end of a bench to perform a progression towards a cartwheel: stand side-on to the bench. Grip one side and then the other, while kicking legs over to land one after the other. Count 1, 2, 3, 4: first hand, second hand, first foot, second foot.</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rolls using different body shapes, on apparatus.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 with a partner to create a short sequence using relationship techniques.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a turning jump off a piece of low apparatus.  Apply movement adaptations to add interest.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which pieces of apparatus lend themselves to a front and back support. Demonstrate and explain your choices.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Perform a cartwheel along a line.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Apply movement adaptations to rolls on apparatus.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With a partner, devise a short sequence using relationship techniques, based on the layout of the apparatus.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 with a partner to adapt a sequence using movement adaptations and relationship techniques to add interest.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Work with a partner to compose a sequence to showcase your gymnastic and choreographic abilities.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To work well together as a pair, which characteristics should you both, demonstrate?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Would you prefer to work with someone who always agrees with you or someone willing to differ? Explain your answer.</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Explain how and why equipment needs to be carried correctly.</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Plan and deliver a warm-up for a small group.</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Write a guide on how to carry equipment correctly.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a warm-up for gymnastics differ from a warm-up for an invasion game?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Design a meal for a gymnast.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Explain what is meant by a balanced diet.</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957089" y="1326555"/>
            <a:ext cx="925230" cy="1007677"/>
          </a:xfrm>
          <a:prstGeom prst="rect">
            <a:avLst/>
          </a:prstGeom>
        </p:spPr>
      </p:pic>
    </p:spTree>
    <p:extLst>
      <p:ext uri="{BB962C8B-B14F-4D97-AF65-F5344CB8AC3E}">
        <p14:creationId xmlns:p14="http://schemas.microsoft.com/office/powerpoint/2010/main" val="301713298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F6077F-CE60-48AE-9ADC-AD5140A87350}"/>
              </a:ext>
            </a:extLst>
          </p:cNvPr>
          <p:cNvPicPr>
            <a:picLocks noChangeAspect="1"/>
          </p:cNvPicPr>
          <p:nvPr/>
        </p:nvPicPr>
        <p:blipFill>
          <a:blip r:embed="rId2"/>
          <a:stretch>
            <a:fillRect/>
          </a:stretch>
        </p:blipFill>
        <p:spPr>
          <a:xfrm>
            <a:off x="82379" y="116114"/>
            <a:ext cx="10498535" cy="7303328"/>
          </a:xfrm>
          <a:prstGeom prst="rect">
            <a:avLst/>
          </a:prstGeom>
        </p:spPr>
      </p:pic>
    </p:spTree>
    <p:extLst>
      <p:ext uri="{BB962C8B-B14F-4D97-AF65-F5344CB8AC3E}">
        <p14:creationId xmlns:p14="http://schemas.microsoft.com/office/powerpoint/2010/main" val="172585688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77A0B-FD34-422B-B333-6B918993E865}"/>
              </a:ext>
            </a:extLst>
          </p:cNvPr>
          <p:cNvPicPr>
            <a:picLocks noChangeAspect="1"/>
          </p:cNvPicPr>
          <p:nvPr/>
        </p:nvPicPr>
        <p:blipFill>
          <a:blip r:embed="rId2"/>
          <a:stretch>
            <a:fillRect/>
          </a:stretch>
        </p:blipFill>
        <p:spPr>
          <a:xfrm>
            <a:off x="88525" y="130629"/>
            <a:ext cx="10419818" cy="7228276"/>
          </a:xfrm>
          <a:prstGeom prst="rect">
            <a:avLst/>
          </a:prstGeom>
        </p:spPr>
      </p:pic>
    </p:spTree>
    <p:extLst>
      <p:ext uri="{BB962C8B-B14F-4D97-AF65-F5344CB8AC3E}">
        <p14:creationId xmlns:p14="http://schemas.microsoft.com/office/powerpoint/2010/main" val="91952574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224400"/>
            <a:ext cx="3105951"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Dance: Based on a picture.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243552" y="132880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401877" y="1368519"/>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467702" y="1383453"/>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53976"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12605404"/>
              </p:ext>
            </p:extLst>
          </p:nvPr>
        </p:nvGraphicFramePr>
        <p:xfrm>
          <a:off x="131430" y="2429646"/>
          <a:ext cx="10430540" cy="5064760"/>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3100023">
                  <a:extLst>
                    <a:ext uri="{9D8B030D-6E8A-4147-A177-3AD203B41FA5}">
                      <a16:colId xmlns:a16="http://schemas.microsoft.com/office/drawing/2014/main" val="20001"/>
                    </a:ext>
                  </a:extLst>
                </a:gridCol>
                <a:gridCol w="2104572">
                  <a:extLst>
                    <a:ext uri="{9D8B030D-6E8A-4147-A177-3AD203B41FA5}">
                      <a16:colId xmlns:a16="http://schemas.microsoft.com/office/drawing/2014/main" val="20002"/>
                    </a:ext>
                  </a:extLst>
                </a:gridCol>
                <a:gridCol w="1774659">
                  <a:extLst>
                    <a:ext uri="{9D8B030D-6E8A-4147-A177-3AD203B41FA5}">
                      <a16:colId xmlns:a16="http://schemas.microsoft.com/office/drawing/2014/main" val="20003"/>
                    </a:ext>
                  </a:extLst>
                </a:gridCol>
                <a:gridCol w="1468582">
                  <a:extLst>
                    <a:ext uri="{9D8B030D-6E8A-4147-A177-3AD203B41FA5}">
                      <a16:colId xmlns:a16="http://schemas.microsoft.com/office/drawing/2014/main" val="1168215490"/>
                    </a:ext>
                  </a:extLst>
                </a:gridCol>
                <a:gridCol w="1440443">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Pick out five different movements inspired by the painting.</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Practise and perform them. Choose two people from the painting. Create a short dance to convey their feelings.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two different people from the painting. Using different pathways and step patterns, show how they might move across the space. </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Create a repeating four-movement phrase to replicate the machinery in the factory. Practise and refine. Demonstrate the use of fusion within a dance. </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Watch the ballet 'A Simple Man’. Discuss what you liked about the dance with a partner. Listen carefully to what he/she says. Describe what you can do to ensure everyone in the group is happy. </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Make up a simple dance and teach it to others.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Describe which areas of dance you feel comfortable with and enjoy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Use movements inspired by the painting to create a short dance including the five key actions of dance. Interpret what is happening in the painting. </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Compose a dance showcasing three different people from the painting. </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With a partner, demonstrate the pathways and step patterns of two characters within the painting.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Choosing one character, create and perform a dance which brings the painting to life. Explain how you have used movements to convey emotions. Create and perform a short dance which demonstrates the contrasting moods of people in the painting. Explain how your choices of actions and movement adaptations demonstrate the moods. Create a short dance, with a partner, showcasing the step patterns and pathways of three characters from the painting. Use movement adaptations to add interest.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With a partner, use gesture to create a movement phrase to replicate the machinery in the factory. Practise and refine, based on feedback from another pair. Demonstrate the use of canon within a dance.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 fours, create a machine dance. Explain to another group how your choice and use of movement adaptations contributes to the effectiveness of the dance. Investigate the use of unison and canon in different parts of the dance.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Watch the ballet 'A Simple Man’. Explain which parts of the dance you enjoyed and why. Listen to the points of view of a partner, especially if he/she disagrees with you. Explain what you would do if someone in the group was unhappy.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Watch the ballet 'A Simple Man'. Identify your favourite part of the dance. Why do you think it was effective? Justify your reasons to a partner. Create a social contract of how groups will work together.</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Teach others a simple dance, with clear instructions and demonstrations.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Teach others a simple dance. Give feedback on the performance.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your favourite type of physical activity and explain your choice.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which areas of PE you find challenging and those which you enjoy. Analyse possible reasons for this.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957089" y="1326555"/>
            <a:ext cx="925230" cy="1007677"/>
          </a:xfrm>
          <a:prstGeom prst="rect">
            <a:avLst/>
          </a:prstGeom>
        </p:spPr>
      </p:pic>
    </p:spTree>
    <p:extLst>
      <p:ext uri="{BB962C8B-B14F-4D97-AF65-F5344CB8AC3E}">
        <p14:creationId xmlns:p14="http://schemas.microsoft.com/office/powerpoint/2010/main" val="99547017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200155-2B2E-4C83-9E70-F1C086BC9E91}"/>
              </a:ext>
            </a:extLst>
          </p:cNvPr>
          <p:cNvPicPr>
            <a:picLocks noChangeAspect="1"/>
          </p:cNvPicPr>
          <p:nvPr/>
        </p:nvPicPr>
        <p:blipFill>
          <a:blip r:embed="rId2"/>
          <a:stretch>
            <a:fillRect/>
          </a:stretch>
        </p:blipFill>
        <p:spPr>
          <a:xfrm>
            <a:off x="100595" y="116114"/>
            <a:ext cx="10592805" cy="7394494"/>
          </a:xfrm>
          <a:prstGeom prst="rect">
            <a:avLst/>
          </a:prstGeom>
        </p:spPr>
      </p:pic>
    </p:spTree>
    <p:extLst>
      <p:ext uri="{BB962C8B-B14F-4D97-AF65-F5344CB8AC3E}">
        <p14:creationId xmlns:p14="http://schemas.microsoft.com/office/powerpoint/2010/main" val="134402939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29056-0733-4EAC-892C-AF3BD0B98B54}"/>
              </a:ext>
            </a:extLst>
          </p:cNvPr>
          <p:cNvPicPr>
            <a:picLocks noChangeAspect="1"/>
          </p:cNvPicPr>
          <p:nvPr/>
        </p:nvPicPr>
        <p:blipFill>
          <a:blip r:embed="rId2"/>
          <a:stretch>
            <a:fillRect/>
          </a:stretch>
        </p:blipFill>
        <p:spPr>
          <a:xfrm>
            <a:off x="0" y="33630"/>
            <a:ext cx="10693400" cy="7489241"/>
          </a:xfrm>
          <a:prstGeom prst="rect">
            <a:avLst/>
          </a:prstGeom>
        </p:spPr>
      </p:pic>
    </p:spTree>
    <p:extLst>
      <p:ext uri="{BB962C8B-B14F-4D97-AF65-F5344CB8AC3E}">
        <p14:creationId xmlns:p14="http://schemas.microsoft.com/office/powerpoint/2010/main" val="226431244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5" y="224400"/>
            <a:ext cx="2644285"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Dance: Mystery dance.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32850" y="1313866"/>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136998"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3731006508"/>
              </p:ext>
            </p:extLst>
          </p:nvPr>
        </p:nvGraphicFramePr>
        <p:xfrm>
          <a:off x="131430" y="2429646"/>
          <a:ext cx="10430540" cy="4297878"/>
        </p:xfrm>
        <a:graphic>
          <a:graphicData uri="http://schemas.openxmlformats.org/drawingml/2006/table">
            <a:tbl>
              <a:tblPr>
                <a:tableStyleId>{4C3C2611-4C71-4FC5-86AE-919BDF0F9419}</a:tableStyleId>
              </a:tblPr>
              <a:tblGrid>
                <a:gridCol w="695884">
                  <a:extLst>
                    <a:ext uri="{9D8B030D-6E8A-4147-A177-3AD203B41FA5}">
                      <a16:colId xmlns:a16="http://schemas.microsoft.com/office/drawing/2014/main" val="20000"/>
                    </a:ext>
                  </a:extLst>
                </a:gridCol>
                <a:gridCol w="2177143">
                  <a:extLst>
                    <a:ext uri="{9D8B030D-6E8A-4147-A177-3AD203B41FA5}">
                      <a16:colId xmlns:a16="http://schemas.microsoft.com/office/drawing/2014/main" val="20001"/>
                    </a:ext>
                  </a:extLst>
                </a:gridCol>
                <a:gridCol w="2510972">
                  <a:extLst>
                    <a:ext uri="{9D8B030D-6E8A-4147-A177-3AD203B41FA5}">
                      <a16:colId xmlns:a16="http://schemas.microsoft.com/office/drawing/2014/main" val="20002"/>
                    </a:ext>
                  </a:extLst>
                </a:gridCol>
                <a:gridCol w="1843314">
                  <a:extLst>
                    <a:ext uri="{9D8B030D-6E8A-4147-A177-3AD203B41FA5}">
                      <a16:colId xmlns:a16="http://schemas.microsoft.com/office/drawing/2014/main" val="20003"/>
                    </a:ext>
                  </a:extLst>
                </a:gridCol>
                <a:gridCol w="1451428">
                  <a:extLst>
                    <a:ext uri="{9D8B030D-6E8A-4147-A177-3AD203B41FA5}">
                      <a16:colId xmlns:a16="http://schemas.microsoft.com/office/drawing/2014/main" val="1168215490"/>
                    </a:ext>
                  </a:extLst>
                </a:gridCol>
                <a:gridCol w="1751799">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t>Demonstrate actions from the cards provided, to include the five actions/ gestures cards that were chosen.</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t>Modify actions using dynamics from the cards provided. Modify actions using spatial aspects from the cards provided. Work with a partner modifying actions using 'with what or who' cards.</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Work with a partner to develop a short dance that you can both perform well. Demonstrate empathy if a partner finds some actions difficult.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Plan and deliver a warm-up.</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t>Keep a diary of participation in physical activities in and out of school.</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t>Link together fluently actions chosen from the actions/gestures cards provided.</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Create and perform a short dance featuring and linking together similar actions from the actions/gestures cards. Demonstrate clearly the differences between the actions. e.g. stagger and plod, pause and stop.</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Modify actions using dynamics from the cards provided, analysing the impact of the changes. Modify actions using spatial aspects from the cards provided, analysing the impact of the changes. Work with a partner modifying actions using 'with what or who' cards, analysing the impact of the changes. </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Create a short dance within a small group, showcasing four actions of choice, repeated to demonstrate the impact of movement adaptations. Use two relationship devices of choice, e.g. move apart, back to back.</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Work with a partner to decide on the order of movements within a dance. Ensure you think about how your actions impact on your partner.</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Your partner is annoyed with you and is refusing to carry on. Investigate any strategies you might use to resolve the situation, without involving the teacher.</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Plan and deliver a warm-up, specifically for a dance lesson.</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Analyse the different types of warm-up needed for diverse activities.</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t>Keep a diary of your physical activities over two weeks. Compare your physical activity levels to the Chief Medical Officer’s guidelines of at least 60 minutes per day.</a:t>
                      </a:r>
                      <a:endParaRPr lang="en-GB" sz="1100" dirty="0">
                        <a:solidFill>
                          <a:srgbClr val="0070C0"/>
                        </a:solidFill>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r>
                        <a:rPr lang="en-GB" sz="1100" dirty="0">
                          <a:solidFill>
                            <a:srgbClr val="0070C0"/>
                          </a:solidFill>
                        </a:rPr>
                        <a:t>Keep a diary of your participation in physical activities over one month. Analyse the variety of activities and the different types of fitness they improve. </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693095" y="1347275"/>
            <a:ext cx="925230" cy="1007677"/>
          </a:xfrm>
          <a:prstGeom prst="rect">
            <a:avLst/>
          </a:prstGeom>
        </p:spPr>
      </p:pic>
    </p:spTree>
    <p:extLst>
      <p:ext uri="{BB962C8B-B14F-4D97-AF65-F5344CB8AC3E}">
        <p14:creationId xmlns:p14="http://schemas.microsoft.com/office/powerpoint/2010/main" val="142477573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C0CDBE-C530-4BC3-B11F-EE77CA568988}"/>
              </a:ext>
            </a:extLst>
          </p:cNvPr>
          <p:cNvPicPr>
            <a:picLocks noChangeAspect="1"/>
          </p:cNvPicPr>
          <p:nvPr/>
        </p:nvPicPr>
        <p:blipFill>
          <a:blip r:embed="rId2"/>
          <a:stretch>
            <a:fillRect/>
          </a:stretch>
        </p:blipFill>
        <p:spPr>
          <a:xfrm>
            <a:off x="116114" y="96069"/>
            <a:ext cx="10577286" cy="7446104"/>
          </a:xfrm>
          <a:prstGeom prst="rect">
            <a:avLst/>
          </a:prstGeom>
        </p:spPr>
      </p:pic>
    </p:spTree>
    <p:extLst>
      <p:ext uri="{BB962C8B-B14F-4D97-AF65-F5344CB8AC3E}">
        <p14:creationId xmlns:p14="http://schemas.microsoft.com/office/powerpoint/2010/main" val="31087380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071DF-695F-4DC7-BE32-D20602F2197B}"/>
              </a:ext>
            </a:extLst>
          </p:cNvPr>
          <p:cNvPicPr>
            <a:picLocks noChangeAspect="1"/>
          </p:cNvPicPr>
          <p:nvPr/>
        </p:nvPicPr>
        <p:blipFill>
          <a:blip r:embed="rId2"/>
          <a:stretch>
            <a:fillRect/>
          </a:stretch>
        </p:blipFill>
        <p:spPr>
          <a:xfrm>
            <a:off x="73532" y="0"/>
            <a:ext cx="10619868" cy="7447303"/>
          </a:xfrm>
          <a:prstGeom prst="rect">
            <a:avLst/>
          </a:prstGeom>
        </p:spPr>
      </p:pic>
    </p:spTree>
    <p:extLst>
      <p:ext uri="{BB962C8B-B14F-4D97-AF65-F5344CB8AC3E}">
        <p14:creationId xmlns:p14="http://schemas.microsoft.com/office/powerpoint/2010/main" val="1052125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67266"/>
            <a:ext cx="2105676"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Target: Throw golf</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392690"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t>
            </a:r>
            <a:r>
              <a:rPr dirty="0" err="1"/>
              <a:t>aways</a:t>
            </a:r>
            <a:r>
              <a:rPr dirty="0"/>
              <a:t> for each lesson</a:t>
            </a:r>
          </a:p>
        </p:txBody>
      </p:sp>
      <p:graphicFrame>
        <p:nvGraphicFramePr>
          <p:cNvPr id="247" name="Table"/>
          <p:cNvGraphicFramePr/>
          <p:nvPr>
            <p:extLst>
              <p:ext uri="{D42A27DB-BD31-4B8C-83A1-F6EECF244321}">
                <p14:modId xmlns:p14="http://schemas.microsoft.com/office/powerpoint/2010/main" val="1215275969"/>
              </p:ext>
            </p:extLst>
          </p:nvPr>
        </p:nvGraphicFramePr>
        <p:xfrm>
          <a:off x="232475" y="2487232"/>
          <a:ext cx="10372862" cy="4375426"/>
        </p:xfrm>
        <a:graphic>
          <a:graphicData uri="http://schemas.openxmlformats.org/drawingml/2006/table">
            <a:tbl>
              <a:tblPr>
                <a:tableStyleId>{4C3C2611-4C71-4FC5-86AE-919BDF0F9419}</a:tableStyleId>
              </a:tblPr>
              <a:tblGrid>
                <a:gridCol w="1193369">
                  <a:extLst>
                    <a:ext uri="{9D8B030D-6E8A-4147-A177-3AD203B41FA5}">
                      <a16:colId xmlns:a16="http://schemas.microsoft.com/office/drawing/2014/main" val="20000"/>
                    </a:ext>
                  </a:extLst>
                </a:gridCol>
                <a:gridCol w="1917857">
                  <a:extLst>
                    <a:ext uri="{9D8B030D-6E8A-4147-A177-3AD203B41FA5}">
                      <a16:colId xmlns:a16="http://schemas.microsoft.com/office/drawing/2014/main" val="20001"/>
                    </a:ext>
                  </a:extLst>
                </a:gridCol>
                <a:gridCol w="1856096">
                  <a:extLst>
                    <a:ext uri="{9D8B030D-6E8A-4147-A177-3AD203B41FA5}">
                      <a16:colId xmlns:a16="http://schemas.microsoft.com/office/drawing/2014/main" val="20002"/>
                    </a:ext>
                  </a:extLst>
                </a:gridCol>
                <a:gridCol w="1774209">
                  <a:extLst>
                    <a:ext uri="{9D8B030D-6E8A-4147-A177-3AD203B41FA5}">
                      <a16:colId xmlns:a16="http://schemas.microsoft.com/office/drawing/2014/main" val="20003"/>
                    </a:ext>
                  </a:extLst>
                </a:gridCol>
                <a:gridCol w="1746913">
                  <a:extLst>
                    <a:ext uri="{9D8B030D-6E8A-4147-A177-3AD203B41FA5}">
                      <a16:colId xmlns:a16="http://schemas.microsoft.com/office/drawing/2014/main" val="1168215490"/>
                    </a:ext>
                  </a:extLst>
                </a:gridCol>
                <a:gridCol w="1884418">
                  <a:extLst>
                    <a:ext uri="{9D8B030D-6E8A-4147-A177-3AD203B41FA5}">
                      <a16:colId xmlns:a16="http://schemas.microsoft.com/office/drawing/2014/main" val="629794091"/>
                    </a:ext>
                  </a:extLst>
                </a:gridCol>
              </a:tblGrid>
              <a:tr h="159158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Aim consistently towards a target.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a large target three times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Vary the force depending on the position of the target. Why does the ball go further when your arm goes back further?</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Be quiet when someone else is taking a shot.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Set up a target for a partner to aim into.</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Do you enjoy playing outside? Give reasons for your choice.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13574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a target three times in a row.</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targets at two different distances.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Aim at a target. Every time you hit it, take one step back. Aim for three steps back in five throws.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Hit a target set at three different distances consistently.</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Is it better to aim as close to the target as possible on your first throw, or just to get nearer to the target? Explain your answer.</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do you swing your arm when you want less force?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factors do you need to take into account when deciding whether to take a high-risk shot?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did your throwing technique change when you threw at different targets?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Explain why it is important to be quiet when someone else is taking a shot.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does etiquette mean in relation to golf?</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Set up a target with an obstacle to make it more difficult for a partner.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a par 5 target for an opponent. Describe how you have made the target difficult to hit. Test out your hypothesis and make adjustments to the target.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often do you play outside? What are the reasons for this?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Doctors say that playing outside is good for you. Why do you think that is?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941971"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69369" y="1457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78245" y="145476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55413" y="1433251"/>
            <a:ext cx="762637" cy="1053981"/>
          </a:xfrm>
          <a:prstGeom prst="rect">
            <a:avLst/>
          </a:prstGeom>
        </p:spPr>
      </p:pic>
    </p:spTree>
    <p:extLst>
      <p:ext uri="{BB962C8B-B14F-4D97-AF65-F5344CB8AC3E}">
        <p14:creationId xmlns:p14="http://schemas.microsoft.com/office/powerpoint/2010/main" val="428138113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5" y="173884"/>
            <a:ext cx="3426551"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Dance: Traditional folk dance.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32850" y="1313866"/>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136998"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1786408132"/>
              </p:ext>
            </p:extLst>
          </p:nvPr>
        </p:nvGraphicFramePr>
        <p:xfrm>
          <a:off x="131430" y="2429646"/>
          <a:ext cx="10430540" cy="4388266"/>
        </p:xfrm>
        <a:graphic>
          <a:graphicData uri="http://schemas.openxmlformats.org/drawingml/2006/table">
            <a:tbl>
              <a:tblPr>
                <a:tableStyleId>{4C3C2611-4C71-4FC5-86AE-919BDF0F9419}</a:tableStyleId>
              </a:tblPr>
              <a:tblGrid>
                <a:gridCol w="695884">
                  <a:extLst>
                    <a:ext uri="{9D8B030D-6E8A-4147-A177-3AD203B41FA5}">
                      <a16:colId xmlns:a16="http://schemas.microsoft.com/office/drawing/2014/main" val="20000"/>
                    </a:ext>
                  </a:extLst>
                </a:gridCol>
                <a:gridCol w="2177143">
                  <a:extLst>
                    <a:ext uri="{9D8B030D-6E8A-4147-A177-3AD203B41FA5}">
                      <a16:colId xmlns:a16="http://schemas.microsoft.com/office/drawing/2014/main" val="20001"/>
                    </a:ext>
                  </a:extLst>
                </a:gridCol>
                <a:gridCol w="2510972">
                  <a:extLst>
                    <a:ext uri="{9D8B030D-6E8A-4147-A177-3AD203B41FA5}">
                      <a16:colId xmlns:a16="http://schemas.microsoft.com/office/drawing/2014/main" val="20002"/>
                    </a:ext>
                  </a:extLst>
                </a:gridCol>
                <a:gridCol w="1843314">
                  <a:extLst>
                    <a:ext uri="{9D8B030D-6E8A-4147-A177-3AD203B41FA5}">
                      <a16:colId xmlns:a16="http://schemas.microsoft.com/office/drawing/2014/main" val="20003"/>
                    </a:ext>
                  </a:extLst>
                </a:gridCol>
                <a:gridCol w="1451428">
                  <a:extLst>
                    <a:ext uri="{9D8B030D-6E8A-4147-A177-3AD203B41FA5}">
                      <a16:colId xmlns:a16="http://schemas.microsoft.com/office/drawing/2014/main" val="1168215490"/>
                    </a:ext>
                  </a:extLst>
                </a:gridCol>
                <a:gridCol w="1751799">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do-</a:t>
                      </a:r>
                      <a:r>
                        <a:rPr lang="en-GB" sz="1100" dirty="0" err="1">
                          <a:latin typeface="Calibri" panose="020F0502020204030204" pitchFamily="34" charset="0"/>
                          <a:cs typeface="Calibri" panose="020F0502020204030204" pitchFamily="34" charset="0"/>
                        </a:rPr>
                        <a:t>si</a:t>
                      </a:r>
                      <a:r>
                        <a:rPr lang="en-GB" sz="1100" dirty="0">
                          <a:latin typeface="Calibri" panose="020F0502020204030204" pitchFamily="34" charset="0"/>
                          <a:cs typeface="Calibri" panose="020F0502020204030204" pitchFamily="34" charset="0"/>
                        </a:rPr>
                        <a:t>-do with a partner. Perform a right- and left-hand star in a group of four. Join hands in a circle – demonstrate dancing to the left for four bars of music (eight steps), then back to the right (circle left, circle right). </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Clap hands to the beat. Research a dance from your local area. Demonstrate some of the steps.</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What skills and qualities are needed to work well as part of a group?</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How can you tell if someone doesn’t really want to join in?</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Describe how it feels to dance with your friends.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Plan a short dance phrase using a 16-bar phrase; repeat. Plan a 32-beat dance for four people. Think about relationships in the dance.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Plan a dance phrase for 32 beats and repeat. Plan a four-section dance, for a group of eight people; each section should consist of 16 beats. Ensure different formations/relationships.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different formations in the dance. Research a dance from your local area. What is the history of the dance? Find a dance from another area of the country which arose from similar circumstances.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the impact of the use of formations in different parts of the dance. Choose some traditional folk dances from around the country. Contrast the origins and types of dances.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Which are the most important skills and qualities needed to work well as a group?</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True or false? The quality of the dance produced is more important than the feelings of members of the group.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might you encourage others to join in?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True or false? If someone doesn’t want to join in they shouldn’t have to</a:t>
                      </a:r>
                      <a:r>
                        <a:rPr lang="en-GB" sz="1100" dirty="0">
                          <a:latin typeface="Calibri" panose="020F0502020204030204" pitchFamily="34" charset="0"/>
                          <a:cs typeface="Calibri" panose="020F0502020204030204" pitchFamily="34" charset="0"/>
                        </a:rPr>
                        <a:t>. </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Explain why it is important to take part in activities with your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Traditional folk dance was something people enjoyed doing on holidays and feast days. Explain why and compare that to dancing today.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693095" y="1347275"/>
            <a:ext cx="925230" cy="1007677"/>
          </a:xfrm>
          <a:prstGeom prst="rect">
            <a:avLst/>
          </a:prstGeom>
        </p:spPr>
      </p:pic>
    </p:spTree>
    <p:extLst>
      <p:ext uri="{BB962C8B-B14F-4D97-AF65-F5344CB8AC3E}">
        <p14:creationId xmlns:p14="http://schemas.microsoft.com/office/powerpoint/2010/main" val="317106429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E3F58D-0CF1-4C31-AD04-676D4D3C4E57}"/>
              </a:ext>
            </a:extLst>
          </p:cNvPr>
          <p:cNvPicPr>
            <a:picLocks noChangeAspect="1"/>
          </p:cNvPicPr>
          <p:nvPr/>
        </p:nvPicPr>
        <p:blipFill>
          <a:blip r:embed="rId2"/>
          <a:stretch>
            <a:fillRect/>
          </a:stretch>
        </p:blipFill>
        <p:spPr>
          <a:xfrm>
            <a:off x="0" y="66169"/>
            <a:ext cx="10693399" cy="7424162"/>
          </a:xfrm>
          <a:prstGeom prst="rect">
            <a:avLst/>
          </a:prstGeom>
        </p:spPr>
      </p:pic>
    </p:spTree>
    <p:extLst>
      <p:ext uri="{BB962C8B-B14F-4D97-AF65-F5344CB8AC3E}">
        <p14:creationId xmlns:p14="http://schemas.microsoft.com/office/powerpoint/2010/main" val="3523811398"/>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A6A32-01E2-424B-AEAF-6DB20C947DCD}"/>
              </a:ext>
            </a:extLst>
          </p:cNvPr>
          <p:cNvPicPr>
            <a:picLocks noChangeAspect="1"/>
          </p:cNvPicPr>
          <p:nvPr/>
        </p:nvPicPr>
        <p:blipFill>
          <a:blip r:embed="rId2"/>
          <a:stretch>
            <a:fillRect/>
          </a:stretch>
        </p:blipFill>
        <p:spPr>
          <a:xfrm>
            <a:off x="0" y="209489"/>
            <a:ext cx="10693399" cy="7137522"/>
          </a:xfrm>
          <a:prstGeom prst="rect">
            <a:avLst/>
          </a:prstGeom>
        </p:spPr>
      </p:pic>
    </p:spTree>
    <p:extLst>
      <p:ext uri="{BB962C8B-B14F-4D97-AF65-F5344CB8AC3E}">
        <p14:creationId xmlns:p14="http://schemas.microsoft.com/office/powerpoint/2010/main" val="308704767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81166"/>
            <a:ext cx="3054655"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Athletics: Take five jumps.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32850" y="1313866"/>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040105"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1975858020"/>
              </p:ext>
            </p:extLst>
          </p:nvPr>
        </p:nvGraphicFramePr>
        <p:xfrm>
          <a:off x="131430" y="2429646"/>
          <a:ext cx="10430540" cy="4303812"/>
        </p:xfrm>
        <a:graphic>
          <a:graphicData uri="http://schemas.openxmlformats.org/drawingml/2006/table">
            <a:tbl>
              <a:tblPr>
                <a:tableStyleId>{4C3C2611-4C71-4FC5-86AE-919BDF0F9419}</a:tableStyleId>
              </a:tblPr>
              <a:tblGrid>
                <a:gridCol w="695884">
                  <a:extLst>
                    <a:ext uri="{9D8B030D-6E8A-4147-A177-3AD203B41FA5}">
                      <a16:colId xmlns:a16="http://schemas.microsoft.com/office/drawing/2014/main" val="20000"/>
                    </a:ext>
                  </a:extLst>
                </a:gridCol>
                <a:gridCol w="2177143">
                  <a:extLst>
                    <a:ext uri="{9D8B030D-6E8A-4147-A177-3AD203B41FA5}">
                      <a16:colId xmlns:a16="http://schemas.microsoft.com/office/drawing/2014/main" val="20001"/>
                    </a:ext>
                  </a:extLst>
                </a:gridCol>
                <a:gridCol w="2307772">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582057">
                  <a:extLst>
                    <a:ext uri="{9D8B030D-6E8A-4147-A177-3AD203B41FA5}">
                      <a16:colId xmlns:a16="http://schemas.microsoft.com/office/drawing/2014/main" val="1168215490"/>
                    </a:ext>
                  </a:extLst>
                </a:gridCol>
                <a:gridCol w="1737284">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t>Demonstrate effective technique in jumping for distance and height.</a:t>
                      </a:r>
                    </a:p>
                    <a:p>
                      <a:pPr marL="171450" indent="-171450" algn="l" defTabSz="914400">
                        <a:buFont typeface="Arial" panose="020B0604020202020204" pitchFamily="34" charset="0"/>
                        <a:buChar char="•"/>
                        <a:defRPr sz="1800">
                          <a:sym typeface="Helvetica Neue"/>
                        </a:defRPr>
                      </a:pPr>
                      <a:r>
                        <a:rPr lang="en-GB" sz="1100" dirty="0"/>
                        <a:t>Perform the five basic jumps.</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t>Demonstrate the impact of the use of arms in a jump.</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Listen carefully to feedback from a partner.</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Watch a partner and give points to improve.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t>Keep a record of personal best performances.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t>Identify the differences in technique when jumping for height and distance.</a:t>
                      </a:r>
                    </a:p>
                    <a:p>
                      <a:pPr marL="171450" lvl="0" indent="-171450" algn="l" defTabSz="914400">
                        <a:buFont typeface="Arial" panose="020B0604020202020204" pitchFamily="34" charset="0"/>
                        <a:buChar char="•"/>
                        <a:defRPr sz="1800">
                          <a:sym typeface="Helvetica Neue"/>
                        </a:defRPr>
                      </a:pPr>
                      <a:r>
                        <a:rPr lang="en-GB" sz="1100" dirty="0"/>
                        <a:t>Demonstrate different ways of joining two of the five basic jumps together.</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Design a training programme to improve the height or distance you can jump. Explain how and why your programme will improve performance. Follow the programme and record results. How many different ways can you find of joining the five basic jumps together in a fluent sequence?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Choose two of the five basic jumps which will allow you to cover the longest distance.</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True or false? The triple jump sequence of hop, step and jump is the best combination to jump for distance. Try out your hypothesis.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Act upon feedback from a partner.</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Evaluate the impact of feedback from a partner on improving your performance.</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e. Watch a partner and give feedback on what they are doing well and how to improve.</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Watch a partner and devise a programme of activities to help them improve their performance.</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t>Devise practices to improve personal bests. Record performances and check on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rPr>
                        <a:t>Use performance records to identify strengths and areas for development. Devise a programme to improve performance. Cite evidence for your choices.</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619998" y="1361789"/>
            <a:ext cx="925230" cy="1007677"/>
          </a:xfrm>
          <a:prstGeom prst="rect">
            <a:avLst/>
          </a:prstGeom>
        </p:spPr>
      </p:pic>
    </p:spTree>
    <p:extLst>
      <p:ext uri="{BB962C8B-B14F-4D97-AF65-F5344CB8AC3E}">
        <p14:creationId xmlns:p14="http://schemas.microsoft.com/office/powerpoint/2010/main" val="334527815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715B4-96CD-4EF7-B613-C451BC9EBEC3}"/>
              </a:ext>
            </a:extLst>
          </p:cNvPr>
          <p:cNvPicPr>
            <a:picLocks noChangeAspect="1"/>
          </p:cNvPicPr>
          <p:nvPr/>
        </p:nvPicPr>
        <p:blipFill>
          <a:blip r:embed="rId2"/>
          <a:stretch>
            <a:fillRect/>
          </a:stretch>
        </p:blipFill>
        <p:spPr>
          <a:xfrm>
            <a:off x="101600" y="100361"/>
            <a:ext cx="10464800" cy="7337968"/>
          </a:xfrm>
          <a:prstGeom prst="rect">
            <a:avLst/>
          </a:prstGeom>
        </p:spPr>
      </p:pic>
    </p:spTree>
    <p:extLst>
      <p:ext uri="{BB962C8B-B14F-4D97-AF65-F5344CB8AC3E}">
        <p14:creationId xmlns:p14="http://schemas.microsoft.com/office/powerpoint/2010/main" val="970071452"/>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E5F1B5-F3A2-4351-99BD-5F12FC7BEBDF}"/>
              </a:ext>
            </a:extLst>
          </p:cNvPr>
          <p:cNvPicPr>
            <a:picLocks noChangeAspect="1"/>
          </p:cNvPicPr>
          <p:nvPr/>
        </p:nvPicPr>
        <p:blipFill>
          <a:blip r:embed="rId2"/>
          <a:stretch>
            <a:fillRect/>
          </a:stretch>
        </p:blipFill>
        <p:spPr>
          <a:xfrm>
            <a:off x="174171" y="184834"/>
            <a:ext cx="10406743" cy="7229685"/>
          </a:xfrm>
          <a:prstGeom prst="rect">
            <a:avLst/>
          </a:prstGeom>
        </p:spPr>
      </p:pic>
    </p:spTree>
    <p:extLst>
      <p:ext uri="{BB962C8B-B14F-4D97-AF65-F5344CB8AC3E}">
        <p14:creationId xmlns:p14="http://schemas.microsoft.com/office/powerpoint/2010/main" val="404129560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96059"/>
            <a:ext cx="236215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Athletics: Throwing.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76555" y="1354322"/>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120111"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862882023"/>
              </p:ext>
            </p:extLst>
          </p:nvPr>
        </p:nvGraphicFramePr>
        <p:xfrm>
          <a:off x="131430" y="2429646"/>
          <a:ext cx="10430540" cy="5064760"/>
        </p:xfrm>
        <a:graphic>
          <a:graphicData uri="http://schemas.openxmlformats.org/drawingml/2006/table">
            <a:tbl>
              <a:tblPr>
                <a:tableStyleId>{4C3C2611-4C71-4FC5-86AE-919BDF0F9419}</a:tableStyleId>
              </a:tblPr>
              <a:tblGrid>
                <a:gridCol w="695884">
                  <a:extLst>
                    <a:ext uri="{9D8B030D-6E8A-4147-A177-3AD203B41FA5}">
                      <a16:colId xmlns:a16="http://schemas.microsoft.com/office/drawing/2014/main" val="20000"/>
                    </a:ext>
                  </a:extLst>
                </a:gridCol>
                <a:gridCol w="3018972">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654628">
                  <a:extLst>
                    <a:ext uri="{9D8B030D-6E8A-4147-A177-3AD203B41FA5}">
                      <a16:colId xmlns:a16="http://schemas.microsoft.com/office/drawing/2014/main" val="20003"/>
                    </a:ext>
                  </a:extLst>
                </a:gridCol>
                <a:gridCol w="1524000">
                  <a:extLst>
                    <a:ext uri="{9D8B030D-6E8A-4147-A177-3AD203B41FA5}">
                      <a16:colId xmlns:a16="http://schemas.microsoft.com/office/drawing/2014/main" val="1168215490"/>
                    </a:ext>
                  </a:extLst>
                </a:gridCol>
                <a:gridCol w="1606656">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t>Place two cones in a straight line, 2 metres apart. Stand in the middle of the cones. On a signal from a partner, right or left, move to touch the cone and back to the middle.</a:t>
                      </a:r>
                    </a:p>
                    <a:p>
                      <a:pPr marL="171450" indent="-171450" algn="l" defTabSz="914400">
                        <a:buFont typeface="Arial" panose="020B0604020202020204" pitchFamily="34" charset="0"/>
                        <a:buChar char="•"/>
                        <a:defRPr sz="1800">
                          <a:sym typeface="Helvetica Neue"/>
                        </a:defRPr>
                      </a:pPr>
                      <a:r>
                        <a:rPr lang="en-GB" sz="1100" dirty="0"/>
                        <a:t>Demonstrate a seated balance (knees bent) for 30 seconds without putting hands or feet down. </a:t>
                      </a:r>
                    </a:p>
                    <a:p>
                      <a:pPr marL="171450" indent="-171450" algn="l" defTabSz="914400">
                        <a:buFont typeface="Arial" panose="020B0604020202020204" pitchFamily="34" charset="0"/>
                        <a:buChar char="•"/>
                        <a:defRPr sz="1800">
                          <a:sym typeface="Helvetica Neue"/>
                        </a:defRPr>
                      </a:pPr>
                      <a:r>
                        <a:rPr lang="en-GB" sz="1100" dirty="0"/>
                        <a:t>Perform five standing push throws/pull throws/sling throws.</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t>Choose which type of throw will help you throw the furthest.</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What signs might you notice if someone was not enjoying this activity?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Use cones to mark the distances thrown.</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t>What kind of fitness do you need to take part in this activity?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6190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t>Use cones to make a 5-metre triangle. Stand on the back cone and on a signal from a partner, right or left, move to the correct front cone and return to the back cone. How many cones can you touch in 1 minute? </a:t>
                      </a:r>
                    </a:p>
                    <a:p>
                      <a:pPr marL="171450" lvl="0" indent="-171450" algn="l" defTabSz="914400">
                        <a:buFont typeface="Arial" panose="020B0604020202020204" pitchFamily="34" charset="0"/>
                        <a:buChar char="•"/>
                        <a:defRPr sz="1800">
                          <a:sym typeface="Helvetica Neue"/>
                        </a:defRPr>
                      </a:pPr>
                      <a:r>
                        <a:rPr lang="en-GB" sz="1100" dirty="0"/>
                        <a:t>In a seated balance (knees bent), hands and feet off the floor, pick up a cone from one side, swap hands and place it on the other side.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Perform five standing push throws/pull throws/sling throws, with correct technique.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Play Rabbits. All students have a tail (band or tag rugby belt). How many tails can you steal, while protecting your own?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In a seated balance (knees bent), hands and feet off the floor, pick up cones from a circle placed around you.</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Demonstrate throwing for distance in a push throw/pull throw/sling throw.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Analyse how you adapt your technique to hit the target zones.</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Analyse the factors that impact on the distance of a throw</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Explain what you would do if someone was not enjoying this activity</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Is it right to make someone do something if they don’t enjoy it?</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Use a tape measure and record the distances thrown.</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Run a competition, with a small group. Each person gets three throws; their longest throw counts. Find out what happens in an athletics competition if two athletes throw the same distance.</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t>Choose some activities that will help you improve your fitness for this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rPr>
                        <a:t>Design a programme to improve your performance in this activity. Keep a diary of your progress.</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619998" y="1361789"/>
            <a:ext cx="925230" cy="1007677"/>
          </a:xfrm>
          <a:prstGeom prst="rect">
            <a:avLst/>
          </a:prstGeom>
        </p:spPr>
      </p:pic>
    </p:spTree>
    <p:extLst>
      <p:ext uri="{BB962C8B-B14F-4D97-AF65-F5344CB8AC3E}">
        <p14:creationId xmlns:p14="http://schemas.microsoft.com/office/powerpoint/2010/main" val="1256800062"/>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1A8DE5-DA74-4496-95B7-189199B1C470}"/>
              </a:ext>
            </a:extLst>
          </p:cNvPr>
          <p:cNvPicPr>
            <a:picLocks noChangeAspect="1"/>
          </p:cNvPicPr>
          <p:nvPr/>
        </p:nvPicPr>
        <p:blipFill>
          <a:blip r:embed="rId2"/>
          <a:stretch>
            <a:fillRect/>
          </a:stretch>
        </p:blipFill>
        <p:spPr>
          <a:xfrm>
            <a:off x="0" y="75692"/>
            <a:ext cx="10580914" cy="7327220"/>
          </a:xfrm>
          <a:prstGeom prst="rect">
            <a:avLst/>
          </a:prstGeom>
        </p:spPr>
      </p:pic>
    </p:spTree>
    <p:extLst>
      <p:ext uri="{BB962C8B-B14F-4D97-AF65-F5344CB8AC3E}">
        <p14:creationId xmlns:p14="http://schemas.microsoft.com/office/powerpoint/2010/main" val="218289299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3E15A-714E-4A3C-AB86-3F417824466E}"/>
              </a:ext>
            </a:extLst>
          </p:cNvPr>
          <p:cNvPicPr>
            <a:picLocks noChangeAspect="1"/>
          </p:cNvPicPr>
          <p:nvPr/>
        </p:nvPicPr>
        <p:blipFill>
          <a:blip r:embed="rId2"/>
          <a:stretch>
            <a:fillRect/>
          </a:stretch>
        </p:blipFill>
        <p:spPr>
          <a:xfrm>
            <a:off x="0" y="119644"/>
            <a:ext cx="10693399" cy="7317212"/>
          </a:xfrm>
          <a:prstGeom prst="rect">
            <a:avLst/>
          </a:prstGeom>
        </p:spPr>
      </p:pic>
    </p:spTree>
    <p:extLst>
      <p:ext uri="{BB962C8B-B14F-4D97-AF65-F5344CB8AC3E}">
        <p14:creationId xmlns:p14="http://schemas.microsoft.com/office/powerpoint/2010/main" val="251464619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5" y="173884"/>
            <a:ext cx="2772526"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Athletics: 9.58 seconds.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273573" y="1326814"/>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6009604"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1497693779"/>
              </p:ext>
            </p:extLst>
          </p:nvPr>
        </p:nvGraphicFramePr>
        <p:xfrm>
          <a:off x="131430" y="2429646"/>
          <a:ext cx="10430540" cy="4897120"/>
        </p:xfrm>
        <a:graphic>
          <a:graphicData uri="http://schemas.openxmlformats.org/drawingml/2006/table">
            <a:tbl>
              <a:tblPr>
                <a:tableStyleId>{4C3C2611-4C71-4FC5-86AE-919BDF0F9419}</a:tableStyleId>
              </a:tblPr>
              <a:tblGrid>
                <a:gridCol w="608799">
                  <a:extLst>
                    <a:ext uri="{9D8B030D-6E8A-4147-A177-3AD203B41FA5}">
                      <a16:colId xmlns:a16="http://schemas.microsoft.com/office/drawing/2014/main" val="20000"/>
                    </a:ext>
                  </a:extLst>
                </a:gridCol>
                <a:gridCol w="3077028">
                  <a:extLst>
                    <a:ext uri="{9D8B030D-6E8A-4147-A177-3AD203B41FA5}">
                      <a16:colId xmlns:a16="http://schemas.microsoft.com/office/drawing/2014/main" val="20001"/>
                    </a:ext>
                  </a:extLst>
                </a:gridCol>
                <a:gridCol w="1756229">
                  <a:extLst>
                    <a:ext uri="{9D8B030D-6E8A-4147-A177-3AD203B41FA5}">
                      <a16:colId xmlns:a16="http://schemas.microsoft.com/office/drawing/2014/main" val="20002"/>
                    </a:ext>
                  </a:extLst>
                </a:gridCol>
                <a:gridCol w="1436914">
                  <a:extLst>
                    <a:ext uri="{9D8B030D-6E8A-4147-A177-3AD203B41FA5}">
                      <a16:colId xmlns:a16="http://schemas.microsoft.com/office/drawing/2014/main" val="20003"/>
                    </a:ext>
                  </a:extLst>
                </a:gridCol>
                <a:gridCol w="2075543">
                  <a:extLst>
                    <a:ext uri="{9D8B030D-6E8A-4147-A177-3AD203B41FA5}">
                      <a16:colId xmlns:a16="http://schemas.microsoft.com/office/drawing/2014/main" val="1168215490"/>
                    </a:ext>
                  </a:extLst>
                </a:gridCol>
                <a:gridCol w="1476027">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Stand still on one foot for 10 seconds; change feet and repeat.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Do five squats.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Side step, leading with left and right foot. Stand 1 metre away from a partner, who drops a large ball. Try to catch it after one bounce.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ready position.</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running tall with relaxed shoulders.</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Modify arm actions to impact on your start.</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Observe a partner and give feedback.</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Lead a team talk about strategies to improve performance. </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Ensure all equipment necessary for the activity is prepared and in the right place. </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Why is it important to measure distances accurately?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List how this this activity improves fitness.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6190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Stand still on one foot for 30 seconds; change feet and repeat. </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Do ten squats. </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Gallop, leading with different feet. </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Stand 2 metres away from a partner, who drops a large ball. Try to catch it after one bounce. </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Respond rapidly to 'On your marks, set, go’.</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running tall with relaxed shoulders, slight forward lean and good balance.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Stand on one foot, do five mini squats; change feet and repeat.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 ten deep squats.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Combine side steps with 180-degree pivots; demonstrate forwards and backwards pivoting.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Stand 2 metres away from a partner, who drops a tennis ball out to the side. Try to catch it after one bounce.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an effective push-off from the ready position.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effective running technique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Explain how body position affects the start.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Analyse your starts using video. Consider what you can change to improve your performance.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Give constructive feedback to partner.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listen to feedback from a partner?</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Listen to a team talk led by a teammate. and make adjustments.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Consider the adaptations to equipment you might have to make in this activity to support or challenge someone.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Explain the strategies you have in place to ensure all sprints will be measured accurately.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makes someone a good listener? In what ways do you fit this description? How could you improve?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If a teammate runs the furthest because they had a false start, which nobody noticed, what should they do?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Which other activities will improve as a result of fitness improvements from this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two activities you enjoy and analyse the fitness needed to perform those activities.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619998" y="1361789"/>
            <a:ext cx="925230" cy="1007677"/>
          </a:xfrm>
          <a:prstGeom prst="rect">
            <a:avLst/>
          </a:prstGeom>
        </p:spPr>
      </p:pic>
    </p:spTree>
    <p:extLst>
      <p:ext uri="{BB962C8B-B14F-4D97-AF65-F5344CB8AC3E}">
        <p14:creationId xmlns:p14="http://schemas.microsoft.com/office/powerpoint/2010/main" val="37849565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03283-F8A4-45A4-A872-A4161D64A0D1}"/>
              </a:ext>
            </a:extLst>
          </p:cNvPr>
          <p:cNvPicPr>
            <a:picLocks noChangeAspect="1"/>
          </p:cNvPicPr>
          <p:nvPr/>
        </p:nvPicPr>
        <p:blipFill>
          <a:blip r:embed="rId2"/>
          <a:stretch>
            <a:fillRect/>
          </a:stretch>
        </p:blipFill>
        <p:spPr>
          <a:xfrm>
            <a:off x="93662" y="58737"/>
            <a:ext cx="10506075" cy="7439025"/>
          </a:xfrm>
          <a:prstGeom prst="rect">
            <a:avLst/>
          </a:prstGeom>
        </p:spPr>
      </p:pic>
    </p:spTree>
    <p:extLst>
      <p:ext uri="{BB962C8B-B14F-4D97-AF65-F5344CB8AC3E}">
        <p14:creationId xmlns:p14="http://schemas.microsoft.com/office/powerpoint/2010/main" val="378719543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50224-22C7-4602-B6CB-44175B3B5FC2}"/>
              </a:ext>
            </a:extLst>
          </p:cNvPr>
          <p:cNvPicPr>
            <a:picLocks noChangeAspect="1"/>
          </p:cNvPicPr>
          <p:nvPr/>
        </p:nvPicPr>
        <p:blipFill>
          <a:blip r:embed="rId2"/>
          <a:stretch>
            <a:fillRect/>
          </a:stretch>
        </p:blipFill>
        <p:spPr>
          <a:xfrm>
            <a:off x="1" y="88182"/>
            <a:ext cx="10513602" cy="7256047"/>
          </a:xfrm>
          <a:prstGeom prst="rect">
            <a:avLst/>
          </a:prstGeom>
        </p:spPr>
      </p:pic>
    </p:spTree>
    <p:extLst>
      <p:ext uri="{BB962C8B-B14F-4D97-AF65-F5344CB8AC3E}">
        <p14:creationId xmlns:p14="http://schemas.microsoft.com/office/powerpoint/2010/main" val="118909736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28CA1-E200-401C-B2AC-D91E104049B1}"/>
              </a:ext>
            </a:extLst>
          </p:cNvPr>
          <p:cNvPicPr>
            <a:picLocks noChangeAspect="1"/>
          </p:cNvPicPr>
          <p:nvPr/>
        </p:nvPicPr>
        <p:blipFill>
          <a:blip r:embed="rId2"/>
          <a:stretch>
            <a:fillRect/>
          </a:stretch>
        </p:blipFill>
        <p:spPr>
          <a:xfrm>
            <a:off x="101600" y="129485"/>
            <a:ext cx="10479314" cy="7289957"/>
          </a:xfrm>
          <a:prstGeom prst="rect">
            <a:avLst/>
          </a:prstGeom>
        </p:spPr>
      </p:pic>
    </p:spTree>
    <p:extLst>
      <p:ext uri="{BB962C8B-B14F-4D97-AF65-F5344CB8AC3E}">
        <p14:creationId xmlns:p14="http://schemas.microsoft.com/office/powerpoint/2010/main" val="123208936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3884"/>
            <a:ext cx="4926963"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Outdoor and adventurous: Counting cones.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021747" y="1370593"/>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5654373"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2427751273"/>
              </p:ext>
            </p:extLst>
          </p:nvPr>
        </p:nvGraphicFramePr>
        <p:xfrm>
          <a:off x="131430" y="2429646"/>
          <a:ext cx="10430540" cy="3556000"/>
        </p:xfrm>
        <a:graphic>
          <a:graphicData uri="http://schemas.openxmlformats.org/drawingml/2006/table">
            <a:tbl>
              <a:tblPr>
                <a:tableStyleId>{4C3C2611-4C71-4FC5-86AE-919BDF0F9419}</a:tableStyleId>
              </a:tblPr>
              <a:tblGrid>
                <a:gridCol w="608799">
                  <a:extLst>
                    <a:ext uri="{9D8B030D-6E8A-4147-A177-3AD203B41FA5}">
                      <a16:colId xmlns:a16="http://schemas.microsoft.com/office/drawing/2014/main" val="20000"/>
                    </a:ext>
                  </a:extLst>
                </a:gridCol>
                <a:gridCol w="2917371">
                  <a:extLst>
                    <a:ext uri="{9D8B030D-6E8A-4147-A177-3AD203B41FA5}">
                      <a16:colId xmlns:a16="http://schemas.microsoft.com/office/drawing/2014/main" val="20001"/>
                    </a:ext>
                  </a:extLst>
                </a:gridCol>
                <a:gridCol w="1669143">
                  <a:extLst>
                    <a:ext uri="{9D8B030D-6E8A-4147-A177-3AD203B41FA5}">
                      <a16:colId xmlns:a16="http://schemas.microsoft.com/office/drawing/2014/main" val="20002"/>
                    </a:ext>
                  </a:extLst>
                </a:gridCol>
                <a:gridCol w="1683657">
                  <a:extLst>
                    <a:ext uri="{9D8B030D-6E8A-4147-A177-3AD203B41FA5}">
                      <a16:colId xmlns:a16="http://schemas.microsoft.com/office/drawing/2014/main" val="20003"/>
                    </a:ext>
                  </a:extLst>
                </a:gridCol>
                <a:gridCol w="2075543">
                  <a:extLst>
                    <a:ext uri="{9D8B030D-6E8A-4147-A177-3AD203B41FA5}">
                      <a16:colId xmlns:a16="http://schemas.microsoft.com/office/drawing/2014/main" val="1168215490"/>
                    </a:ext>
                  </a:extLst>
                </a:gridCol>
                <a:gridCol w="1476027">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t>Orientate a map of cones, so you can work out the way to go. </a:t>
                      </a:r>
                    </a:p>
                    <a:p>
                      <a:pPr marL="171450" indent="-171450" algn="l" defTabSz="914400">
                        <a:buFont typeface="Arial" panose="020B0604020202020204" pitchFamily="34" charset="0"/>
                        <a:buChar char="•"/>
                        <a:defRPr sz="1800">
                          <a:sym typeface="Helvetica Neue"/>
                        </a:defRPr>
                      </a:pPr>
                      <a:r>
                        <a:rPr lang="en-GB" sz="1100" dirty="0"/>
                        <a:t>Arrange some objects on your desk. Draw a desktop map. Don’t write your name on it. Swap maps in the class. Can you find out which map belongs to which table? </a:t>
                      </a:r>
                    </a:p>
                    <a:p>
                      <a:pPr marL="171450" indent="-171450" algn="l" defTabSz="914400">
                        <a:buFont typeface="Arial" panose="020B0604020202020204" pitchFamily="34" charset="0"/>
                        <a:buChar char="•"/>
                        <a:defRPr sz="1800">
                          <a:sym typeface="Helvetica Neue"/>
                        </a:defRPr>
                      </a:pPr>
                      <a:r>
                        <a:rPr lang="en-GB" sz="1100" dirty="0"/>
                        <a:t>Follow a cone orienteering map with six cones from start to finish.</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t>How does orientating the map help you know where to run?</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What do you need to do to work cooperatively with a partner?</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Set out equipment as directed in the instructions.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t>What skills do you need to have to be good at orienteering?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6190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t>Orientate a map of a small part of the school grounds. </a:t>
                      </a:r>
                    </a:p>
                    <a:p>
                      <a:pPr marL="171450" lvl="0" indent="-171450" algn="l" defTabSz="914400">
                        <a:buFont typeface="Arial" panose="020B0604020202020204" pitchFamily="34" charset="0"/>
                        <a:buChar char="•"/>
                        <a:defRPr sz="1800">
                          <a:sym typeface="Helvetica Neue"/>
                        </a:defRPr>
                      </a:pPr>
                      <a:r>
                        <a:rPr lang="en-GB" sz="1100" dirty="0"/>
                        <a:t>Create a map of the classroom. </a:t>
                      </a:r>
                    </a:p>
                    <a:p>
                      <a:pPr marL="171450" lvl="0" indent="-171450" algn="l" defTabSz="914400">
                        <a:buFont typeface="Arial" panose="020B0604020202020204" pitchFamily="34" charset="0"/>
                        <a:buChar char="•"/>
                        <a:defRPr sz="1800">
                          <a:sym typeface="Helvetica Neue"/>
                        </a:defRPr>
                      </a:pPr>
                      <a:r>
                        <a:rPr lang="en-GB" sz="1100" dirty="0"/>
                        <a:t>Follow a cone orienteering map with nine cones from start to finish and complete a control card.</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Orientate a map of a small part of the school grounds. Explain how you know it is the correct orientation. </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Design a cone orienteering course, adding in some obstacles and drawing these on the map.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What can you do if you lose your position on the map?</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How can you ensure your map is always correctly orientated?</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How can you ensure you and your partner contribute equally?</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What qualities do you have to demonstrate to work cooperatively with a partner? Which of those qualities do you think you have? Are there any you need to work on?</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Ensure equipment is set out correctly.</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Some PE equipment has been going missing from the PE cupboard. Your teacher suspects it is because some of it is being left out after lessons and not taken back. Devise a system to ensure equipment is properly looked after.</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t>How do the skills of an orienteer differ from those of a cross country runner?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rPr>
                        <a:t>Orienteering often appeals to people who don’t like other sports and activities. Explain why you think this might be.</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619998" y="1361789"/>
            <a:ext cx="925230" cy="1007677"/>
          </a:xfrm>
          <a:prstGeom prst="rect">
            <a:avLst/>
          </a:prstGeom>
        </p:spPr>
      </p:pic>
    </p:spTree>
    <p:extLst>
      <p:ext uri="{BB962C8B-B14F-4D97-AF65-F5344CB8AC3E}">
        <p14:creationId xmlns:p14="http://schemas.microsoft.com/office/powerpoint/2010/main" val="1155841996"/>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858366-9F84-4DFB-9F3C-4EDA4CFE5C69}"/>
              </a:ext>
            </a:extLst>
          </p:cNvPr>
          <p:cNvPicPr>
            <a:picLocks noChangeAspect="1"/>
          </p:cNvPicPr>
          <p:nvPr/>
        </p:nvPicPr>
        <p:blipFill>
          <a:blip r:embed="rId2"/>
          <a:stretch>
            <a:fillRect/>
          </a:stretch>
        </p:blipFill>
        <p:spPr>
          <a:xfrm>
            <a:off x="0" y="62195"/>
            <a:ext cx="10580914" cy="7353929"/>
          </a:xfrm>
          <a:prstGeom prst="rect">
            <a:avLst/>
          </a:prstGeom>
        </p:spPr>
      </p:pic>
    </p:spTree>
    <p:extLst>
      <p:ext uri="{BB962C8B-B14F-4D97-AF65-F5344CB8AC3E}">
        <p14:creationId xmlns:p14="http://schemas.microsoft.com/office/powerpoint/2010/main" val="2168602955"/>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60FC7-C686-4AE1-9D00-1228CA4517A1}"/>
              </a:ext>
            </a:extLst>
          </p:cNvPr>
          <p:cNvPicPr>
            <a:picLocks noChangeAspect="1"/>
          </p:cNvPicPr>
          <p:nvPr/>
        </p:nvPicPr>
        <p:blipFill>
          <a:blip r:embed="rId2"/>
          <a:stretch>
            <a:fillRect/>
          </a:stretch>
        </p:blipFill>
        <p:spPr>
          <a:xfrm>
            <a:off x="17099" y="246742"/>
            <a:ext cx="10689319" cy="7082971"/>
          </a:xfrm>
          <a:prstGeom prst="rect">
            <a:avLst/>
          </a:prstGeom>
        </p:spPr>
      </p:pic>
    </p:spTree>
    <p:extLst>
      <p:ext uri="{BB962C8B-B14F-4D97-AF65-F5344CB8AC3E}">
        <p14:creationId xmlns:p14="http://schemas.microsoft.com/office/powerpoint/2010/main" val="4225257825"/>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5" y="202625"/>
            <a:ext cx="4747425"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Outdoor and adventurous: Team building.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602215" y="1380110"/>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81188" y="1398153"/>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5654373" y="140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04675" y="130717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1043942069"/>
              </p:ext>
            </p:extLst>
          </p:nvPr>
        </p:nvGraphicFramePr>
        <p:xfrm>
          <a:off x="131430" y="2429646"/>
          <a:ext cx="10430540" cy="3465612"/>
        </p:xfrm>
        <a:graphic>
          <a:graphicData uri="http://schemas.openxmlformats.org/drawingml/2006/table">
            <a:tbl>
              <a:tblPr>
                <a:tableStyleId>{4C3C2611-4C71-4FC5-86AE-919BDF0F9419}</a:tableStyleId>
              </a:tblPr>
              <a:tblGrid>
                <a:gridCol w="753941">
                  <a:extLst>
                    <a:ext uri="{9D8B030D-6E8A-4147-A177-3AD203B41FA5}">
                      <a16:colId xmlns:a16="http://schemas.microsoft.com/office/drawing/2014/main" val="20000"/>
                    </a:ext>
                  </a:extLst>
                </a:gridCol>
                <a:gridCol w="2423886">
                  <a:extLst>
                    <a:ext uri="{9D8B030D-6E8A-4147-A177-3AD203B41FA5}">
                      <a16:colId xmlns:a16="http://schemas.microsoft.com/office/drawing/2014/main" val="20001"/>
                    </a:ext>
                  </a:extLst>
                </a:gridCol>
                <a:gridCol w="1785257">
                  <a:extLst>
                    <a:ext uri="{9D8B030D-6E8A-4147-A177-3AD203B41FA5}">
                      <a16:colId xmlns:a16="http://schemas.microsoft.com/office/drawing/2014/main" val="20002"/>
                    </a:ext>
                  </a:extLst>
                </a:gridCol>
                <a:gridCol w="1814286">
                  <a:extLst>
                    <a:ext uri="{9D8B030D-6E8A-4147-A177-3AD203B41FA5}">
                      <a16:colId xmlns:a16="http://schemas.microsoft.com/office/drawing/2014/main" val="20003"/>
                    </a:ext>
                  </a:extLst>
                </a:gridCol>
                <a:gridCol w="2017486">
                  <a:extLst>
                    <a:ext uri="{9D8B030D-6E8A-4147-A177-3AD203B41FA5}">
                      <a16:colId xmlns:a16="http://schemas.microsoft.com/office/drawing/2014/main" val="1168215490"/>
                    </a:ext>
                  </a:extLst>
                </a:gridCol>
                <a:gridCol w="1635684">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t>Pass a hoop around your body. Walk along a bench avoiding small obstacles placed on top of it.</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t>What do you need to do to be successful in this task?</a:t>
                      </a:r>
                      <a:endParaRPr lang="en-GB"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What tell-tale signs might you see if someone is struggling with this activity?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t>If you were the leader in this activity, what might you say to encourage your team, before starting the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t>What do you need to be able to do to take part in this activity?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6190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t>With a small group, pass a hoop around a circle. Work with a partner, starting at opposite ends of a bench. Walk towards each other, pass and go to the opposite end of the bench.</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rPr>
                        <a:t>With a small group, pass two hoops around a circle. With a partner, demonstrate a counterbalance across a bench (hold on to each other’s wrists, not hands).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What strategies might you have to use to ensure that everyone in the team is able to contribute ideas?</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Explain why it is important to listen when teammates have something to share.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How can you support others who are finding this activity difficult?</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Is it important to encourage others when taking part in this activity? Explain your answer.</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t>It is often said, 'There is no ‘I’ in team.' What do you think this means?</a:t>
                      </a:r>
                    </a:p>
                    <a:p>
                      <a:pPr marL="171450" indent="-171450" algn="l" defTabSz="914400">
                        <a:buFont typeface="Arial" panose="020B0604020202020204" pitchFamily="34" charset="0"/>
                        <a:buChar char="•"/>
                        <a:defRPr sz="1800">
                          <a:sym typeface="Helvetica Neue"/>
                        </a:defRPr>
                      </a:pPr>
                      <a:r>
                        <a:rPr lang="en-GB" sz="1100" dirty="0">
                          <a:solidFill>
                            <a:srgbClr val="0070C0"/>
                          </a:solidFill>
                        </a:rPr>
                        <a:t>This type of activity is often called 'team building'. What does that mean to you and how do you think these activities achieve that?</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t>What do you enjoy most when taking part in these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rPr>
                        <a:t>Being healthy is not just about being physically fit. How can this activity contribute to overall health and well-being?</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7482990" y="1361789"/>
            <a:ext cx="925230" cy="1007677"/>
          </a:xfrm>
          <a:prstGeom prst="rect">
            <a:avLst/>
          </a:prstGeom>
        </p:spPr>
      </p:pic>
    </p:spTree>
    <p:extLst>
      <p:ext uri="{BB962C8B-B14F-4D97-AF65-F5344CB8AC3E}">
        <p14:creationId xmlns:p14="http://schemas.microsoft.com/office/powerpoint/2010/main" val="979018182"/>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261211-6B74-4FEE-B930-28C3047EF3A4}"/>
              </a:ext>
            </a:extLst>
          </p:cNvPr>
          <p:cNvPicPr>
            <a:picLocks noChangeAspect="1"/>
          </p:cNvPicPr>
          <p:nvPr/>
        </p:nvPicPr>
        <p:blipFill>
          <a:blip r:embed="rId2"/>
          <a:stretch>
            <a:fillRect/>
          </a:stretch>
        </p:blipFill>
        <p:spPr>
          <a:xfrm>
            <a:off x="0" y="108820"/>
            <a:ext cx="10693400" cy="7338859"/>
          </a:xfrm>
          <a:prstGeom prst="rect">
            <a:avLst/>
          </a:prstGeom>
        </p:spPr>
      </p:pic>
    </p:spTree>
    <p:extLst>
      <p:ext uri="{BB962C8B-B14F-4D97-AF65-F5344CB8AC3E}">
        <p14:creationId xmlns:p14="http://schemas.microsoft.com/office/powerpoint/2010/main" val="1558381133"/>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CA572-2FF7-4E18-816F-74615B24BB95}"/>
              </a:ext>
            </a:extLst>
          </p:cNvPr>
          <p:cNvPicPr>
            <a:picLocks noChangeAspect="1"/>
          </p:cNvPicPr>
          <p:nvPr/>
        </p:nvPicPr>
        <p:blipFill>
          <a:blip r:embed="rId2"/>
          <a:stretch>
            <a:fillRect/>
          </a:stretch>
        </p:blipFill>
        <p:spPr>
          <a:xfrm>
            <a:off x="65910" y="130629"/>
            <a:ext cx="10506420" cy="7257142"/>
          </a:xfrm>
          <a:prstGeom prst="rect">
            <a:avLst/>
          </a:prstGeom>
        </p:spPr>
      </p:pic>
    </p:spTree>
    <p:extLst>
      <p:ext uri="{BB962C8B-B14F-4D97-AF65-F5344CB8AC3E}">
        <p14:creationId xmlns:p14="http://schemas.microsoft.com/office/powerpoint/2010/main" val="614967756"/>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5" y="202625"/>
            <a:ext cx="4260113"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Outdoor and adventurous: Night trail. </a:t>
            </a:r>
            <a:endParaRPr dirty="0"/>
          </a:p>
        </p:txBody>
      </p:sp>
      <p:sp>
        <p:nvSpPr>
          <p:cNvPr id="245" name="This table shows the knowledge that will be taught in each lesson"/>
          <p:cNvSpPr txBox="1"/>
          <p:nvPr/>
        </p:nvSpPr>
        <p:spPr>
          <a:xfrm>
            <a:off x="527485"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259840" y="1404233"/>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127182" y="1374100"/>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4936476" y="1434030"/>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8923356" y="1366463"/>
            <a:ext cx="762637" cy="1053981"/>
          </a:xfrm>
          <a:prstGeom prst="rect">
            <a:avLst/>
          </a:prstGeom>
        </p:spPr>
      </p:pic>
      <p:graphicFrame>
        <p:nvGraphicFramePr>
          <p:cNvPr id="11" name="Table">
            <a:extLst>
              <a:ext uri="{FF2B5EF4-FFF2-40B4-BE49-F238E27FC236}">
                <a16:creationId xmlns:a16="http://schemas.microsoft.com/office/drawing/2014/main" id="{D257EFF9-D993-4167-9F92-644E439A54E6}"/>
              </a:ext>
            </a:extLst>
          </p:cNvPr>
          <p:cNvGraphicFramePr/>
          <p:nvPr>
            <p:extLst>
              <p:ext uri="{D42A27DB-BD31-4B8C-83A1-F6EECF244321}">
                <p14:modId xmlns:p14="http://schemas.microsoft.com/office/powerpoint/2010/main" val="4194972931"/>
              </p:ext>
            </p:extLst>
          </p:nvPr>
        </p:nvGraphicFramePr>
        <p:xfrm>
          <a:off x="131430" y="2429646"/>
          <a:ext cx="10430540" cy="4136172"/>
        </p:xfrm>
        <a:graphic>
          <a:graphicData uri="http://schemas.openxmlformats.org/drawingml/2006/table">
            <a:tbl>
              <a:tblPr>
                <a:tableStyleId>{4C3C2611-4C71-4FC5-86AE-919BDF0F9419}</a:tableStyleId>
              </a:tblPr>
              <a:tblGrid>
                <a:gridCol w="652341">
                  <a:extLst>
                    <a:ext uri="{9D8B030D-6E8A-4147-A177-3AD203B41FA5}">
                      <a16:colId xmlns:a16="http://schemas.microsoft.com/office/drawing/2014/main" val="20000"/>
                    </a:ext>
                  </a:extLst>
                </a:gridCol>
                <a:gridCol w="1785258">
                  <a:extLst>
                    <a:ext uri="{9D8B030D-6E8A-4147-A177-3AD203B41FA5}">
                      <a16:colId xmlns:a16="http://schemas.microsoft.com/office/drawing/2014/main" val="20001"/>
                    </a:ext>
                  </a:extLst>
                </a:gridCol>
                <a:gridCol w="1843314">
                  <a:extLst>
                    <a:ext uri="{9D8B030D-6E8A-4147-A177-3AD203B41FA5}">
                      <a16:colId xmlns:a16="http://schemas.microsoft.com/office/drawing/2014/main" val="20002"/>
                    </a:ext>
                  </a:extLst>
                </a:gridCol>
                <a:gridCol w="1814286">
                  <a:extLst>
                    <a:ext uri="{9D8B030D-6E8A-4147-A177-3AD203B41FA5}">
                      <a16:colId xmlns:a16="http://schemas.microsoft.com/office/drawing/2014/main" val="20003"/>
                    </a:ext>
                  </a:extLst>
                </a:gridCol>
                <a:gridCol w="1886857">
                  <a:extLst>
                    <a:ext uri="{9D8B030D-6E8A-4147-A177-3AD203B41FA5}">
                      <a16:colId xmlns:a16="http://schemas.microsoft.com/office/drawing/2014/main" val="1168215490"/>
                    </a:ext>
                  </a:extLst>
                </a:gridCol>
                <a:gridCol w="2448484">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Follow guidance from a partner while wearing an eye shade.</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Decide with your partner how often instructions need to be given.</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Which aspects of this activity do you think people may find difficult?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How can you ensure your partner understands your instructions?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Which aspects of this activity did you find challenging? </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How do you feel when you succeed at this challenge?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6190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Negotiate walking between a line of three cones following guidance from a partner while wearing an eye shade.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Walk across the hall, avoiding set-up apparatus, following guidance from a partner.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will you ensure your partner is not in any danger?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are the most important factors that contribute to success in this activity?</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can you support your partner during this activity?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Investigate the use of guides in Paralympic events. How do guides support the athletes? What might you learn from them?</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does 'clear instructions' mean? Give examples of when you gave clear instructions and examples of when they were not so clear.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With your partner, devise a method of communication which you could use for this activity.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What do you need to do when you find something challenging? Give examples of strategies you have used in the past when you found things difficult.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Do you feel differently when you achieve something difficult on your own as opposed to achieving it with a partner? Which do you prefer? Explain your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character traits do you think you need to demonstrate when taking part in this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achieving success while working with others impact on your mental health and well-being?</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E8C21F6B-0C8A-4444-8B58-E6C0973FA726}"/>
              </a:ext>
            </a:extLst>
          </p:cNvPr>
          <p:cNvPicPr>
            <a:picLocks noChangeAspect="1"/>
          </p:cNvPicPr>
          <p:nvPr/>
        </p:nvPicPr>
        <p:blipFill>
          <a:blip r:embed="rId6"/>
          <a:stretch>
            <a:fillRect/>
          </a:stretch>
        </p:blipFill>
        <p:spPr>
          <a:xfrm>
            <a:off x="6605479" y="1404233"/>
            <a:ext cx="925230" cy="1007677"/>
          </a:xfrm>
          <a:prstGeom prst="rect">
            <a:avLst/>
          </a:prstGeom>
        </p:spPr>
      </p:pic>
    </p:spTree>
    <p:extLst>
      <p:ext uri="{BB962C8B-B14F-4D97-AF65-F5344CB8AC3E}">
        <p14:creationId xmlns:p14="http://schemas.microsoft.com/office/powerpoint/2010/main" val="8782005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4183C8-5CAE-48C2-BEDC-9E5A03250D89}"/>
              </a:ext>
            </a:extLst>
          </p:cNvPr>
          <p:cNvPicPr>
            <a:picLocks noChangeAspect="1"/>
          </p:cNvPicPr>
          <p:nvPr/>
        </p:nvPicPr>
        <p:blipFill>
          <a:blip r:embed="rId2"/>
          <a:stretch>
            <a:fillRect/>
          </a:stretch>
        </p:blipFill>
        <p:spPr>
          <a:xfrm>
            <a:off x="69850" y="73025"/>
            <a:ext cx="10553700" cy="7410450"/>
          </a:xfrm>
          <a:prstGeom prst="rect">
            <a:avLst/>
          </a:prstGeom>
        </p:spPr>
      </p:pic>
    </p:spTree>
    <p:extLst>
      <p:ext uri="{BB962C8B-B14F-4D97-AF65-F5344CB8AC3E}">
        <p14:creationId xmlns:p14="http://schemas.microsoft.com/office/powerpoint/2010/main" val="21835378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200676"/>
            <a:ext cx="240063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Target: Corner bowls</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76786" y="520038"/>
            <a:ext cx="9300861" cy="4552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lvl1pPr algn="l">
              <a:defRPr sz="1200">
                <a:solidFill>
                  <a:schemeClr val="accent5">
                    <a:hueOff val="-82419"/>
                    <a:satOff val="-9513"/>
                    <a:lumOff val="-16343"/>
                  </a:schemeClr>
                </a:solidFill>
              </a:defRPr>
            </a:lvl1pPr>
          </a:lstStyle>
          <a:p>
            <a:r>
              <a:rPr dirty="0"/>
              <a:t>Decide how many lessons you will spend on the topic and use the information on the knowledge web to create the take-</a:t>
            </a:r>
            <a:r>
              <a:rPr dirty="0" err="1"/>
              <a:t>aways</a:t>
            </a:r>
            <a:r>
              <a:rPr dirty="0"/>
              <a:t> for each lesson</a:t>
            </a:r>
          </a:p>
        </p:txBody>
      </p:sp>
      <p:graphicFrame>
        <p:nvGraphicFramePr>
          <p:cNvPr id="247" name="Table"/>
          <p:cNvGraphicFramePr/>
          <p:nvPr>
            <p:extLst>
              <p:ext uri="{D42A27DB-BD31-4B8C-83A1-F6EECF244321}">
                <p14:modId xmlns:p14="http://schemas.microsoft.com/office/powerpoint/2010/main" val="3841282922"/>
              </p:ext>
            </p:extLst>
          </p:nvPr>
        </p:nvGraphicFramePr>
        <p:xfrm>
          <a:off x="232475" y="2681576"/>
          <a:ext cx="10372862" cy="4561840"/>
        </p:xfrm>
        <a:graphic>
          <a:graphicData uri="http://schemas.openxmlformats.org/drawingml/2006/table">
            <a:tbl>
              <a:tblPr>
                <a:tableStyleId>{4C3C2611-4C71-4FC5-86AE-919BDF0F9419}</a:tableStyleId>
              </a:tblPr>
              <a:tblGrid>
                <a:gridCol w="1193369">
                  <a:extLst>
                    <a:ext uri="{9D8B030D-6E8A-4147-A177-3AD203B41FA5}">
                      <a16:colId xmlns:a16="http://schemas.microsoft.com/office/drawing/2014/main" val="20000"/>
                    </a:ext>
                  </a:extLst>
                </a:gridCol>
                <a:gridCol w="1917857">
                  <a:extLst>
                    <a:ext uri="{9D8B030D-6E8A-4147-A177-3AD203B41FA5}">
                      <a16:colId xmlns:a16="http://schemas.microsoft.com/office/drawing/2014/main" val="20001"/>
                    </a:ext>
                  </a:extLst>
                </a:gridCol>
                <a:gridCol w="1856096">
                  <a:extLst>
                    <a:ext uri="{9D8B030D-6E8A-4147-A177-3AD203B41FA5}">
                      <a16:colId xmlns:a16="http://schemas.microsoft.com/office/drawing/2014/main" val="20002"/>
                    </a:ext>
                  </a:extLst>
                </a:gridCol>
                <a:gridCol w="1774209">
                  <a:extLst>
                    <a:ext uri="{9D8B030D-6E8A-4147-A177-3AD203B41FA5}">
                      <a16:colId xmlns:a16="http://schemas.microsoft.com/office/drawing/2014/main" val="20003"/>
                    </a:ext>
                  </a:extLst>
                </a:gridCol>
                <a:gridCol w="1746913">
                  <a:extLst>
                    <a:ext uri="{9D8B030D-6E8A-4147-A177-3AD203B41FA5}">
                      <a16:colId xmlns:a16="http://schemas.microsoft.com/office/drawing/2014/main" val="1168215490"/>
                    </a:ext>
                  </a:extLst>
                </a:gridCol>
                <a:gridCol w="1884418">
                  <a:extLst>
                    <a:ext uri="{9D8B030D-6E8A-4147-A177-3AD203B41FA5}">
                      <a16:colId xmlns:a16="http://schemas.microsoft.com/office/drawing/2014/main" val="629794091"/>
                    </a:ext>
                  </a:extLst>
                </a:gridCol>
              </a:tblGrid>
              <a:tr h="159158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changes in technique depending on your distance away from the target.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With a partner, roll out a target ball. Have two rolls each. Who can get nearer to the target ball?</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Is it better to aim for the target or to knock an opponent’s ball out of the way?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would you react if an opponent made a really good shot, knocked your ball away and won the game?</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would it feel to miss the last shot of the game when you had a good chance of winning?</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Keep score.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does it feel to work as part of a team?</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13574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a small target 2 metres away consistently.</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Place three target balls 3, 4 and 6 metres away. Each player has six balls. Throw two balls at each target ball.</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Knock down three pins, placed 3 metres away, with five balls.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Set up a marker as an intermediate target to aim for, to help you hit a target. Explain the impact this has on accuracy.</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Devise a strategy with your partner to win the game. Ask lots of 'What if …?’ questions.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Does the time left in the game impact on your tactics? Explain how.</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it feel when an opponent congratulates you on a good shot?</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might you do if your teammate misses the shot that would have helped you to win the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does good sportsmanship mean?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characteristics would someone demonstrating good sportsmanship display?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 you think of the idea of winning at all costs? Explain your answer.</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Set up a scoring system for all the games.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ensure that scores are recorded correctly? What would you do if your team won, but you knew it was as a result of a mistake in the scoring?</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Do you prefer individual or team sports? Explain your answer.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does it mean when </a:t>
                      </a:r>
                      <a:r>
                        <a:rPr lang="en-GB" sz="1100">
                          <a:solidFill>
                            <a:srgbClr val="0070C0"/>
                          </a:solidFill>
                          <a:latin typeface="Calibri" panose="020F0502020204030204" pitchFamily="34" charset="0"/>
                          <a:cs typeface="Calibri" panose="020F0502020204030204" pitchFamily="34" charset="0"/>
                        </a:rPr>
                        <a:t>someone is criticised </a:t>
                      </a:r>
                      <a:r>
                        <a:rPr lang="en-GB" sz="1100" dirty="0">
                          <a:solidFill>
                            <a:srgbClr val="0070C0"/>
                          </a:solidFill>
                          <a:latin typeface="Calibri" panose="020F0502020204030204" pitchFamily="34" charset="0"/>
                          <a:cs typeface="Calibri" panose="020F0502020204030204" pitchFamily="34" charset="0"/>
                        </a:rPr>
                        <a:t>for not being a team player?</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429486" y="1479555"/>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08343" y="1453074"/>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55413" y="1433251"/>
            <a:ext cx="762637" cy="1053981"/>
          </a:xfrm>
          <a:prstGeom prst="rect">
            <a:avLst/>
          </a:prstGeom>
        </p:spPr>
      </p:pic>
    </p:spTree>
    <p:extLst>
      <p:ext uri="{BB962C8B-B14F-4D97-AF65-F5344CB8AC3E}">
        <p14:creationId xmlns:p14="http://schemas.microsoft.com/office/powerpoint/2010/main" val="231865541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5" ma:contentTypeDescription="Create a new document." ma:contentTypeScope="" ma:versionID="ad6523585e8b7813fec1d18a0bde2ac7">
  <xsd:schema xmlns:xsd="http://www.w3.org/2001/XMLSchema" xmlns:xs="http://www.w3.org/2001/XMLSchema" xmlns:p="http://schemas.microsoft.com/office/2006/metadata/properties" xmlns:ns2="8f74720f-ca0e-4da3-83d4-be667e48da60" xmlns:ns3="1faa794a-8f11-4bbc-9866-cb0dd9989de6" targetNamespace="http://schemas.microsoft.com/office/2006/metadata/properties" ma:root="true" ma:fieldsID="bae623c8d208c97e6a9a4f2a027023a7" ns2:_="" ns3:_="">
    <xsd:import namespace="8f74720f-ca0e-4da3-83d4-be667e48da60"/>
    <xsd:import namespace="1faa794a-8f11-4bbc-9866-cb0dd9989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de067c-840f-4bbc-a3b9-cd0c388f70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a794a-8f11-4bbc-9866-cb0dd9989d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c3d2fd-5d75-484d-8502-90f142d5fcef}" ma:internalName="TaxCatchAll" ma:showField="CatchAllData" ma:web="1faa794a-8f11-4bbc-9866-cb0dd9989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74720f-ca0e-4da3-83d4-be667e48da60">
      <Terms xmlns="http://schemas.microsoft.com/office/infopath/2007/PartnerControls"/>
    </lcf76f155ced4ddcb4097134ff3c332f>
    <TaxCatchAll xmlns="1faa794a-8f11-4bbc-9866-cb0dd9989de6" xsi:nil="true"/>
  </documentManagement>
</p:properties>
</file>

<file path=customXml/itemProps1.xml><?xml version="1.0" encoding="utf-8"?>
<ds:datastoreItem xmlns:ds="http://schemas.openxmlformats.org/officeDocument/2006/customXml" ds:itemID="{583F5578-F3DB-45EA-8C12-26F92164201A}"/>
</file>

<file path=customXml/itemProps2.xml><?xml version="1.0" encoding="utf-8"?>
<ds:datastoreItem xmlns:ds="http://schemas.openxmlformats.org/officeDocument/2006/customXml" ds:itemID="{E188C60E-7FCF-4100-8206-91A49F35EA52}">
  <ds:schemaRefs>
    <ds:schemaRef ds:uri="http://schemas.microsoft.com/sharepoint/v3/contenttype/forms"/>
  </ds:schemaRefs>
</ds:datastoreItem>
</file>

<file path=customXml/itemProps3.xml><?xml version="1.0" encoding="utf-8"?>
<ds:datastoreItem xmlns:ds="http://schemas.openxmlformats.org/officeDocument/2006/customXml" ds:itemID="{84C219FF-C6B2-4319-9670-F511E190F3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f74720f-ca0e-4da3-83d4-be667e48da6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2281</TotalTime>
  <Words>10988</Words>
  <Application>Microsoft Office PowerPoint</Application>
  <PresentationFormat>Custom</PresentationFormat>
  <Paragraphs>666</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White</vt:lpstr>
      <vt:lpstr> Lower Key Stage 2  Physical Education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Harvey, Stephen</cp:lastModifiedBy>
  <cp:revision>239</cp:revision>
  <dcterms:modified xsi:type="dcterms:W3CDTF">2022-10-24T21:20:52Z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