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5"/>
  </p:notesMasterIdLst>
  <p:sldIdLst>
    <p:sldId id="321" r:id="rId5"/>
    <p:sldId id="256" r:id="rId6"/>
    <p:sldId id="299" r:id="rId7"/>
    <p:sldId id="263" r:id="rId8"/>
    <p:sldId id="259" r:id="rId9"/>
    <p:sldId id="265" r:id="rId10"/>
    <p:sldId id="300" r:id="rId11"/>
    <p:sldId id="267" r:id="rId12"/>
    <p:sldId id="301" r:id="rId13"/>
    <p:sldId id="269" r:id="rId14"/>
    <p:sldId id="270" r:id="rId15"/>
    <p:sldId id="271" r:id="rId16"/>
    <p:sldId id="272" r:id="rId17"/>
    <p:sldId id="274" r:id="rId18"/>
    <p:sldId id="276" r:id="rId19"/>
    <p:sldId id="277" r:id="rId20"/>
    <p:sldId id="282" r:id="rId21"/>
    <p:sldId id="279" r:id="rId22"/>
    <p:sldId id="280" r:id="rId23"/>
    <p:sldId id="283" r:id="rId24"/>
    <p:sldId id="284" r:id="rId25"/>
    <p:sldId id="285" r:id="rId26"/>
    <p:sldId id="286" r:id="rId27"/>
    <p:sldId id="287" r:id="rId28"/>
    <p:sldId id="288" r:id="rId29"/>
    <p:sldId id="289" r:id="rId30"/>
    <p:sldId id="290" r:id="rId31"/>
    <p:sldId id="291" r:id="rId32"/>
    <p:sldId id="296" r:id="rId33"/>
    <p:sldId id="294" r:id="rId34"/>
    <p:sldId id="297" r:id="rId35"/>
    <p:sldId id="298"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8" r:id="rId52"/>
    <p:sldId id="320" r:id="rId53"/>
    <p:sldId id="319" r:id="rId54"/>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48"/>
  </p:normalViewPr>
  <p:slideViewPr>
    <p:cSldViewPr snapToGrid="0" snapToObjects="1">
      <p:cViewPr varScale="1">
        <p:scale>
          <a:sx n="58" d="100"/>
          <a:sy n="58" d="100"/>
        </p:scale>
        <p:origin x="12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92952" y="1269255"/>
            <a:ext cx="8107496" cy="2558191"/>
          </a:xfrm>
          <a:prstGeom prst="rect">
            <a:avLst/>
          </a:prstGeom>
        </p:spPr>
        <p:txBody>
          <a:bodyPr anchor="b"/>
          <a:lstStyle/>
          <a:p>
            <a:r>
              <a:t>Title Text</a:t>
            </a:r>
          </a:p>
        </p:txBody>
      </p:sp>
      <p:sp>
        <p:nvSpPr>
          <p:cNvPr id="12" name="Body Level One…"/>
          <p:cNvSpPr txBox="1">
            <a:spLocks noGrp="1"/>
          </p:cNvSpPr>
          <p:nvPr>
            <p:ph type="body" sz="quarter" idx="1"/>
          </p:nvPr>
        </p:nvSpPr>
        <p:spPr>
          <a:xfrm>
            <a:off x="1292952" y="3906159"/>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92952" y="4929435"/>
            <a:ext cx="8107496" cy="355601"/>
          </a:xfrm>
          <a:prstGeom prst="rect">
            <a:avLst/>
          </a:prstGeom>
        </p:spPr>
        <p:txBody>
          <a:bodyPr anchor="t">
            <a:spAutoFit/>
          </a:bodyPr>
          <a:lstStyle>
            <a:lvl1pPr marL="0" indent="0" algn="ctr">
              <a:spcBef>
                <a:spcPts val="0"/>
              </a:spcBef>
              <a:buSzTx/>
              <a:buNone/>
              <a:defRPr sz="1800" i="1"/>
            </a:lvl1pPr>
          </a:lstStyle>
          <a:p>
            <a:r>
              <a:t>–Johnny Appleseed</a:t>
            </a:r>
          </a:p>
        </p:txBody>
      </p:sp>
      <p:sp>
        <p:nvSpPr>
          <p:cNvPr id="94" name="“Type a quote here.”"/>
          <p:cNvSpPr txBox="1">
            <a:spLocks noGrp="1"/>
          </p:cNvSpPr>
          <p:nvPr>
            <p:ph type="body" sz="quarter" idx="22"/>
          </p:nvPr>
        </p:nvSpPr>
        <p:spPr>
          <a:xfrm>
            <a:off x="1292952" y="3304341"/>
            <a:ext cx="8107496" cy="475537"/>
          </a:xfrm>
          <a:prstGeom prst="rect">
            <a:avLst/>
          </a:prstGeom>
        </p:spPr>
        <p:txBody>
          <a:bodyPr>
            <a:spAutoFit/>
          </a:bodyPr>
          <a:lstStyle>
            <a:lvl1pPr marL="0" indent="0" algn="ctr">
              <a:spcBef>
                <a:spcPts val="0"/>
              </a:spcBef>
              <a:buSzTx/>
              <a:buNone/>
              <a:defRPr sz="2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704404" y="-39357"/>
            <a:ext cx="11452821" cy="763521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568450" y="290256"/>
            <a:ext cx="7556500" cy="503766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92952" y="5204932"/>
            <a:ext cx="8107496" cy="1101991"/>
          </a:xfrm>
          <a:prstGeom prst="rect">
            <a:avLst/>
          </a:prstGeom>
        </p:spPr>
        <p:txBody>
          <a:bodyPr anchor="b"/>
          <a:lstStyle/>
          <a:p>
            <a:r>
              <a:t>Title Text</a:t>
            </a:r>
          </a:p>
        </p:txBody>
      </p:sp>
      <p:sp>
        <p:nvSpPr>
          <p:cNvPr id="22" name="Body Level One…"/>
          <p:cNvSpPr txBox="1">
            <a:spLocks noGrp="1"/>
          </p:cNvSpPr>
          <p:nvPr>
            <p:ph type="body" sz="quarter" idx="1"/>
          </p:nvPr>
        </p:nvSpPr>
        <p:spPr>
          <a:xfrm>
            <a:off x="1292952" y="6316761"/>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92952" y="2499154"/>
            <a:ext cx="8107496" cy="255819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5248308" y="491959"/>
            <a:ext cx="6365958" cy="636595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46972" y="491959"/>
            <a:ext cx="4132462" cy="3089508"/>
          </a:xfrm>
          <a:prstGeom prst="rect">
            <a:avLst/>
          </a:prstGeom>
        </p:spPr>
        <p:txBody>
          <a:bodyPr anchor="b"/>
          <a:lstStyle>
            <a:lvl1pPr>
              <a:defRPr sz="4600"/>
            </a:lvl1pPr>
          </a:lstStyle>
          <a:p>
            <a:r>
              <a:t>Title Text</a:t>
            </a:r>
          </a:p>
        </p:txBody>
      </p:sp>
      <p:sp>
        <p:nvSpPr>
          <p:cNvPr id="40" name="Body Level One…"/>
          <p:cNvSpPr txBox="1">
            <a:spLocks noGrp="1"/>
          </p:cNvSpPr>
          <p:nvPr>
            <p:ph type="body" sz="quarter" idx="1"/>
          </p:nvPr>
        </p:nvSpPr>
        <p:spPr>
          <a:xfrm>
            <a:off x="1046972" y="3660179"/>
            <a:ext cx="4132462" cy="31879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260791" y="2007195"/>
            <a:ext cx="7305601" cy="48704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46972" y="2007195"/>
            <a:ext cx="4132462" cy="4870401"/>
          </a:xfrm>
          <a:prstGeom prst="rect">
            <a:avLst/>
          </a:prstGeom>
        </p:spPr>
        <p:txBody>
          <a:bodyPr/>
          <a:lstStyle>
            <a:lvl1pPr marL="244928" indent="-244928">
              <a:spcBef>
                <a:spcPts val="2400"/>
              </a:spcBef>
              <a:defRPr sz="2000"/>
            </a:lvl1pPr>
            <a:lvl2pPr marL="587828" indent="-244928">
              <a:spcBef>
                <a:spcPts val="2400"/>
              </a:spcBef>
              <a:defRPr sz="2000"/>
            </a:lvl2pPr>
            <a:lvl3pPr marL="930728" indent="-244928">
              <a:spcBef>
                <a:spcPts val="2400"/>
              </a:spcBef>
              <a:defRPr sz="2000"/>
            </a:lvl3pPr>
            <a:lvl4pPr marL="1273628" indent="-244928">
              <a:spcBef>
                <a:spcPts val="2400"/>
              </a:spcBef>
              <a:defRPr sz="2000"/>
            </a:lvl4pPr>
            <a:lvl5pPr marL="1616528" indent="-244928">
              <a:spcBef>
                <a:spcPts val="240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213635" y="7202288"/>
            <a:ext cx="260883" cy="25651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46972" y="983919"/>
            <a:ext cx="8599456" cy="55886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5388516" y="3945516"/>
            <a:ext cx="4383361" cy="2922241"/>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5513966" y="580512"/>
            <a:ext cx="4132462" cy="4132462"/>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1885107" y="688743"/>
            <a:ext cx="9268520" cy="617901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46972" y="196783"/>
            <a:ext cx="8599456" cy="167266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Title Text</a:t>
            </a:r>
          </a:p>
        </p:txBody>
      </p:sp>
      <p:sp>
        <p:nvSpPr>
          <p:cNvPr id="3" name="Body Level One…"/>
          <p:cNvSpPr txBox="1">
            <a:spLocks noGrp="1"/>
          </p:cNvSpPr>
          <p:nvPr>
            <p:ph type="body" idx="1"/>
          </p:nvPr>
        </p:nvSpPr>
        <p:spPr>
          <a:xfrm>
            <a:off x="1046972" y="2007195"/>
            <a:ext cx="8599456" cy="48704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213635" y="7202288"/>
            <a:ext cx="260883" cy="264794"/>
          </a:xfrm>
          <a:prstGeom prst="rect">
            <a:avLst/>
          </a:prstGeom>
          <a:ln w="3175">
            <a:miter lim="400000"/>
          </a:ln>
        </p:spPr>
        <p:txBody>
          <a:bodyPr wrap="none" lIns="39356" tIns="39356" rIns="39356" bIns="39356">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1pPr>
      <a:lvl2pPr marL="0" marR="0" indent="457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2pPr>
      <a:lvl3pPr marL="0" marR="0" indent="914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3pPr>
      <a:lvl4pPr marL="0" marR="0" indent="1371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4pPr>
      <a:lvl5pPr marL="0" marR="0" indent="18288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5pPr>
      <a:lvl6pPr marL="0" marR="0" indent="22860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6pPr>
      <a:lvl7pPr marL="0" marR="0" indent="2743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7pPr>
      <a:lvl8pPr marL="0" marR="0" indent="3200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8pPr>
      <a:lvl9pPr marL="0" marR="0" indent="3657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9pPr>
    </p:titleStyle>
    <p:bodyStyle>
      <a:lvl1pPr marL="333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77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222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66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11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55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00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44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889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457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914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1371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18288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22860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2743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3200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3657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B1D9E-EFEE-4212-8E23-AE32CF285D3E}"/>
              </a:ext>
            </a:extLst>
          </p:cNvPr>
          <p:cNvSpPr>
            <a:spLocks noGrp="1"/>
          </p:cNvSpPr>
          <p:nvPr>
            <p:ph type="title"/>
          </p:nvPr>
        </p:nvSpPr>
        <p:spPr>
          <a:xfrm>
            <a:off x="1626781" y="1272415"/>
            <a:ext cx="8107496" cy="1101991"/>
          </a:xfrm>
        </p:spPr>
        <p:txBody>
          <a:bodyPr>
            <a:normAutofit fontScale="90000"/>
          </a:bodyPr>
          <a:lstStyle/>
          <a:p>
            <a:r>
              <a:rPr lang="en-GB"/>
              <a:t>Upper Key Stage 2 </a:t>
            </a:r>
            <a:br>
              <a:rPr lang="en-GB"/>
            </a:br>
            <a:r>
              <a:rPr lang="en-GB"/>
              <a:t>Art </a:t>
            </a:r>
            <a:r>
              <a:rPr lang="en-GB" dirty="0"/>
              <a:t>Curriculum</a:t>
            </a:r>
          </a:p>
        </p:txBody>
      </p:sp>
      <p:sp>
        <p:nvSpPr>
          <p:cNvPr id="4" name="Text Placeholder 3">
            <a:extLst>
              <a:ext uri="{FF2B5EF4-FFF2-40B4-BE49-F238E27FC236}">
                <a16:creationId xmlns:a16="http://schemas.microsoft.com/office/drawing/2014/main" id="{CD91AF98-831A-430D-9B1A-3FCAB245A430}"/>
              </a:ext>
            </a:extLst>
          </p:cNvPr>
          <p:cNvSpPr>
            <a:spLocks noGrp="1"/>
          </p:cNvSpPr>
          <p:nvPr>
            <p:ph type="body" sz="quarter" idx="1"/>
          </p:nvPr>
        </p:nvSpPr>
        <p:spPr>
          <a:xfrm>
            <a:off x="1695997" y="6319808"/>
            <a:ext cx="8107496" cy="708153"/>
          </a:xfrm>
        </p:spPr>
        <p:txBody>
          <a:bodyPr/>
          <a:lstStyle/>
          <a:p>
            <a:r>
              <a:rPr lang="en-GB" dirty="0"/>
              <a:t>Together we Nurture, Inspire and Achieve</a:t>
            </a:r>
          </a:p>
        </p:txBody>
      </p:sp>
      <p:sp>
        <p:nvSpPr>
          <p:cNvPr id="9" name="TextBox 8">
            <a:extLst>
              <a:ext uri="{FF2B5EF4-FFF2-40B4-BE49-F238E27FC236}">
                <a16:creationId xmlns:a16="http://schemas.microsoft.com/office/drawing/2014/main" id="{625311FD-4507-49EB-AE34-844F4D7ED98B}"/>
              </a:ext>
            </a:extLst>
          </p:cNvPr>
          <p:cNvSpPr txBox="1"/>
          <p:nvPr/>
        </p:nvSpPr>
        <p:spPr>
          <a:xfrm>
            <a:off x="3788229" y="2844800"/>
            <a:ext cx="3904342" cy="26827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D71EFED6-28E4-4F07-9E96-E69CEAEB9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559" y="2585664"/>
            <a:ext cx="3298371" cy="3177431"/>
          </a:xfrm>
          <a:prstGeom prst="rect">
            <a:avLst/>
          </a:prstGeom>
        </p:spPr>
      </p:pic>
      <p:sp>
        <p:nvSpPr>
          <p:cNvPr id="2" name="Rectangle 1">
            <a:extLst>
              <a:ext uri="{FF2B5EF4-FFF2-40B4-BE49-F238E27FC236}">
                <a16:creationId xmlns:a16="http://schemas.microsoft.com/office/drawing/2014/main" id="{167D8E95-6A8C-42AC-9F72-6ED243B01F90}"/>
              </a:ext>
            </a:extLst>
          </p:cNvPr>
          <p:cNvSpPr/>
          <p:nvPr/>
        </p:nvSpPr>
        <p:spPr>
          <a:xfrm>
            <a:off x="279400" y="317500"/>
            <a:ext cx="10210800" cy="7023100"/>
          </a:xfrm>
          <a:prstGeom prst="rect">
            <a:avLst/>
          </a:prstGeom>
          <a:noFill/>
          <a:ln w="57150" cap="flat">
            <a:solidFill>
              <a:srgbClr val="D6009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4748675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7038" y="282574"/>
            <a:ext cx="10266362" cy="7273925"/>
          </a:xfrm>
          <a:prstGeom prst="rect">
            <a:avLst/>
          </a:prstGeom>
        </p:spPr>
      </p:pic>
    </p:spTree>
    <p:extLst>
      <p:ext uri="{BB962C8B-B14F-4D97-AF65-F5344CB8AC3E}">
        <p14:creationId xmlns:p14="http://schemas.microsoft.com/office/powerpoint/2010/main" val="9682037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600680" y="247084"/>
            <a:ext cx="240543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latin typeface="Calibri" panose="020F0502020204030204" pitchFamily="34" charset="0"/>
                <a:cs typeface="Calibri" panose="020F0502020204030204" pitchFamily="34" charset="0"/>
              </a:rPr>
              <a:t>The explosion of Pop art</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487885" y="719727"/>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11675760"/>
              </p:ext>
            </p:extLst>
          </p:nvPr>
        </p:nvGraphicFramePr>
        <p:xfrm>
          <a:off x="349145" y="2506846"/>
          <a:ext cx="10077850" cy="388530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Where and when did Pop artists become popular?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List some famous American and British Pop artists.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were Pop artists not fans of traditional art?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did Pop artists from the UK focus on when creating their 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was the inspiration for American Pop artists?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Which earlier art movement was Pop art seen as being similar to?</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Roy Lichtenstein use a comic strip to create his In the Car painting?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 How did Lichtenstein create the effect of tension?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Lichtenstein’s inspiration by using part of a comic strip to create your own Pop art.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were printing techniques popular with Pop artists?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the technique of silkscreen printing.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was different about Roy Lichtenstein’s preferred printing technique?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Pop artists were inspired to create their style of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somebody working in a museum became significant in relation to this style of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Research the work of Eduardo </a:t>
                      </a:r>
                      <a:r>
                        <a:rPr lang="en-US" sz="1100" dirty="0" err="1">
                          <a:solidFill>
                            <a:schemeClr val="accent1">
                              <a:lumMod val="50000"/>
                            </a:schemeClr>
                          </a:solidFill>
                          <a:latin typeface="Calibri" panose="020F0502020204030204" pitchFamily="34" charset="0"/>
                          <a:cs typeface="Calibri" panose="020F0502020204030204" pitchFamily="34" charset="0"/>
                        </a:rPr>
                        <a:t>Paolozzi</a:t>
                      </a:r>
                      <a:r>
                        <a:rPr lang="en-US" sz="1100" dirty="0">
                          <a:solidFill>
                            <a:schemeClr val="accent1">
                              <a:lumMod val="50000"/>
                            </a:schemeClr>
                          </a:solidFill>
                          <a:latin typeface="Calibri" panose="020F0502020204030204" pitchFamily="34" charset="0"/>
                          <a:cs typeface="Calibri" panose="020F0502020204030204" pitchFamily="34" charset="0"/>
                        </a:rPr>
                        <a:t> to discover why he was so influential in the development of Pop art.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inspiration and focus of Pop art in the UK and America.</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Create your own piece of modern Pop art in the style of an American pop artist. Justify your choice of features for your art.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the Dadaism art movement to discover how it was similar to Pop art.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the facial expressions in Lichtenstein’s In the Car painting add to the feeling of tension.</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does Lichtenstein’s Pop art style compare to and differ from that of Andy Warhol?</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Explore and develop the use of your own printing technique to create a piece of work in the style of a Pop artist.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Printmaking is the quickest and best technique to reproduce images in large numbers.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0" name="Picture 9"/>
          <p:cNvPicPr/>
          <p:nvPr/>
        </p:nvPicPr>
        <p:blipFill>
          <a:blip r:embed="rId2"/>
          <a:stretch>
            <a:fillRect/>
          </a:stretch>
        </p:blipFill>
        <p:spPr>
          <a:xfrm>
            <a:off x="2719387" y="1258250"/>
            <a:ext cx="809625" cy="1143000"/>
          </a:xfrm>
          <a:prstGeom prst="rect">
            <a:avLst/>
          </a:prstGeom>
        </p:spPr>
      </p:pic>
      <p:pic>
        <p:nvPicPr>
          <p:cNvPr id="11" name="Picture 10"/>
          <p:cNvPicPr/>
          <p:nvPr/>
        </p:nvPicPr>
        <p:blipFill>
          <a:blip r:embed="rId3"/>
          <a:stretch>
            <a:fillRect/>
          </a:stretch>
        </p:blipFill>
        <p:spPr>
          <a:xfrm>
            <a:off x="4843459" y="1229675"/>
            <a:ext cx="742950" cy="1171575"/>
          </a:xfrm>
          <a:prstGeom prst="rect">
            <a:avLst/>
          </a:prstGeom>
        </p:spPr>
      </p:pic>
      <p:pic>
        <p:nvPicPr>
          <p:cNvPr id="13" name="Picture 12"/>
          <p:cNvPicPr/>
          <p:nvPr/>
        </p:nvPicPr>
        <p:blipFill>
          <a:blip r:embed="rId4"/>
          <a:stretch>
            <a:fillRect/>
          </a:stretch>
        </p:blipFill>
        <p:spPr>
          <a:xfrm>
            <a:off x="6964456" y="1258250"/>
            <a:ext cx="781050" cy="990600"/>
          </a:xfrm>
          <a:prstGeom prst="rect">
            <a:avLst/>
          </a:prstGeom>
        </p:spPr>
      </p:pic>
      <p:pic>
        <p:nvPicPr>
          <p:cNvPr id="17" name="Picture 16"/>
          <p:cNvPicPr/>
          <p:nvPr/>
        </p:nvPicPr>
        <p:blipFill>
          <a:blip r:embed="rId5"/>
          <a:stretch>
            <a:fillRect/>
          </a:stretch>
        </p:blipFill>
        <p:spPr>
          <a:xfrm>
            <a:off x="8924925" y="1268969"/>
            <a:ext cx="819150" cy="1009650"/>
          </a:xfrm>
          <a:prstGeom prst="rect">
            <a:avLst/>
          </a:prstGeom>
        </p:spPr>
      </p:pic>
    </p:spTree>
    <p:extLst>
      <p:ext uri="{BB962C8B-B14F-4D97-AF65-F5344CB8AC3E}">
        <p14:creationId xmlns:p14="http://schemas.microsoft.com/office/powerpoint/2010/main" val="7094396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2274" y="315911"/>
            <a:ext cx="9864725" cy="6756401"/>
          </a:xfrm>
          <a:prstGeom prst="rect">
            <a:avLst/>
          </a:prstGeom>
        </p:spPr>
      </p:pic>
    </p:spTree>
    <p:extLst>
      <p:ext uri="{BB962C8B-B14F-4D97-AF65-F5344CB8AC3E}">
        <p14:creationId xmlns:p14="http://schemas.microsoft.com/office/powerpoint/2010/main" val="32752640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849" y="339723"/>
            <a:ext cx="10036176" cy="6846889"/>
          </a:xfrm>
          <a:prstGeom prst="rect">
            <a:avLst/>
          </a:prstGeom>
        </p:spPr>
      </p:pic>
    </p:spTree>
    <p:extLst>
      <p:ext uri="{BB962C8B-B14F-4D97-AF65-F5344CB8AC3E}">
        <p14:creationId xmlns:p14="http://schemas.microsoft.com/office/powerpoint/2010/main" val="41013968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54576" y="287201"/>
            <a:ext cx="475082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The explosion of Pop art – Andy Warhol</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22102"/>
            <a:ext cx="9595912"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399341292"/>
              </p:ext>
            </p:extLst>
          </p:nvPr>
        </p:nvGraphicFramePr>
        <p:xfrm>
          <a:off x="354576" y="2198360"/>
          <a:ext cx="10077850" cy="405294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do some critics believe Andy Warhol’s use of repeated images took away any emotion in the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would some critics argue an opposing view?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might Warhol’s repeated use of Campbell’s soup tins provide evidence of this opposing view?</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did Warhol use vibrant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when producing his prints of Marilyn Monroe?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did Warhol suggest by using silver and black for one of the prints?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Copy Warhol’s style to create your own artwork using a modern celebrity.</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a tertiary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 Why did Warhol use multiple tertiary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Copy Warhol's use of tertiary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to create your own Pop art.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sorts of things inspired Warhol?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intrigued Warhol and influenced his use of repeated products?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sort of products might Warhol use if he were alive today?</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the two views expressed about Warhol’s use of repeated images and how this relates to emotion. Which view do you agree with and why?</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Imagine you were Andy Warhol being asked about the critics’ opposing views of emotion in his work. How would you respond?</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Compile a list of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used by Warhol within his portfolio of Monroe prints and explain why he may have used each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does Warhol’s use of bright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to </a:t>
                      </a:r>
                      <a:r>
                        <a:rPr lang="en-US" sz="1100" dirty="0" err="1">
                          <a:solidFill>
                            <a:schemeClr val="accent1">
                              <a:lumMod val="50000"/>
                            </a:schemeClr>
                          </a:solidFill>
                          <a:latin typeface="Calibri" panose="020F0502020204030204" pitchFamily="34" charset="0"/>
                          <a:cs typeface="Calibri" panose="020F0502020204030204" pitchFamily="34" charset="0"/>
                        </a:rPr>
                        <a:t>emphasise</a:t>
                      </a:r>
                      <a:r>
                        <a:rPr lang="en-US" sz="1100" dirty="0">
                          <a:solidFill>
                            <a:schemeClr val="accent1">
                              <a:lumMod val="50000"/>
                            </a:schemeClr>
                          </a:solidFill>
                          <a:latin typeface="Calibri" panose="020F0502020204030204" pitchFamily="34" charset="0"/>
                          <a:cs typeface="Calibri" panose="020F0502020204030204" pitchFamily="34" charset="0"/>
                        </a:rPr>
                        <a:t> Monroe’s personality and status, compare to the use of </a:t>
                      </a:r>
                      <a:r>
                        <a:rPr lang="en-US" sz="1100" dirty="0" err="1">
                          <a:solidFill>
                            <a:schemeClr val="accent1">
                              <a:lumMod val="50000"/>
                            </a:schemeClr>
                          </a:solidFill>
                          <a:latin typeface="Calibri" panose="020F0502020204030204" pitchFamily="34" charset="0"/>
                          <a:cs typeface="Calibri" panose="020F0502020204030204" pitchFamily="34" charset="0"/>
                        </a:rPr>
                        <a:t>colour</a:t>
                      </a:r>
                      <a:r>
                        <a:rPr lang="en-US" sz="1100" dirty="0">
                          <a:solidFill>
                            <a:schemeClr val="accent1">
                              <a:lumMod val="50000"/>
                            </a:schemeClr>
                          </a:solidFill>
                          <a:latin typeface="Calibri" panose="020F0502020204030204" pitchFamily="34" charset="0"/>
                          <a:cs typeface="Calibri" panose="020F0502020204030204" pitchFamily="34" charset="0"/>
                        </a:rPr>
                        <a:t> for emphasis by Surrealist artists?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Create your own piece of Pop art inspired by Warhol’s use of unusual and unrealistic tertiary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for </a:t>
                      </a:r>
                      <a:r>
                        <a:rPr lang="en-US" sz="1100" dirty="0" err="1">
                          <a:latin typeface="Calibri" panose="020F0502020204030204" pitchFamily="34" charset="0"/>
                          <a:cs typeface="Calibri" panose="020F0502020204030204" pitchFamily="34" charset="0"/>
                        </a:rPr>
                        <a:t>colouring</a:t>
                      </a:r>
                      <a:r>
                        <a:rPr lang="en-US" sz="1100" dirty="0">
                          <a:latin typeface="Calibri" panose="020F0502020204030204" pitchFamily="34" charset="0"/>
                          <a:cs typeface="Calibri" panose="020F0502020204030204" pitchFamily="34" charset="0"/>
                        </a:rPr>
                        <a:t> the image you have chosen.</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True or false? Andy Warhol’s art would not have been as interesting without his use of tertiary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Research other pieces of art created by Andy Warhol to explore the connections between the repeated images he chose.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how the influences and style of Andy Warhol’s Pop art has influenced the work of modern-day artists like Banksy, for example.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4" name="Picture 13"/>
          <p:cNvPicPr/>
          <p:nvPr/>
        </p:nvPicPr>
        <p:blipFill>
          <a:blip r:embed="rId2"/>
          <a:stretch>
            <a:fillRect/>
          </a:stretch>
        </p:blipFill>
        <p:spPr>
          <a:xfrm>
            <a:off x="2871959" y="1057699"/>
            <a:ext cx="828675" cy="990600"/>
          </a:xfrm>
          <a:prstGeom prst="rect">
            <a:avLst/>
          </a:prstGeom>
        </p:spPr>
      </p:pic>
      <p:pic>
        <p:nvPicPr>
          <p:cNvPr id="16" name="Picture 15"/>
          <p:cNvPicPr/>
          <p:nvPr/>
        </p:nvPicPr>
        <p:blipFill>
          <a:blip r:embed="rId3"/>
          <a:stretch>
            <a:fillRect/>
          </a:stretch>
        </p:blipFill>
        <p:spPr>
          <a:xfrm>
            <a:off x="6884456" y="1028989"/>
            <a:ext cx="838200" cy="981075"/>
          </a:xfrm>
          <a:prstGeom prst="rect">
            <a:avLst/>
          </a:prstGeom>
        </p:spPr>
      </p:pic>
      <p:pic>
        <p:nvPicPr>
          <p:cNvPr id="10" name="Picture 9"/>
          <p:cNvPicPr/>
          <p:nvPr/>
        </p:nvPicPr>
        <p:blipFill>
          <a:blip r:embed="rId4"/>
          <a:stretch>
            <a:fillRect/>
          </a:stretch>
        </p:blipFill>
        <p:spPr>
          <a:xfrm>
            <a:off x="4890298" y="978582"/>
            <a:ext cx="771525" cy="1162050"/>
          </a:xfrm>
          <a:prstGeom prst="rect">
            <a:avLst/>
          </a:prstGeom>
        </p:spPr>
      </p:pic>
      <p:pic>
        <p:nvPicPr>
          <p:cNvPr id="11" name="Picture 10"/>
          <p:cNvPicPr/>
          <p:nvPr/>
        </p:nvPicPr>
        <p:blipFill>
          <a:blip r:embed="rId5"/>
          <a:stretch>
            <a:fillRect/>
          </a:stretch>
        </p:blipFill>
        <p:spPr>
          <a:xfrm>
            <a:off x="8977312" y="1083646"/>
            <a:ext cx="857250" cy="923925"/>
          </a:xfrm>
          <a:prstGeom prst="rect">
            <a:avLst/>
          </a:prstGeom>
        </p:spPr>
      </p:pic>
    </p:spTree>
    <p:extLst>
      <p:ext uri="{BB962C8B-B14F-4D97-AF65-F5344CB8AC3E}">
        <p14:creationId xmlns:p14="http://schemas.microsoft.com/office/powerpoint/2010/main" val="21779655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7024" y="358775"/>
            <a:ext cx="10031414" cy="6913563"/>
          </a:xfrm>
          <a:prstGeom prst="rect">
            <a:avLst/>
          </a:prstGeom>
        </p:spPr>
      </p:pic>
    </p:spTree>
    <p:extLst>
      <p:ext uri="{BB962C8B-B14F-4D97-AF65-F5344CB8AC3E}">
        <p14:creationId xmlns:p14="http://schemas.microsoft.com/office/powerpoint/2010/main" val="9957446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1799" y="230187"/>
            <a:ext cx="10026651" cy="7056438"/>
          </a:xfrm>
          <a:prstGeom prst="rect">
            <a:avLst/>
          </a:prstGeom>
        </p:spPr>
      </p:pic>
    </p:spTree>
    <p:extLst>
      <p:ext uri="{BB962C8B-B14F-4D97-AF65-F5344CB8AC3E}">
        <p14:creationId xmlns:p14="http://schemas.microsoft.com/office/powerpoint/2010/main" val="60450915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627133" y="247084"/>
            <a:ext cx="2352539"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latin typeface="Calibri" panose="020F0502020204030204" pitchFamily="34" charset="0"/>
                <a:cs typeface="Calibri" panose="020F0502020204030204" pitchFamily="34" charset="0"/>
              </a:rPr>
              <a:t>Amazed by architecture</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480010" y="689244"/>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959379575"/>
              </p:ext>
            </p:extLst>
          </p:nvPr>
        </p:nvGraphicFramePr>
        <p:xfrm>
          <a:off x="349145" y="2357282"/>
          <a:ext cx="10077850" cy="389128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List some famous architects and artists inspired by architecture.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is the work of architects from ancient </a:t>
                      </a:r>
                      <a:r>
                        <a:rPr lang="en-US" sz="1100" dirty="0" err="1">
                          <a:latin typeface="Calibri" panose="020F0502020204030204" pitchFamily="34" charset="0"/>
                          <a:cs typeface="Calibri" panose="020F0502020204030204" pitchFamily="34" charset="0"/>
                        </a:rPr>
                        <a:t>civilisations</a:t>
                      </a:r>
                      <a:r>
                        <a:rPr lang="en-US" sz="1100" dirty="0">
                          <a:latin typeface="Calibri" panose="020F0502020204030204" pitchFamily="34" charset="0"/>
                          <a:cs typeface="Calibri" panose="020F0502020204030204" pitchFamily="34" charset="0"/>
                        </a:rPr>
                        <a:t> significant?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has studying architecture helped artists to develop their own talent?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ym typeface="Helvetica Neue"/>
                        </a:defRPr>
                      </a:pPr>
                      <a:r>
                        <a:rPr lang="en-US" sz="1100" dirty="0">
                          <a:latin typeface="Calibri" panose="020F0502020204030204" pitchFamily="34" charset="0"/>
                          <a:cs typeface="Calibri" panose="020F0502020204030204" pitchFamily="34" charset="0"/>
                        </a:rPr>
                        <a:t>What did American artist Dan Rice say about the three forms of visual art?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ym typeface="Helvetica Neue"/>
                        </a:defRPr>
                      </a:pPr>
                      <a:r>
                        <a:rPr lang="en-US" sz="1100" dirty="0">
                          <a:latin typeface="Calibri" panose="020F0502020204030204" pitchFamily="34" charset="0"/>
                          <a:cs typeface="Calibri" panose="020F0502020204030204" pitchFamily="34" charset="0"/>
                        </a:rPr>
                        <a:t>How can architecture trigger an emotion?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ym typeface="Helvetica Neue"/>
                        </a:defRPr>
                      </a:pPr>
                      <a:r>
                        <a:rPr lang="en-US" sz="1100" dirty="0">
                          <a:latin typeface="Calibri" panose="020F0502020204030204" pitchFamily="34" charset="0"/>
                          <a:cs typeface="Calibri" panose="020F0502020204030204" pitchFamily="34" charset="0"/>
                        </a:rPr>
                        <a:t>Give examples of how different types of buildings could make somebody feel different emotions.</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two reasons why a material might be selected for a building project.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might studying the materials used be fascinating for some people?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Choose different materials to build your own structure, thinking about how the material is both structurally and aesthetically suitable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Who was Canaletto and what was his link with London?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techniques did he use to paint buildings?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he choose not to sketch or do any </a:t>
                      </a:r>
                      <a:r>
                        <a:rPr lang="en-US" sz="1100" dirty="0" err="1">
                          <a:latin typeface="Calibri" panose="020F0502020204030204" pitchFamily="34" charset="0"/>
                          <a:cs typeface="Calibri" panose="020F0502020204030204" pitchFamily="34" charset="0"/>
                        </a:rPr>
                        <a:t>underdrawing</a:t>
                      </a:r>
                      <a:r>
                        <a:rPr lang="en-US" sz="1100" dirty="0">
                          <a:latin typeface="Calibri" panose="020F0502020204030204" pitchFamily="34" charset="0"/>
                          <a:cs typeface="Calibri" panose="020F0502020204030204" pitchFamily="34" charset="0"/>
                        </a:rPr>
                        <a:t> before painting?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work of Canaletto to compare and contrast his paintings of London and Venice.</a:t>
                      </a:r>
                    </a:p>
                    <a:p>
                      <a:pPr marL="171450" indent="-171450" algn="l" defTabSz="914400">
                        <a:buFont typeface="Arial" panose="020B0604020202020204" pitchFamily="34" charset="0"/>
                        <a:buChar char="•"/>
                        <a:defRPr sz="1800">
                          <a:sym typeface="Helvetica Neue"/>
                        </a:defRPr>
                      </a:pPr>
                      <a:r>
                        <a:rPr lang="en-US" sz="1100" i="0" dirty="0">
                          <a:solidFill>
                            <a:schemeClr val="accent1">
                              <a:lumMod val="50000"/>
                            </a:schemeClr>
                          </a:solidFill>
                          <a:latin typeface="Calibri" panose="020F0502020204030204" pitchFamily="34" charset="0"/>
                          <a:cs typeface="Calibri" panose="020F0502020204030204" pitchFamily="34" charset="0"/>
                        </a:rPr>
                        <a:t>I</a:t>
                      </a:r>
                      <a:r>
                        <a:rPr lang="en-US" sz="1100" dirty="0">
                          <a:solidFill>
                            <a:schemeClr val="accent1">
                              <a:lumMod val="50000"/>
                            </a:schemeClr>
                          </a:solidFill>
                          <a:latin typeface="Calibri" panose="020F0502020204030204" pitchFamily="34" charset="0"/>
                          <a:cs typeface="Calibri" panose="020F0502020204030204" pitchFamily="34" charset="0"/>
                        </a:rPr>
                        <a:t>nvestigate the work of American architects Daniel Burnham and Buckminster Fuller to discover their impact and legacy.</a:t>
                      </a: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examples of emotions that may be felt when looking at the architecture of a memorial and explain why you might feel this way.</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Create your own plan for a design of a building to stir a particular emotion. Explain why your design might make people feel this emotion.</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the materials used for building in the past can be significant for people studying the past.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Justify why choosing a material for its aesthetic quality alone could lead to problems with the final outcome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Create your own painting of a building using Canaletto’s techniques as inspiration.</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Artists avoid messy smears when painting by not sketching or </a:t>
                      </a:r>
                      <a:r>
                        <a:rPr lang="en-US" sz="1100" dirty="0" err="1">
                          <a:solidFill>
                            <a:schemeClr val="accent1">
                              <a:lumMod val="50000"/>
                            </a:schemeClr>
                          </a:solidFill>
                          <a:latin typeface="Calibri" panose="020F0502020204030204" pitchFamily="34" charset="0"/>
                          <a:cs typeface="Calibri" panose="020F0502020204030204" pitchFamily="34" charset="0"/>
                        </a:rPr>
                        <a:t>underdrawing</a:t>
                      </a:r>
                      <a:r>
                        <a:rPr lang="en-US" sz="1100" dirty="0">
                          <a:solidFill>
                            <a:schemeClr val="accent1">
                              <a:lumMod val="50000"/>
                            </a:schemeClr>
                          </a:solidFill>
                          <a:latin typeface="Calibri" panose="020F0502020204030204" pitchFamily="34" charset="0"/>
                          <a:cs typeface="Calibri" panose="020F0502020204030204" pitchFamily="34" charset="0"/>
                        </a:rPr>
                        <a:t> first.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1" name="Picture 10"/>
          <p:cNvPicPr/>
          <p:nvPr/>
        </p:nvPicPr>
        <p:blipFill>
          <a:blip r:embed="rId2"/>
          <a:stretch>
            <a:fillRect/>
          </a:stretch>
        </p:blipFill>
        <p:spPr>
          <a:xfrm>
            <a:off x="2867433" y="1051101"/>
            <a:ext cx="809625" cy="1182939"/>
          </a:xfrm>
          <a:prstGeom prst="rect">
            <a:avLst/>
          </a:prstGeom>
        </p:spPr>
      </p:pic>
      <p:pic>
        <p:nvPicPr>
          <p:cNvPr id="13" name="Picture 12"/>
          <p:cNvPicPr/>
          <p:nvPr/>
        </p:nvPicPr>
        <p:blipFill>
          <a:blip r:embed="rId3"/>
          <a:stretch>
            <a:fillRect/>
          </a:stretch>
        </p:blipFill>
        <p:spPr>
          <a:xfrm>
            <a:off x="4833868" y="1176088"/>
            <a:ext cx="828675" cy="990600"/>
          </a:xfrm>
          <a:prstGeom prst="rect">
            <a:avLst/>
          </a:prstGeom>
        </p:spPr>
      </p:pic>
      <p:pic>
        <p:nvPicPr>
          <p:cNvPr id="14" name="Picture 13"/>
          <p:cNvPicPr/>
          <p:nvPr/>
        </p:nvPicPr>
        <p:blipFill>
          <a:blip r:embed="rId4"/>
          <a:stretch>
            <a:fillRect/>
          </a:stretch>
        </p:blipFill>
        <p:spPr>
          <a:xfrm>
            <a:off x="6916737" y="1205340"/>
            <a:ext cx="828675" cy="1028700"/>
          </a:xfrm>
          <a:prstGeom prst="rect">
            <a:avLst/>
          </a:prstGeom>
        </p:spPr>
      </p:pic>
      <p:pic>
        <p:nvPicPr>
          <p:cNvPr id="15" name="Picture 14"/>
          <p:cNvPicPr/>
          <p:nvPr/>
        </p:nvPicPr>
        <p:blipFill>
          <a:blip r:embed="rId5"/>
          <a:stretch>
            <a:fillRect/>
          </a:stretch>
        </p:blipFill>
        <p:spPr>
          <a:xfrm>
            <a:off x="8927144" y="1224390"/>
            <a:ext cx="819150" cy="1009650"/>
          </a:xfrm>
          <a:prstGeom prst="rect">
            <a:avLst/>
          </a:prstGeom>
        </p:spPr>
      </p:pic>
    </p:spTree>
    <p:extLst>
      <p:ext uri="{BB962C8B-B14F-4D97-AF65-F5344CB8AC3E}">
        <p14:creationId xmlns:p14="http://schemas.microsoft.com/office/powerpoint/2010/main" val="10975433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2262" y="334962"/>
            <a:ext cx="10007601" cy="6880226"/>
          </a:xfrm>
          <a:prstGeom prst="rect">
            <a:avLst/>
          </a:prstGeom>
        </p:spPr>
      </p:pic>
    </p:spTree>
    <p:extLst>
      <p:ext uri="{BB962C8B-B14F-4D97-AF65-F5344CB8AC3E}">
        <p14:creationId xmlns:p14="http://schemas.microsoft.com/office/powerpoint/2010/main" val="4992024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1812" y="449262"/>
            <a:ext cx="10161588" cy="6708776"/>
          </a:xfrm>
          <a:prstGeom prst="rect">
            <a:avLst/>
          </a:prstGeom>
        </p:spPr>
      </p:pic>
    </p:spTree>
    <p:extLst>
      <p:ext uri="{BB962C8B-B14F-4D97-AF65-F5344CB8AC3E}">
        <p14:creationId xmlns:p14="http://schemas.microsoft.com/office/powerpoint/2010/main" val="37333162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592">
            <a:extLst>
              <a:ext uri="{FF2B5EF4-FFF2-40B4-BE49-F238E27FC236}">
                <a16:creationId xmlns:a16="http://schemas.microsoft.com/office/drawing/2014/main" id="{E83E5999-882A-469D-9804-DA138B5AB077}"/>
              </a:ext>
            </a:extLst>
          </p:cNvPr>
          <p:cNvSpPr/>
          <p:nvPr/>
        </p:nvSpPr>
        <p:spPr>
          <a:xfrm>
            <a:off x="4819916" y="3252222"/>
            <a:ext cx="1393190" cy="1331595"/>
          </a:xfrm>
          <a:custGeom>
            <a:avLst/>
            <a:gdLst/>
            <a:ahLst/>
            <a:cxnLst/>
            <a:rect l="0" t="0" r="0" b="0"/>
            <a:pathLst>
              <a:path w="1393992" h="1331996">
                <a:moveTo>
                  <a:pt x="696995" y="0"/>
                </a:moveTo>
                <a:cubicBezTo>
                  <a:pt x="859506" y="0"/>
                  <a:pt x="1022017" y="61996"/>
                  <a:pt x="1146008" y="185988"/>
                </a:cubicBezTo>
                <a:cubicBezTo>
                  <a:pt x="1393992" y="433971"/>
                  <a:pt x="1393992" y="836030"/>
                  <a:pt x="1146008" y="1084013"/>
                </a:cubicBezTo>
                <a:cubicBezTo>
                  <a:pt x="898026" y="1331996"/>
                  <a:pt x="495965" y="1331996"/>
                  <a:pt x="247983" y="1084013"/>
                </a:cubicBezTo>
                <a:cubicBezTo>
                  <a:pt x="0" y="836030"/>
                  <a:pt x="0" y="433971"/>
                  <a:pt x="247983" y="185988"/>
                </a:cubicBezTo>
                <a:cubicBezTo>
                  <a:pt x="371974" y="61996"/>
                  <a:pt x="534484" y="0"/>
                  <a:pt x="696995"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dirty="0"/>
          </a:p>
        </p:txBody>
      </p:sp>
      <p:sp>
        <p:nvSpPr>
          <p:cNvPr id="119" name="Geography topics overview"/>
          <p:cNvSpPr txBox="1"/>
          <p:nvPr/>
        </p:nvSpPr>
        <p:spPr>
          <a:xfrm>
            <a:off x="339897" y="247084"/>
            <a:ext cx="256762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r>
              <a:rPr lang="en-GB" dirty="0">
                <a:latin typeface="Calibri" panose="020F0502020204030204" pitchFamily="34" charset="0"/>
                <a:cs typeface="Calibri" panose="020F0502020204030204" pitchFamily="34" charset="0"/>
              </a:rPr>
              <a:t>Art</a:t>
            </a:r>
            <a:r>
              <a:rPr dirty="0">
                <a:latin typeface="Calibri" panose="020F0502020204030204" pitchFamily="34" charset="0"/>
                <a:cs typeface="Calibri" panose="020F0502020204030204" pitchFamily="34" charset="0"/>
              </a:rPr>
              <a:t> topics overview</a:t>
            </a:r>
          </a:p>
        </p:txBody>
      </p:sp>
      <p:graphicFrame>
        <p:nvGraphicFramePr>
          <p:cNvPr id="148" name="Table"/>
          <p:cNvGraphicFramePr/>
          <p:nvPr>
            <p:extLst>
              <p:ext uri="{D42A27DB-BD31-4B8C-83A1-F6EECF244321}">
                <p14:modId xmlns:p14="http://schemas.microsoft.com/office/powerpoint/2010/main" val="4019424828"/>
              </p:ext>
            </p:extLst>
          </p:nvPr>
        </p:nvGraphicFramePr>
        <p:xfrm>
          <a:off x="917875" y="2784188"/>
          <a:ext cx="9052886" cy="4515312"/>
        </p:xfrm>
        <a:graphic>
          <a:graphicData uri="http://schemas.openxmlformats.org/drawingml/2006/table">
            <a:tbl>
              <a:tblPr>
                <a:tableStyleId>{4C3C2611-4C71-4FC5-86AE-919BDF0F9419}</a:tableStyleId>
              </a:tblPr>
              <a:tblGrid>
                <a:gridCol w="1987940">
                  <a:extLst>
                    <a:ext uri="{9D8B030D-6E8A-4147-A177-3AD203B41FA5}">
                      <a16:colId xmlns:a16="http://schemas.microsoft.com/office/drawing/2014/main" val="20000"/>
                    </a:ext>
                  </a:extLst>
                </a:gridCol>
                <a:gridCol w="784994">
                  <a:extLst>
                    <a:ext uri="{9D8B030D-6E8A-4147-A177-3AD203B41FA5}">
                      <a16:colId xmlns:a16="http://schemas.microsoft.com/office/drawing/2014/main" val="20001"/>
                    </a:ext>
                  </a:extLst>
                </a:gridCol>
                <a:gridCol w="784994">
                  <a:extLst>
                    <a:ext uri="{9D8B030D-6E8A-4147-A177-3AD203B41FA5}">
                      <a16:colId xmlns:a16="http://schemas.microsoft.com/office/drawing/2014/main" val="20002"/>
                    </a:ext>
                  </a:extLst>
                </a:gridCol>
                <a:gridCol w="784994">
                  <a:extLst>
                    <a:ext uri="{9D8B030D-6E8A-4147-A177-3AD203B41FA5}">
                      <a16:colId xmlns:a16="http://schemas.microsoft.com/office/drawing/2014/main" val="20003"/>
                    </a:ext>
                  </a:extLst>
                </a:gridCol>
                <a:gridCol w="784994">
                  <a:extLst>
                    <a:ext uri="{9D8B030D-6E8A-4147-A177-3AD203B41FA5}">
                      <a16:colId xmlns:a16="http://schemas.microsoft.com/office/drawing/2014/main" val="20004"/>
                    </a:ext>
                  </a:extLst>
                </a:gridCol>
                <a:gridCol w="784994">
                  <a:extLst>
                    <a:ext uri="{9D8B030D-6E8A-4147-A177-3AD203B41FA5}">
                      <a16:colId xmlns:a16="http://schemas.microsoft.com/office/drawing/2014/main" val="20005"/>
                    </a:ext>
                  </a:extLst>
                </a:gridCol>
                <a:gridCol w="784994">
                  <a:extLst>
                    <a:ext uri="{9D8B030D-6E8A-4147-A177-3AD203B41FA5}">
                      <a16:colId xmlns:a16="http://schemas.microsoft.com/office/drawing/2014/main" val="20006"/>
                    </a:ext>
                  </a:extLst>
                </a:gridCol>
                <a:gridCol w="784994">
                  <a:extLst>
                    <a:ext uri="{9D8B030D-6E8A-4147-A177-3AD203B41FA5}">
                      <a16:colId xmlns:a16="http://schemas.microsoft.com/office/drawing/2014/main" val="20007"/>
                    </a:ext>
                  </a:extLst>
                </a:gridCol>
                <a:gridCol w="784994">
                  <a:extLst>
                    <a:ext uri="{9D8B030D-6E8A-4147-A177-3AD203B41FA5}">
                      <a16:colId xmlns:a16="http://schemas.microsoft.com/office/drawing/2014/main" val="3303592600"/>
                    </a:ext>
                  </a:extLst>
                </a:gridCol>
                <a:gridCol w="784994">
                  <a:extLst>
                    <a:ext uri="{9D8B030D-6E8A-4147-A177-3AD203B41FA5}">
                      <a16:colId xmlns:a16="http://schemas.microsoft.com/office/drawing/2014/main" val="2288333372"/>
                    </a:ext>
                  </a:extLst>
                </a:gridCol>
              </a:tblGrid>
              <a:tr h="264492">
                <a:tc>
                  <a:txBody>
                    <a:bodyPr/>
                    <a:lstStyle/>
                    <a:p>
                      <a:pPr defTabSz="914400">
                        <a:defRPr sz="1800"/>
                      </a:pPr>
                      <a:r>
                        <a:rPr lang="en-GB" sz="900" dirty="0">
                          <a:latin typeface="Calibri" panose="020F0502020204030204" pitchFamily="34" charset="0"/>
                          <a:cs typeface="Calibri" panose="020F0502020204030204" pitchFamily="34" charset="0"/>
                          <a:sym typeface="Helvetica Neue"/>
                        </a:rPr>
                        <a:t>Study</a:t>
                      </a:r>
                      <a:r>
                        <a:rPr lang="en-GB" sz="900" baseline="0" dirty="0">
                          <a:latin typeface="Calibri" panose="020F0502020204030204" pitchFamily="34" charset="0"/>
                          <a:cs typeface="Calibri" panose="020F0502020204030204" pitchFamily="34" charset="0"/>
                          <a:sym typeface="Helvetica Neue"/>
                        </a:rPr>
                        <a:t> of Surrealism</a:t>
                      </a:r>
                      <a:endParaRPr sz="9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pP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defTabSz="914400">
                        <a:buFont typeface="Arial" panose="020B0604020202020204" pitchFamily="34" charset="0"/>
                        <a:buNone/>
                        <a:defRPr sz="1800"/>
                      </a:pP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pP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defTabSz="914400">
                        <a:buFont typeface="Arial" panose="020B0604020202020204" pitchFamily="34" charset="0"/>
                        <a:buNone/>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defTabSz="914400">
                        <a:buFont typeface="Arial" panose="020B0604020202020204" pitchFamily="34" charset="0"/>
                        <a:buNone/>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indent="0" defTabSz="914400">
                        <a:buFont typeface="Arial" panose="020B0604020202020204" pitchFamily="34" charset="0"/>
                        <a:buNone/>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51920">
                <a:tc>
                  <a:txBody>
                    <a:bodyPr/>
                    <a:lstStyle/>
                    <a:p>
                      <a:pPr defTabSz="914400">
                        <a:defRPr sz="900">
                          <a:sym typeface="Helvetica Neue"/>
                        </a:defRPr>
                      </a:pPr>
                      <a:r>
                        <a:rPr lang="en-GB" sz="900" dirty="0" err="1">
                          <a:latin typeface="Calibri" panose="020F0502020204030204" pitchFamily="34" charset="0"/>
                          <a:cs typeface="Calibri" panose="020F0502020204030204" pitchFamily="34" charset="0"/>
                        </a:rPr>
                        <a:t>Salvadore</a:t>
                      </a:r>
                      <a:r>
                        <a:rPr lang="en-GB" sz="900" baseline="0" dirty="0">
                          <a:latin typeface="Calibri" panose="020F0502020204030204" pitchFamily="34" charset="0"/>
                          <a:cs typeface="Calibri" panose="020F0502020204030204" pitchFamily="34" charset="0"/>
                        </a:rPr>
                        <a:t> Dali</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229691">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Explosion</a:t>
                      </a:r>
                      <a:r>
                        <a:rPr lang="en-GB" sz="900" baseline="0" dirty="0">
                          <a:latin typeface="Calibri" panose="020F0502020204030204" pitchFamily="34" charset="0"/>
                          <a:cs typeface="Calibri" panose="020F0502020204030204" pitchFamily="34" charset="0"/>
                        </a:rPr>
                        <a:t> of pop art</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244510">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Andy</a:t>
                      </a:r>
                      <a:r>
                        <a:rPr lang="en-GB" sz="900" baseline="0" dirty="0">
                          <a:latin typeface="Calibri" panose="020F0502020204030204" pitchFamily="34" charset="0"/>
                          <a:cs typeface="Calibri" panose="020F0502020204030204" pitchFamily="34" charset="0"/>
                        </a:rPr>
                        <a:t> Warhol</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215900">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Amazed</a:t>
                      </a:r>
                      <a:r>
                        <a:rPr lang="en-GB" sz="900" baseline="0" dirty="0">
                          <a:latin typeface="Calibri" panose="020F0502020204030204" pitchFamily="34" charset="0"/>
                          <a:cs typeface="Calibri" panose="020F0502020204030204" pitchFamily="34" charset="0"/>
                        </a:rPr>
                        <a:t> by architecture</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251920">
                <a:tc>
                  <a:txBody>
                    <a:bodyPr/>
                    <a:lstStyle/>
                    <a:p>
                      <a:pPr defTabSz="914400">
                        <a:defRPr sz="900">
                          <a:sym typeface="Helvetica Neue"/>
                        </a:defRPr>
                      </a:pPr>
                      <a:r>
                        <a:rPr lang="en-GB" sz="900" dirty="0" err="1">
                          <a:latin typeface="Calibri" panose="020F0502020204030204" pitchFamily="34" charset="0"/>
                          <a:cs typeface="Calibri" panose="020F0502020204030204" pitchFamily="34" charset="0"/>
                        </a:rPr>
                        <a:t>Zaha</a:t>
                      </a:r>
                      <a:r>
                        <a:rPr lang="en-GB" sz="900" baseline="0" dirty="0">
                          <a:latin typeface="Calibri" panose="020F0502020204030204" pitchFamily="34" charset="0"/>
                          <a:cs typeface="Calibri" panose="020F0502020204030204" pitchFamily="34" charset="0"/>
                        </a:rPr>
                        <a:t> </a:t>
                      </a:r>
                      <a:r>
                        <a:rPr lang="en-GB" sz="900" baseline="0" dirty="0" err="1">
                          <a:latin typeface="Calibri" panose="020F0502020204030204" pitchFamily="34" charset="0"/>
                          <a:cs typeface="Calibri" panose="020F0502020204030204" pitchFamily="34" charset="0"/>
                        </a:rPr>
                        <a:t>Hadid</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5"/>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Exploring</a:t>
                      </a:r>
                      <a:r>
                        <a:rPr lang="en-GB" sz="900" baseline="0" dirty="0">
                          <a:latin typeface="Calibri" panose="020F0502020204030204" pitchFamily="34" charset="0"/>
                          <a:cs typeface="Calibri" panose="020F0502020204030204" pitchFamily="34" charset="0"/>
                        </a:rPr>
                        <a:t> Expressionism</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6"/>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Henry</a:t>
                      </a:r>
                      <a:r>
                        <a:rPr lang="en-GB" sz="900" baseline="0" dirty="0">
                          <a:latin typeface="Calibri" panose="020F0502020204030204" pitchFamily="34" charset="0"/>
                          <a:cs typeface="Calibri" panose="020F0502020204030204" pitchFamily="34" charset="0"/>
                        </a:rPr>
                        <a:t> Matisse</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7"/>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Art</a:t>
                      </a:r>
                      <a:r>
                        <a:rPr lang="en-GB" sz="900" baseline="0" dirty="0">
                          <a:latin typeface="Calibri" panose="020F0502020204030204" pitchFamily="34" charset="0"/>
                          <a:cs typeface="Calibri" panose="020F0502020204030204" pitchFamily="34" charset="0"/>
                        </a:rPr>
                        <a:t> and Fashion</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8"/>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Piet</a:t>
                      </a:r>
                      <a:r>
                        <a:rPr lang="en-GB" sz="900" baseline="0" dirty="0">
                          <a:latin typeface="Calibri" panose="020F0502020204030204" pitchFamily="34" charset="0"/>
                          <a:cs typeface="Calibri" panose="020F0502020204030204" pitchFamily="34" charset="0"/>
                        </a:rPr>
                        <a:t> Mondrian</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defTabSz="914400">
                        <a:buFont typeface="Arial" panose="020B0604020202020204" pitchFamily="34" charset="0"/>
                        <a:buNone/>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9"/>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Futurism</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10"/>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Umberto</a:t>
                      </a:r>
                      <a:r>
                        <a:rPr lang="en-GB" sz="900" baseline="0" dirty="0">
                          <a:latin typeface="Calibri" panose="020F0502020204030204" pitchFamily="34" charset="0"/>
                          <a:cs typeface="Calibri" panose="020F0502020204030204" pitchFamily="34" charset="0"/>
                        </a:rPr>
                        <a:t> Boccioni</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1440360"/>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Art</a:t>
                      </a:r>
                      <a:r>
                        <a:rPr lang="en-GB" sz="900" baseline="0" dirty="0">
                          <a:latin typeface="Calibri" panose="020F0502020204030204" pitchFamily="34" charset="0"/>
                          <a:cs typeface="Calibri" panose="020F0502020204030204" pitchFamily="34" charset="0"/>
                        </a:rPr>
                        <a:t> and Religion</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128737761"/>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C</a:t>
                      </a:r>
                      <a:r>
                        <a:rPr lang="en-GB" sz="900" baseline="0" dirty="0">
                          <a:latin typeface="Calibri" panose="020F0502020204030204" pitchFamily="34" charset="0"/>
                          <a:cs typeface="Calibri" panose="020F0502020204030204" pitchFamily="34" charset="0"/>
                        </a:rPr>
                        <a:t> l Greco</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21686205"/>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Cultural</a:t>
                      </a:r>
                      <a:r>
                        <a:rPr lang="en-GB" sz="900" baseline="0" dirty="0">
                          <a:latin typeface="Calibri" panose="020F0502020204030204" pitchFamily="34" charset="0"/>
                          <a:cs typeface="Calibri" panose="020F0502020204030204" pitchFamily="34" charset="0"/>
                        </a:rPr>
                        <a:t> tradition</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487660517"/>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Richard</a:t>
                      </a:r>
                      <a:r>
                        <a:rPr lang="en-GB" sz="900" baseline="0" dirty="0">
                          <a:latin typeface="Calibri" panose="020F0502020204030204" pitchFamily="34" charset="0"/>
                          <a:cs typeface="Calibri" panose="020F0502020204030204" pitchFamily="34" charset="0"/>
                        </a:rPr>
                        <a:t> </a:t>
                      </a:r>
                      <a:r>
                        <a:rPr lang="en-GB" sz="900" baseline="0" dirty="0" err="1">
                          <a:latin typeface="Calibri" panose="020F0502020204030204" pitchFamily="34" charset="0"/>
                          <a:cs typeface="Calibri" panose="020F0502020204030204" pitchFamily="34" charset="0"/>
                        </a:rPr>
                        <a:t>Kimbo</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a:t>*</a:t>
                      </a:r>
                      <a:endParaRPr lang="en-GB"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extLst>
                  <a:ext uri="{0D108BD9-81ED-4DB2-BD59-A6C34878D82A}">
                    <a16:rowId xmlns:a16="http://schemas.microsoft.com/office/drawing/2014/main" val="595163046"/>
                  </a:ext>
                </a:extLst>
              </a:tr>
            </a:tbl>
          </a:graphicData>
        </a:graphic>
      </p:graphicFrame>
      <p:sp>
        <p:nvSpPr>
          <p:cNvPr id="149" name="Geography topics are organised and referenced around a geographical schema.  Each topic either introduces an aspect of the schema or references previous instances of it.  Below is an overview of the topics we teach and which aspects of the schema it stre"/>
          <p:cNvSpPr txBox="1"/>
          <p:nvPr/>
        </p:nvSpPr>
        <p:spPr>
          <a:xfrm>
            <a:off x="339896" y="676961"/>
            <a:ext cx="9539827" cy="44881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lang="en-GB" dirty="0">
                <a:latin typeface="Calibri" panose="020F0502020204030204" pitchFamily="34" charset="0"/>
                <a:cs typeface="Calibri" panose="020F0502020204030204" pitchFamily="34" charset="0"/>
              </a:rPr>
              <a:t>Art </a:t>
            </a:r>
            <a:r>
              <a:rPr dirty="0">
                <a:latin typeface="Calibri" panose="020F0502020204030204" pitchFamily="34" charset="0"/>
                <a:cs typeface="Calibri" panose="020F0502020204030204" pitchFamily="34" charset="0"/>
              </a:rPr>
              <a:t> topics are </a:t>
            </a:r>
            <a:r>
              <a:rPr dirty="0" err="1">
                <a:latin typeface="Calibri" panose="020F0502020204030204" pitchFamily="34" charset="0"/>
                <a:cs typeface="Calibri" panose="020F0502020204030204" pitchFamily="34" charset="0"/>
              </a:rPr>
              <a:t>organised</a:t>
            </a:r>
            <a:r>
              <a:rPr dirty="0">
                <a:latin typeface="Calibri" panose="020F0502020204030204" pitchFamily="34" charset="0"/>
                <a:cs typeface="Calibri" panose="020F0502020204030204" pitchFamily="34" charset="0"/>
              </a:rPr>
              <a:t> and referenced around a</a:t>
            </a:r>
            <a:r>
              <a:rPr lang="en-GB" dirty="0">
                <a:latin typeface="Calibri" panose="020F0502020204030204" pitchFamily="34" charset="0"/>
                <a:cs typeface="Calibri" panose="020F0502020204030204" pitchFamily="34" charset="0"/>
              </a:rPr>
              <a:t>n artistic</a:t>
            </a:r>
            <a:r>
              <a:rPr dirty="0">
                <a:latin typeface="Calibri" panose="020F0502020204030204" pitchFamily="34" charset="0"/>
                <a:cs typeface="Calibri" panose="020F0502020204030204" pitchFamily="34" charset="0"/>
              </a:rPr>
              <a:t> schema.  Each topic either introduces an aspect of the schema or references previous instances of it.  Below is an overview of the topics we teach and which aspects of the schema it strengthens: </a:t>
            </a:r>
          </a:p>
        </p:txBody>
      </p:sp>
      <p:sp>
        <p:nvSpPr>
          <p:cNvPr id="116" name="Techniques">
            <a:extLst>
              <a:ext uri="{FF2B5EF4-FFF2-40B4-BE49-F238E27FC236}">
                <a16:creationId xmlns:a16="http://schemas.microsoft.com/office/drawing/2014/main" id="{B88E6C99-02E8-4FFC-AF06-7909470A4237}"/>
              </a:ext>
            </a:extLst>
          </p:cNvPr>
          <p:cNvSpPr txBox="1"/>
          <p:nvPr/>
        </p:nvSpPr>
        <p:spPr>
          <a:xfrm>
            <a:off x="9788686" y="2578946"/>
            <a:ext cx="18207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err="1"/>
              <a:t>ts</a:t>
            </a:r>
            <a:endParaRPr dirty="0"/>
          </a:p>
        </p:txBody>
      </p:sp>
      <p:pic>
        <p:nvPicPr>
          <p:cNvPr id="171" name="Picture 170"/>
          <p:cNvPicPr/>
          <p:nvPr/>
        </p:nvPicPr>
        <p:blipFill>
          <a:blip r:embed="rId2"/>
          <a:stretch>
            <a:fillRect/>
          </a:stretch>
        </p:blipFill>
        <p:spPr>
          <a:xfrm>
            <a:off x="2945321" y="1659236"/>
            <a:ext cx="828675" cy="1028700"/>
          </a:xfrm>
          <a:prstGeom prst="rect">
            <a:avLst/>
          </a:prstGeom>
        </p:spPr>
      </p:pic>
      <p:pic>
        <p:nvPicPr>
          <p:cNvPr id="282" name="Picture 281"/>
          <p:cNvPicPr/>
          <p:nvPr/>
        </p:nvPicPr>
        <p:blipFill>
          <a:blip r:embed="rId3"/>
          <a:stretch>
            <a:fillRect/>
          </a:stretch>
        </p:blipFill>
        <p:spPr>
          <a:xfrm>
            <a:off x="4452788" y="1633778"/>
            <a:ext cx="857250" cy="923925"/>
          </a:xfrm>
          <a:prstGeom prst="rect">
            <a:avLst/>
          </a:prstGeom>
        </p:spPr>
      </p:pic>
      <p:pic>
        <p:nvPicPr>
          <p:cNvPr id="283" name="Picture 282"/>
          <p:cNvPicPr/>
          <p:nvPr/>
        </p:nvPicPr>
        <p:blipFill>
          <a:blip r:embed="rId4"/>
          <a:stretch>
            <a:fillRect/>
          </a:stretch>
        </p:blipFill>
        <p:spPr>
          <a:xfrm>
            <a:off x="3789095" y="1590916"/>
            <a:ext cx="733992" cy="1009650"/>
          </a:xfrm>
          <a:prstGeom prst="rect">
            <a:avLst/>
          </a:prstGeom>
        </p:spPr>
      </p:pic>
      <p:pic>
        <p:nvPicPr>
          <p:cNvPr id="284" name="Picture 283"/>
          <p:cNvPicPr/>
          <p:nvPr/>
        </p:nvPicPr>
        <p:blipFill>
          <a:blip r:embed="rId5"/>
          <a:stretch>
            <a:fillRect/>
          </a:stretch>
        </p:blipFill>
        <p:spPr>
          <a:xfrm>
            <a:off x="5312311" y="1633778"/>
            <a:ext cx="735970" cy="981075"/>
          </a:xfrm>
          <a:prstGeom prst="rect">
            <a:avLst/>
          </a:prstGeom>
        </p:spPr>
      </p:pic>
      <p:pic>
        <p:nvPicPr>
          <p:cNvPr id="285" name="Picture 284"/>
          <p:cNvPicPr/>
          <p:nvPr/>
        </p:nvPicPr>
        <p:blipFill>
          <a:blip r:embed="rId6"/>
          <a:stretch>
            <a:fillRect/>
          </a:stretch>
        </p:blipFill>
        <p:spPr>
          <a:xfrm>
            <a:off x="6020984" y="1629015"/>
            <a:ext cx="733699" cy="990600"/>
          </a:xfrm>
          <a:prstGeom prst="rect">
            <a:avLst/>
          </a:prstGeom>
        </p:spPr>
      </p:pic>
      <p:pic>
        <p:nvPicPr>
          <p:cNvPr id="286" name="Picture 285"/>
          <p:cNvPicPr/>
          <p:nvPr/>
        </p:nvPicPr>
        <p:blipFill>
          <a:blip r:embed="rId7"/>
          <a:stretch>
            <a:fillRect/>
          </a:stretch>
        </p:blipFill>
        <p:spPr>
          <a:xfrm>
            <a:off x="6770075" y="1562868"/>
            <a:ext cx="809625" cy="1143000"/>
          </a:xfrm>
          <a:prstGeom prst="rect">
            <a:avLst/>
          </a:prstGeom>
        </p:spPr>
      </p:pic>
      <p:pic>
        <p:nvPicPr>
          <p:cNvPr id="287" name="Picture 286"/>
          <p:cNvPicPr/>
          <p:nvPr/>
        </p:nvPicPr>
        <p:blipFill>
          <a:blip r:embed="rId8"/>
          <a:stretch>
            <a:fillRect/>
          </a:stretch>
        </p:blipFill>
        <p:spPr>
          <a:xfrm>
            <a:off x="7617289" y="1552400"/>
            <a:ext cx="781050" cy="990600"/>
          </a:xfrm>
          <a:prstGeom prst="rect">
            <a:avLst/>
          </a:prstGeom>
        </p:spPr>
      </p:pic>
      <p:pic>
        <p:nvPicPr>
          <p:cNvPr id="288" name="Picture 287"/>
          <p:cNvPicPr/>
          <p:nvPr/>
        </p:nvPicPr>
        <p:blipFill>
          <a:blip r:embed="rId9"/>
          <a:stretch>
            <a:fillRect/>
          </a:stretch>
        </p:blipFill>
        <p:spPr>
          <a:xfrm>
            <a:off x="8435928" y="1592561"/>
            <a:ext cx="771525" cy="1162050"/>
          </a:xfrm>
          <a:prstGeom prst="rect">
            <a:avLst/>
          </a:prstGeom>
        </p:spPr>
      </p:pic>
      <p:pic>
        <p:nvPicPr>
          <p:cNvPr id="289" name="Picture 288"/>
          <p:cNvPicPr/>
          <p:nvPr/>
        </p:nvPicPr>
        <p:blipFill>
          <a:blip r:embed="rId10"/>
          <a:stretch>
            <a:fillRect/>
          </a:stretch>
        </p:blipFill>
        <p:spPr>
          <a:xfrm>
            <a:off x="9274979" y="1573453"/>
            <a:ext cx="742950" cy="117157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6" y="320453"/>
            <a:ext cx="397558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r>
              <a:rPr lang="en-GB" dirty="0">
                <a:latin typeface="Calibri" panose="020F0502020204030204" pitchFamily="34" charset="0"/>
                <a:cs typeface="Calibri" panose="020F0502020204030204" pitchFamily="34" charset="0"/>
              </a:rPr>
              <a:t>Amazed by architecture – </a:t>
            </a:r>
            <a:r>
              <a:rPr lang="en-GB" dirty="0" err="1">
                <a:latin typeface="Calibri" panose="020F0502020204030204" pitchFamily="34" charset="0"/>
                <a:cs typeface="Calibri" panose="020F0502020204030204" pitchFamily="34" charset="0"/>
              </a:rPr>
              <a:t>Zaha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Hadid</a:t>
            </a:r>
            <a:r>
              <a:rPr lang="en-GB"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951263"/>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853669528"/>
              </p:ext>
            </p:extLst>
          </p:nvPr>
        </p:nvGraphicFramePr>
        <p:xfrm>
          <a:off x="349145" y="2681577"/>
          <a:ext cx="10077850" cy="35500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has </a:t>
                      </a:r>
                      <a:r>
                        <a:rPr lang="en-US" sz="1100" dirty="0" err="1">
                          <a:latin typeface="Calibri" panose="020F0502020204030204" pitchFamily="34" charset="0"/>
                          <a:cs typeface="Calibri" panose="020F0502020204030204" pitchFamily="34" charset="0"/>
                        </a:rPr>
                        <a:t>Hadid’s</a:t>
                      </a:r>
                      <a:r>
                        <a:rPr lang="en-US" sz="1100" dirty="0">
                          <a:latin typeface="Calibri" panose="020F0502020204030204" pitchFamily="34" charset="0"/>
                          <a:cs typeface="Calibri" panose="020F0502020204030204" pitchFamily="34" charset="0"/>
                        </a:rPr>
                        <a:t> style influenced later architects?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a:t>
                      </a:r>
                      <a:r>
                        <a:rPr lang="en-US" sz="1100" dirty="0" err="1">
                          <a:latin typeface="Calibri" panose="020F0502020204030204" pitchFamily="34" charset="0"/>
                          <a:cs typeface="Calibri" panose="020F0502020204030204" pitchFamily="34" charset="0"/>
                        </a:rPr>
                        <a:t>Hadid’s</a:t>
                      </a:r>
                      <a:r>
                        <a:rPr lang="en-US" sz="1100" dirty="0">
                          <a:latin typeface="Calibri" panose="020F0502020204030204" pitchFamily="34" charset="0"/>
                          <a:cs typeface="Calibri" panose="020F0502020204030204" pitchFamily="34" charset="0"/>
                        </a:rPr>
                        <a:t> designs lead to buildings that are considered dynamic and dramatic?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was </a:t>
                      </a:r>
                      <a:r>
                        <a:rPr lang="en-US" sz="1100" dirty="0" err="1">
                          <a:latin typeface="Calibri" panose="020F0502020204030204" pitchFamily="34" charset="0"/>
                          <a:cs typeface="Calibri" panose="020F0502020204030204" pitchFamily="34" charset="0"/>
                        </a:rPr>
                        <a:t>Hadid</a:t>
                      </a:r>
                      <a:r>
                        <a:rPr lang="en-US" sz="1100" dirty="0">
                          <a:latin typeface="Calibri" panose="020F0502020204030204" pitchFamily="34" charset="0"/>
                          <a:cs typeface="Calibri" panose="020F0502020204030204" pitchFamily="34" charset="0"/>
                        </a:rPr>
                        <a:t> referred to as a ‘</a:t>
                      </a:r>
                      <a:r>
                        <a:rPr lang="en-US" sz="1100" dirty="0" err="1">
                          <a:latin typeface="Calibri" panose="020F0502020204030204" pitchFamily="34" charset="0"/>
                          <a:cs typeface="Calibri" panose="020F0502020204030204" pitchFamily="34" charset="0"/>
                        </a:rPr>
                        <a:t>starchitect</a:t>
                      </a:r>
                      <a:r>
                        <a:rPr lang="en-US" sz="1100" dirty="0">
                          <a:latin typeface="Calibri" panose="020F0502020204030204" pitchFamily="34" charset="0"/>
                          <a:cs typeface="Calibri" panose="020F0502020204030204" pitchFamily="34" charset="0"/>
                        </a:rPr>
                        <a: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How did </a:t>
                      </a:r>
                      <a:r>
                        <a:rPr lang="en-US" sz="1100" dirty="0" err="1">
                          <a:latin typeface="Calibri" panose="020F0502020204030204" pitchFamily="34" charset="0"/>
                          <a:cs typeface="Calibri" panose="020F0502020204030204" pitchFamily="34" charset="0"/>
                        </a:rPr>
                        <a:t>Hadid</a:t>
                      </a:r>
                      <a:r>
                        <a:rPr lang="en-US" sz="1100" dirty="0">
                          <a:latin typeface="Calibri" panose="020F0502020204030204" pitchFamily="34" charset="0"/>
                          <a:cs typeface="Calibri" panose="020F0502020204030204" pitchFamily="34" charset="0"/>
                        </a:rPr>
                        <a:t> draw her initial designs?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did some engineers think when they saw some of her initial designs?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Copy </a:t>
                      </a:r>
                      <a:r>
                        <a:rPr lang="en-US" sz="1100" dirty="0" err="1">
                          <a:latin typeface="Calibri" panose="020F0502020204030204" pitchFamily="34" charset="0"/>
                          <a:cs typeface="Calibri" panose="020F0502020204030204" pitchFamily="34" charset="0"/>
                        </a:rPr>
                        <a:t>Hadid’s</a:t>
                      </a:r>
                      <a:r>
                        <a:rPr lang="en-US" sz="1100" dirty="0">
                          <a:latin typeface="Calibri" panose="020F0502020204030204" pitchFamily="34" charset="0"/>
                          <a:cs typeface="Calibri" panose="020F0502020204030204" pitchFamily="34" charset="0"/>
                        </a:rPr>
                        <a:t> drawing technique to design a building with no overlap and sharp points at the corners.</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did </a:t>
                      </a:r>
                      <a:r>
                        <a:rPr lang="en-US" sz="1100" dirty="0" err="1">
                          <a:latin typeface="Calibri" panose="020F0502020204030204" pitchFamily="34" charset="0"/>
                          <a:cs typeface="Calibri" panose="020F0502020204030204" pitchFamily="34" charset="0"/>
                        </a:rPr>
                        <a:t>Hadid</a:t>
                      </a:r>
                      <a:r>
                        <a:rPr lang="en-US" sz="1100" dirty="0">
                          <a:latin typeface="Calibri" panose="020F0502020204030204" pitchFamily="34" charset="0"/>
                          <a:cs typeface="Calibri" panose="020F0502020204030204" pitchFamily="34" charset="0"/>
                        </a:rPr>
                        <a:t> believe that buildings should not been seen as?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she describe the designing of buildings?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the design of the London Aquatics Centre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a:t>
                      </a:r>
                      <a:r>
                        <a:rPr lang="en-US" sz="1100" dirty="0" err="1">
                          <a:latin typeface="Calibri" panose="020F0502020204030204" pitchFamily="34" charset="0"/>
                          <a:cs typeface="Calibri" panose="020F0502020204030204" pitchFamily="34" charset="0"/>
                        </a:rPr>
                        <a:t>Hadid</a:t>
                      </a:r>
                      <a:r>
                        <a:rPr lang="en-US" sz="1100" dirty="0">
                          <a:latin typeface="Calibri" panose="020F0502020204030204" pitchFamily="34" charset="0"/>
                          <a:cs typeface="Calibri" panose="020F0502020204030204" pitchFamily="34" charset="0"/>
                        </a:rPr>
                        <a:t> believe architecture and emotion are linked?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might some of </a:t>
                      </a:r>
                      <a:r>
                        <a:rPr lang="en-US" sz="1100" dirty="0" err="1">
                          <a:latin typeface="Calibri" panose="020F0502020204030204" pitchFamily="34" charset="0"/>
                          <a:cs typeface="Calibri" panose="020F0502020204030204" pitchFamily="34" charset="0"/>
                        </a:rPr>
                        <a:t>Hadid’s</a:t>
                      </a:r>
                      <a:r>
                        <a:rPr lang="en-US" sz="1100" dirty="0">
                          <a:latin typeface="Calibri" panose="020F0502020204030204" pitchFamily="34" charset="0"/>
                          <a:cs typeface="Calibri" panose="020F0502020204030204" pitchFamily="34" charset="0"/>
                        </a:rPr>
                        <a:t> buildings cause people to feel nervous and uncertain?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a:t>
                      </a:r>
                      <a:r>
                        <a:rPr lang="en-US" sz="1100" dirty="0" err="1">
                          <a:latin typeface="Calibri" panose="020F0502020204030204" pitchFamily="34" charset="0"/>
                          <a:cs typeface="Calibri" panose="020F0502020204030204" pitchFamily="34" charset="0"/>
                        </a:rPr>
                        <a:t>Hadid's</a:t>
                      </a:r>
                      <a:r>
                        <a:rPr lang="en-US" sz="1100" dirty="0">
                          <a:latin typeface="Calibri" panose="020F0502020204030204" pitchFamily="34" charset="0"/>
                          <a:cs typeface="Calibri" panose="020F0502020204030204" pitchFamily="34" charset="0"/>
                        </a:rPr>
                        <a:t> style by sketching a design for a building that might make people feel nervous about entering.</a:t>
                      </a: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a:t>
                      </a:r>
                      <a:r>
                        <a:rPr lang="en-US" sz="1100" dirty="0" err="1">
                          <a:latin typeface="Calibri" panose="020F0502020204030204" pitchFamily="34" charset="0"/>
                          <a:cs typeface="Calibri" panose="020F0502020204030204" pitchFamily="34" charset="0"/>
                        </a:rPr>
                        <a:t>Hadid</a:t>
                      </a:r>
                      <a:r>
                        <a:rPr lang="en-US" sz="1100" dirty="0">
                          <a:latin typeface="Calibri" panose="020F0502020204030204" pitchFamily="34" charset="0"/>
                          <a:cs typeface="Calibri" panose="020F0502020204030204" pitchFamily="34" charset="0"/>
                        </a:rPr>
                        <a:t> has been described as the 'queen of the curve’.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does the persistence of </a:t>
                      </a:r>
                      <a:r>
                        <a:rPr lang="en-US" sz="1100" dirty="0" err="1">
                          <a:solidFill>
                            <a:schemeClr val="accent1">
                              <a:lumMod val="50000"/>
                            </a:schemeClr>
                          </a:solidFill>
                          <a:latin typeface="Calibri" panose="020F0502020204030204" pitchFamily="34" charset="0"/>
                          <a:cs typeface="Calibri" panose="020F0502020204030204" pitchFamily="34" charset="0"/>
                        </a:rPr>
                        <a:t>Hadid</a:t>
                      </a:r>
                      <a:r>
                        <a:rPr lang="en-US" sz="1100" dirty="0">
                          <a:solidFill>
                            <a:schemeClr val="accent1">
                              <a:lumMod val="50000"/>
                            </a:schemeClr>
                          </a:solidFill>
                          <a:latin typeface="Calibri" panose="020F0502020204030204" pitchFamily="34" charset="0"/>
                          <a:cs typeface="Calibri" panose="020F0502020204030204" pitchFamily="34" charset="0"/>
                        </a:rPr>
                        <a:t> in not compromising her beliefs link to her having a successful career?</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many of </a:t>
                      </a:r>
                      <a:r>
                        <a:rPr lang="en-US" sz="1100" dirty="0" err="1">
                          <a:latin typeface="Calibri" panose="020F0502020204030204" pitchFamily="34" charset="0"/>
                          <a:cs typeface="Calibri" panose="020F0502020204030204" pitchFamily="34" charset="0"/>
                        </a:rPr>
                        <a:t>Hadid’s</a:t>
                      </a:r>
                      <a:r>
                        <a:rPr lang="en-US" sz="1100" dirty="0">
                          <a:latin typeface="Calibri" panose="020F0502020204030204" pitchFamily="34" charset="0"/>
                          <a:cs typeface="Calibri" panose="020F0502020204030204" pitchFamily="34" charset="0"/>
                        </a:rPr>
                        <a:t> designs might be considered to be futuristic.</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Create your own futuristic building design, combining curves and sharp points at corners.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why the design of the London Aquatics Centre is particularly suitable for the purpose of the building.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What are the connections between </a:t>
                      </a:r>
                      <a:r>
                        <a:rPr lang="en-US" sz="1100" dirty="0" err="1">
                          <a:solidFill>
                            <a:schemeClr val="accent1">
                              <a:lumMod val="50000"/>
                            </a:schemeClr>
                          </a:solidFill>
                          <a:latin typeface="Calibri" panose="020F0502020204030204" pitchFamily="34" charset="0"/>
                          <a:cs typeface="Calibri" panose="020F0502020204030204" pitchFamily="34" charset="0"/>
                        </a:rPr>
                        <a:t>Hadid’s</a:t>
                      </a:r>
                      <a:r>
                        <a:rPr lang="en-US" sz="1100" dirty="0">
                          <a:solidFill>
                            <a:schemeClr val="accent1">
                              <a:lumMod val="50000"/>
                            </a:schemeClr>
                          </a:solidFill>
                          <a:latin typeface="Calibri" panose="020F0502020204030204" pitchFamily="34" charset="0"/>
                          <a:cs typeface="Calibri" panose="020F0502020204030204" pitchFamily="34" charset="0"/>
                        </a:rPr>
                        <a:t> view of buildings and the designs she created?</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buildings designed by </a:t>
                      </a:r>
                      <a:r>
                        <a:rPr lang="en-US" sz="1100" dirty="0" err="1">
                          <a:latin typeface="Calibri" panose="020F0502020204030204" pitchFamily="34" charset="0"/>
                          <a:cs typeface="Calibri" panose="020F0502020204030204" pitchFamily="34" charset="0"/>
                        </a:rPr>
                        <a:t>Zaha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Hadid</a:t>
                      </a:r>
                      <a:r>
                        <a:rPr lang="en-US" sz="1100" dirty="0">
                          <a:latin typeface="Calibri" panose="020F0502020204030204" pitchFamily="34" charset="0"/>
                          <a:cs typeface="Calibri" panose="020F0502020204030204" pitchFamily="34" charset="0"/>
                        </a:rPr>
                        <a:t> to discover how they make people feel when viewing or entering them.</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The design of a building should make people feel happy, safe and comfortable.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1" name="Picture 10"/>
          <p:cNvPicPr/>
          <p:nvPr/>
        </p:nvPicPr>
        <p:blipFill>
          <a:blip r:embed="rId2"/>
          <a:stretch>
            <a:fillRect/>
          </a:stretch>
        </p:blipFill>
        <p:spPr>
          <a:xfrm>
            <a:off x="4784188" y="1481842"/>
            <a:ext cx="819150" cy="1009650"/>
          </a:xfrm>
          <a:prstGeom prst="rect">
            <a:avLst/>
          </a:prstGeom>
        </p:spPr>
      </p:pic>
      <p:pic>
        <p:nvPicPr>
          <p:cNvPr id="13" name="Picture 12"/>
          <p:cNvPicPr/>
          <p:nvPr/>
        </p:nvPicPr>
        <p:blipFill>
          <a:blip r:embed="rId3"/>
          <a:stretch>
            <a:fillRect/>
          </a:stretch>
        </p:blipFill>
        <p:spPr>
          <a:xfrm>
            <a:off x="6927986" y="1430626"/>
            <a:ext cx="771525" cy="1162050"/>
          </a:xfrm>
          <a:prstGeom prst="rect">
            <a:avLst/>
          </a:prstGeom>
        </p:spPr>
      </p:pic>
      <p:pic>
        <p:nvPicPr>
          <p:cNvPr id="14" name="Picture 13"/>
          <p:cNvPicPr/>
          <p:nvPr/>
        </p:nvPicPr>
        <p:blipFill>
          <a:blip r:embed="rId4"/>
          <a:stretch>
            <a:fillRect/>
          </a:stretch>
        </p:blipFill>
        <p:spPr>
          <a:xfrm>
            <a:off x="2766853" y="1481842"/>
            <a:ext cx="742950" cy="1171575"/>
          </a:xfrm>
          <a:prstGeom prst="rect">
            <a:avLst/>
          </a:prstGeom>
        </p:spPr>
      </p:pic>
      <p:pic>
        <p:nvPicPr>
          <p:cNvPr id="15" name="Picture 14"/>
          <p:cNvPicPr/>
          <p:nvPr/>
        </p:nvPicPr>
        <p:blipFill>
          <a:blip r:embed="rId5"/>
          <a:stretch>
            <a:fillRect/>
          </a:stretch>
        </p:blipFill>
        <p:spPr>
          <a:xfrm>
            <a:off x="9060297" y="1516351"/>
            <a:ext cx="828675" cy="990600"/>
          </a:xfrm>
          <a:prstGeom prst="rect">
            <a:avLst/>
          </a:prstGeom>
        </p:spPr>
      </p:pic>
    </p:spTree>
    <p:extLst>
      <p:ext uri="{BB962C8B-B14F-4D97-AF65-F5344CB8AC3E}">
        <p14:creationId xmlns:p14="http://schemas.microsoft.com/office/powerpoint/2010/main" val="7382285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6549" y="392113"/>
            <a:ext cx="9993314" cy="6680200"/>
          </a:xfrm>
          <a:prstGeom prst="rect">
            <a:avLst/>
          </a:prstGeom>
        </p:spPr>
      </p:pic>
    </p:spTree>
    <p:extLst>
      <p:ext uri="{BB962C8B-B14F-4D97-AF65-F5344CB8AC3E}">
        <p14:creationId xmlns:p14="http://schemas.microsoft.com/office/powerpoint/2010/main" val="215429857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8924" y="320674"/>
            <a:ext cx="10404476" cy="7037389"/>
          </a:xfrm>
          <a:prstGeom prst="rect">
            <a:avLst/>
          </a:prstGeom>
        </p:spPr>
      </p:pic>
    </p:spTree>
    <p:extLst>
      <p:ext uri="{BB962C8B-B14F-4D97-AF65-F5344CB8AC3E}">
        <p14:creationId xmlns:p14="http://schemas.microsoft.com/office/powerpoint/2010/main" val="317668374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390700"/>
            <a:ext cx="459115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Exploring Expressionism</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824930"/>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963904391"/>
              </p:ext>
            </p:extLst>
          </p:nvPr>
        </p:nvGraphicFramePr>
        <p:xfrm>
          <a:off x="349145" y="2681577"/>
          <a:ext cx="10077850" cy="389128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are the key features of any style of Expressionist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was Fauvism?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artists like Henri Matisse and André Derain produce their artwork?</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did Expressionist artists not worry about using realistic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Give two examples of how an Expressionist artist uses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to create a particular emotion.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Copy the Expressionist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in your own art and describe how your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evoke an emotion or </a:t>
                      </a:r>
                      <a:r>
                        <a:rPr lang="en-US" sz="1100" dirty="0" err="1">
                          <a:latin typeface="Calibri" panose="020F0502020204030204" pitchFamily="34" charset="0"/>
                          <a:cs typeface="Calibri" panose="020F0502020204030204" pitchFamily="34" charset="0"/>
                        </a:rPr>
                        <a:t>symbolise</a:t>
                      </a:r>
                      <a:r>
                        <a:rPr lang="en-US" sz="1100" dirty="0">
                          <a:latin typeface="Calibri" panose="020F0502020204030204" pitchFamily="34" charset="0"/>
                          <a:cs typeface="Calibri" panose="020F0502020204030204" pitchFamily="34" charset="0"/>
                        </a:rPr>
                        <a:t> something.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Who or what was The Bridge?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did members of this group want to achieve?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the features of Kirchner’s painting Street, Dresden.</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a typical feature of an Expressionist sculpture?</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Expressionist sculptors make their subjects look less realistic?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they choose to do this?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this style with your own sculpture of a person’s face by exaggerating certain features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the Fauvism art movement is connected to the style of Expressionist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which ways does the style of Abstract Expressionism developed in America compare and contrast with Fauvist art?.</a:t>
                      </a:r>
                    </a:p>
                    <a:p>
                      <a:pPr marL="0" indent="0" algn="l" defTabSz="914400">
                        <a:buFont typeface="Arial" panose="020B0604020202020204" pitchFamily="34" charset="0"/>
                        <a:buNone/>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Compile a table to </a:t>
                      </a: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how three leading Expressionist artists used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in a symbolic way.</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An artist should create their work using their instinct rather than their intellect.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artistic style of members of The Bridge with artists associated with Fauvism.</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Create your own piece of Fauvist art by developing a modern version of Kirchner’s Street, Dresden. Justify your choice of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and unnatural forms that reflect the modern world.</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sculpture produced by an Expressionist. Compare how the sculptures have been distorted to make the form less realistic.</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Justify how you would distort the features of a sculpture to reflect or represent the subject’s emotional or mental state.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4" name="Picture 13"/>
          <p:cNvPicPr/>
          <p:nvPr/>
        </p:nvPicPr>
        <p:blipFill>
          <a:blip r:embed="rId2"/>
          <a:stretch>
            <a:fillRect/>
          </a:stretch>
        </p:blipFill>
        <p:spPr>
          <a:xfrm>
            <a:off x="4663009" y="1567440"/>
            <a:ext cx="838200" cy="981075"/>
          </a:xfrm>
          <a:prstGeom prst="rect">
            <a:avLst/>
          </a:prstGeom>
        </p:spPr>
      </p:pic>
      <p:pic>
        <p:nvPicPr>
          <p:cNvPr id="16" name="Picture 15"/>
          <p:cNvPicPr/>
          <p:nvPr/>
        </p:nvPicPr>
        <p:blipFill>
          <a:blip r:embed="rId3"/>
          <a:stretch>
            <a:fillRect/>
          </a:stretch>
        </p:blipFill>
        <p:spPr>
          <a:xfrm>
            <a:off x="8947423" y="1538865"/>
            <a:ext cx="819150" cy="1009650"/>
          </a:xfrm>
          <a:prstGeom prst="rect">
            <a:avLst/>
          </a:prstGeom>
        </p:spPr>
      </p:pic>
      <p:pic>
        <p:nvPicPr>
          <p:cNvPr id="10" name="Picture 9"/>
          <p:cNvPicPr/>
          <p:nvPr/>
        </p:nvPicPr>
        <p:blipFill>
          <a:blip r:embed="rId4"/>
          <a:stretch>
            <a:fillRect/>
          </a:stretch>
        </p:blipFill>
        <p:spPr>
          <a:xfrm>
            <a:off x="2816225" y="1538865"/>
            <a:ext cx="742950" cy="1171575"/>
          </a:xfrm>
          <a:prstGeom prst="rect">
            <a:avLst/>
          </a:prstGeom>
        </p:spPr>
      </p:pic>
      <p:pic>
        <p:nvPicPr>
          <p:cNvPr id="11" name="Picture 10"/>
          <p:cNvPicPr/>
          <p:nvPr/>
        </p:nvPicPr>
        <p:blipFill>
          <a:blip r:embed="rId5"/>
          <a:stretch>
            <a:fillRect/>
          </a:stretch>
        </p:blipFill>
        <p:spPr>
          <a:xfrm>
            <a:off x="6912070" y="1541716"/>
            <a:ext cx="809625" cy="1143000"/>
          </a:xfrm>
          <a:prstGeom prst="rect">
            <a:avLst/>
          </a:prstGeom>
        </p:spPr>
      </p:pic>
    </p:spTree>
    <p:extLst>
      <p:ext uri="{BB962C8B-B14F-4D97-AF65-F5344CB8AC3E}">
        <p14:creationId xmlns:p14="http://schemas.microsoft.com/office/powerpoint/2010/main" val="16457902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7512" y="430211"/>
            <a:ext cx="9740901" cy="6470651"/>
          </a:xfrm>
          <a:prstGeom prst="rect">
            <a:avLst/>
          </a:prstGeom>
        </p:spPr>
      </p:pic>
    </p:spTree>
    <p:extLst>
      <p:ext uri="{BB962C8B-B14F-4D97-AF65-F5344CB8AC3E}">
        <p14:creationId xmlns:p14="http://schemas.microsoft.com/office/powerpoint/2010/main" val="98461059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5612" y="458787"/>
            <a:ext cx="9988551" cy="6599238"/>
          </a:xfrm>
          <a:prstGeom prst="rect">
            <a:avLst/>
          </a:prstGeom>
        </p:spPr>
      </p:pic>
    </p:spTree>
    <p:extLst>
      <p:ext uri="{BB962C8B-B14F-4D97-AF65-F5344CB8AC3E}">
        <p14:creationId xmlns:p14="http://schemas.microsoft.com/office/powerpoint/2010/main" val="2375066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6407255"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Exploring Expressionism – Henri Matisse</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92531" y="945326"/>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2232161083"/>
              </p:ext>
            </p:extLst>
          </p:nvPr>
        </p:nvGraphicFramePr>
        <p:xfrm>
          <a:off x="349145" y="2449765"/>
          <a:ext cx="10077850" cy="455586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was Matisse’s mother an important part of his artistic development?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Who was Gustav Moreau?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examples of the art styles that Matisse developed during his career.</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How was Matisse’s painting Woman with a Hat an example of Fauvism?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 Describe the features of this painting.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did art critic Camille </a:t>
                      </a:r>
                      <a:r>
                        <a:rPr lang="en-US" sz="1100" dirty="0" err="1">
                          <a:latin typeface="Calibri" panose="020F0502020204030204" pitchFamily="34" charset="0"/>
                          <a:cs typeface="Calibri" panose="020F0502020204030204" pitchFamily="34" charset="0"/>
                        </a:rPr>
                        <a:t>Mauclair</a:t>
                      </a:r>
                      <a:r>
                        <a:rPr lang="en-US" sz="1100" dirty="0">
                          <a:latin typeface="Calibri" panose="020F0502020204030204" pitchFamily="34" charset="0"/>
                          <a:cs typeface="Calibri" panose="020F0502020204030204" pitchFamily="34" charset="0"/>
                        </a:rPr>
                        <a:t> say about this painting?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examples of complementary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used by Matisse in this painting.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Matisse choose to use these complementary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Matisse’s use of bold, complementary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in your own Expressionist painting.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did Matisse call his collage technique?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List the techniques he used to create a collage.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the techniques of Matisse to create your own Expressionist collage.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impact of three people who were significant in the development of Matisse’s artistic process.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What are the connections between Matisse’s development as an artist and the way in which Salvador </a:t>
                      </a:r>
                      <a:r>
                        <a:rPr lang="en-US" sz="1100" dirty="0" err="1">
                          <a:solidFill>
                            <a:schemeClr val="accent1">
                              <a:lumMod val="50000"/>
                            </a:schemeClr>
                          </a:solidFill>
                          <a:latin typeface="Calibri" panose="020F0502020204030204" pitchFamily="34" charset="0"/>
                          <a:cs typeface="Calibri" panose="020F0502020204030204" pitchFamily="34" charset="0"/>
                        </a:rPr>
                        <a:t>Dalí</a:t>
                      </a:r>
                      <a:r>
                        <a:rPr lang="en-US" sz="1100" dirty="0">
                          <a:solidFill>
                            <a:schemeClr val="accent1">
                              <a:lumMod val="50000"/>
                            </a:schemeClr>
                          </a:solidFill>
                          <a:latin typeface="Calibri" panose="020F0502020204030204" pitchFamily="34" charset="0"/>
                          <a:cs typeface="Calibri" panose="020F0502020204030204" pitchFamily="34" charset="0"/>
                        </a:rPr>
                        <a:t> developed as a Surrealist artist?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the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used by Matisse in his painting Woman with a Hat are unnatural.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Using Matisse’s unnatural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choices as inspiration, develop your own </a:t>
                      </a:r>
                      <a:r>
                        <a:rPr lang="en-US" sz="1100" dirty="0" err="1">
                          <a:latin typeface="Calibri" panose="020F0502020204030204" pitchFamily="34" charset="0"/>
                          <a:cs typeface="Calibri" panose="020F0502020204030204" pitchFamily="34" charset="0"/>
                        </a:rPr>
                        <a:t>Fauviststyle</a:t>
                      </a:r>
                      <a:r>
                        <a:rPr lang="en-US" sz="1100" dirty="0">
                          <a:latin typeface="Calibri" panose="020F0502020204030204" pitchFamily="34" charset="0"/>
                          <a:cs typeface="Calibri" panose="020F0502020204030204" pitchFamily="34" charset="0"/>
                        </a:rPr>
                        <a:t> portrait.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with the view of art critic Camille </a:t>
                      </a:r>
                      <a:r>
                        <a:rPr lang="en-US" sz="1100" dirty="0" err="1">
                          <a:solidFill>
                            <a:schemeClr val="accent1">
                              <a:lumMod val="50000"/>
                            </a:schemeClr>
                          </a:solidFill>
                          <a:latin typeface="Calibri" panose="020F0502020204030204" pitchFamily="34" charset="0"/>
                          <a:cs typeface="Calibri" panose="020F0502020204030204" pitchFamily="34" charset="0"/>
                        </a:rPr>
                        <a:t>Mauclair</a:t>
                      </a:r>
                      <a:r>
                        <a:rPr lang="en-US" sz="1100" dirty="0">
                          <a:solidFill>
                            <a:schemeClr val="accent1">
                              <a:lumMod val="50000"/>
                            </a:schemeClr>
                          </a:solidFill>
                          <a:latin typeface="Calibri" panose="020F0502020204030204" pitchFamily="34" charset="0"/>
                          <a:cs typeface="Calibri" panose="020F0502020204030204" pitchFamily="34" charset="0"/>
                        </a:rPr>
                        <a:t> who said that ‘A pot of paint has been flung in the face of the public’ after examining Woman with a Hat?</a:t>
                      </a: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by Henri Matisse with that of the Pop artist Andy Warhol.</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 what ways could you justify the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used in this painting being described as chaotic?</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examples of collage artwork created by Matisse and the techniques he used.</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never? A collage artist should arrange and adjust their designs before </a:t>
                      </a:r>
                      <a:r>
                        <a:rPr lang="en-US" sz="1100" dirty="0" err="1">
                          <a:solidFill>
                            <a:schemeClr val="accent1">
                              <a:lumMod val="50000"/>
                            </a:schemeClr>
                          </a:solidFill>
                          <a:latin typeface="Calibri" panose="020F0502020204030204" pitchFamily="34" charset="0"/>
                          <a:cs typeface="Calibri" panose="020F0502020204030204" pitchFamily="34" charset="0"/>
                        </a:rPr>
                        <a:t>glueing</a:t>
                      </a:r>
                      <a:r>
                        <a:rPr lang="en-US" sz="1100" dirty="0">
                          <a:solidFill>
                            <a:schemeClr val="accent1">
                              <a:lumMod val="50000"/>
                            </a:schemeClr>
                          </a:solidFill>
                          <a:latin typeface="Calibri" panose="020F0502020204030204" pitchFamily="34" charset="0"/>
                          <a:cs typeface="Calibri" panose="020F0502020204030204" pitchFamily="34" charset="0"/>
                        </a:rPr>
                        <a:t> them onto the surface used.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Create your own Matisse-style collage without arranging and adjusting the pieces as you stick them. Explain how this impacted on your final creation.</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1" name="Picture 10"/>
          <p:cNvPicPr/>
          <p:nvPr/>
        </p:nvPicPr>
        <p:blipFill>
          <a:blip r:embed="rId2"/>
          <a:stretch>
            <a:fillRect/>
          </a:stretch>
        </p:blipFill>
        <p:spPr>
          <a:xfrm>
            <a:off x="8982082" y="1285838"/>
            <a:ext cx="819150" cy="1009650"/>
          </a:xfrm>
          <a:prstGeom prst="rect">
            <a:avLst/>
          </a:prstGeom>
        </p:spPr>
      </p:pic>
      <p:pic>
        <p:nvPicPr>
          <p:cNvPr id="13" name="Picture 12"/>
          <p:cNvPicPr/>
          <p:nvPr/>
        </p:nvPicPr>
        <p:blipFill>
          <a:blip r:embed="rId3"/>
          <a:stretch>
            <a:fillRect/>
          </a:stretch>
        </p:blipFill>
        <p:spPr>
          <a:xfrm>
            <a:off x="4890774" y="1203523"/>
            <a:ext cx="771525" cy="1162050"/>
          </a:xfrm>
          <a:prstGeom prst="rect">
            <a:avLst/>
          </a:prstGeom>
        </p:spPr>
      </p:pic>
      <p:pic>
        <p:nvPicPr>
          <p:cNvPr id="10" name="Picture 9"/>
          <p:cNvPicPr/>
          <p:nvPr/>
        </p:nvPicPr>
        <p:blipFill>
          <a:blip r:embed="rId4"/>
          <a:stretch>
            <a:fillRect/>
          </a:stretch>
        </p:blipFill>
        <p:spPr>
          <a:xfrm>
            <a:off x="2802258" y="1387843"/>
            <a:ext cx="857250" cy="923925"/>
          </a:xfrm>
          <a:prstGeom prst="rect">
            <a:avLst/>
          </a:prstGeom>
        </p:spPr>
      </p:pic>
      <p:pic>
        <p:nvPicPr>
          <p:cNvPr id="15" name="Picture 14"/>
          <p:cNvPicPr/>
          <p:nvPr/>
        </p:nvPicPr>
        <p:blipFill>
          <a:blip r:embed="rId5"/>
          <a:stretch>
            <a:fillRect/>
          </a:stretch>
        </p:blipFill>
        <p:spPr>
          <a:xfrm>
            <a:off x="6893565" y="1330693"/>
            <a:ext cx="838200" cy="981075"/>
          </a:xfrm>
          <a:prstGeom prst="rect">
            <a:avLst/>
          </a:prstGeom>
        </p:spPr>
      </p:pic>
    </p:spTree>
    <p:extLst>
      <p:ext uri="{BB962C8B-B14F-4D97-AF65-F5344CB8AC3E}">
        <p14:creationId xmlns:p14="http://schemas.microsoft.com/office/powerpoint/2010/main" val="7173576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6562" y="473074"/>
            <a:ext cx="9907587" cy="6499226"/>
          </a:xfrm>
          <a:prstGeom prst="rect">
            <a:avLst/>
          </a:prstGeom>
        </p:spPr>
      </p:pic>
    </p:spTree>
    <p:extLst>
      <p:ext uri="{BB962C8B-B14F-4D97-AF65-F5344CB8AC3E}">
        <p14:creationId xmlns:p14="http://schemas.microsoft.com/office/powerpoint/2010/main" val="44259903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075" y="330199"/>
            <a:ext cx="10212388" cy="6856414"/>
          </a:xfrm>
          <a:prstGeom prst="rect">
            <a:avLst/>
          </a:prstGeom>
        </p:spPr>
      </p:pic>
    </p:spTree>
    <p:extLst>
      <p:ext uri="{BB962C8B-B14F-4D97-AF65-F5344CB8AC3E}">
        <p14:creationId xmlns:p14="http://schemas.microsoft.com/office/powerpoint/2010/main" val="39906802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6" y="247084"/>
            <a:ext cx="347990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Art and fashion</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01807" y="646289"/>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416113408"/>
              </p:ext>
            </p:extLst>
          </p:nvPr>
        </p:nvGraphicFramePr>
        <p:xfrm>
          <a:off x="349145" y="2331013"/>
          <a:ext cx="10077850" cy="4084955"/>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7167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some famous artists who have had their artwork designs used by fashion designers.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an example of an artist who has collaborated with a fashion designer.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style of art is Victor </a:t>
                      </a:r>
                      <a:r>
                        <a:rPr lang="en-US" sz="1100" dirty="0" err="1">
                          <a:latin typeface="Calibri" panose="020F0502020204030204" pitchFamily="34" charset="0"/>
                          <a:cs typeface="Calibri" panose="020F0502020204030204" pitchFamily="34" charset="0"/>
                        </a:rPr>
                        <a:t>Vasarely</a:t>
                      </a:r>
                      <a:r>
                        <a:rPr lang="en-US" sz="1100" dirty="0">
                          <a:latin typeface="Calibri" panose="020F0502020204030204" pitchFamily="34" charset="0"/>
                          <a:cs typeface="Calibri" panose="020F0502020204030204" pitchFamily="34" charset="0"/>
                        </a:rPr>
                        <a:t> famous for creating?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Describe the key features of Op 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is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theory important for Op artists?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might somebody find looking at Op art confusing or disturbing?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features of Expressionist art have inspired fashion designers?</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have people described some fashion collections that are inspired by Expressionism?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Name two famous fashion designers who have used the effects of Expressionist art for their clothing collections.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is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theory important for fashion designers to consider?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List some examples of complementary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that are considered to be good combinations for fashion.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the use of the suggested optimal complementary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combinations in your own sketches for clothing designs.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Choose one of the suggested artists and find out more about how their art has been used by fashion designers. </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success of the collaboration between artist Pablo Picasso and the fashion designer Coco Chanel in the 1920s.</a:t>
                      </a:r>
                    </a:p>
                    <a:p>
                      <a:pPr marL="0" indent="0" algn="l" defTabSz="914400">
                        <a:buFont typeface="Arial" panose="020B0604020202020204" pitchFamily="34" charset="0"/>
                        <a:buNone/>
                        <a:defRPr sz="1800">
                          <a:sym typeface="Helvetica Neue"/>
                        </a:defRPr>
                      </a:pPr>
                      <a:endParaRPr lang="en-US"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way you feel when looking at examples of Op art. To what extent did you feel disoriented or did the art look like it was moving?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Create your own Op art design using line and </a:t>
                      </a:r>
                      <a:r>
                        <a:rPr lang="en-US" sz="1100" dirty="0" err="1">
                          <a:solidFill>
                            <a:schemeClr val="accent1">
                              <a:lumMod val="75000"/>
                            </a:schemeClr>
                          </a:solidFill>
                          <a:latin typeface="Calibri" panose="020F0502020204030204" pitchFamily="34" charset="0"/>
                          <a:cs typeface="Calibri" panose="020F0502020204030204" pitchFamily="34" charset="0"/>
                        </a:rPr>
                        <a:t>colour</a:t>
                      </a:r>
                      <a:r>
                        <a:rPr lang="en-US" sz="1100" dirty="0">
                          <a:solidFill>
                            <a:schemeClr val="accent1">
                              <a:lumMod val="75000"/>
                            </a:schemeClr>
                          </a:solidFill>
                          <a:latin typeface="Calibri" panose="020F0502020204030204" pitchFamily="34" charset="0"/>
                          <a:cs typeface="Calibri" panose="020F0502020204030204" pitchFamily="34" charset="0"/>
                        </a:rPr>
                        <a:t> in the style of Victor </a:t>
                      </a:r>
                      <a:r>
                        <a:rPr lang="en-US" sz="1100" dirty="0" err="1">
                          <a:solidFill>
                            <a:schemeClr val="accent1">
                              <a:lumMod val="75000"/>
                            </a:schemeClr>
                          </a:solidFill>
                          <a:latin typeface="Calibri" panose="020F0502020204030204" pitchFamily="34" charset="0"/>
                          <a:cs typeface="Calibri" panose="020F0502020204030204" pitchFamily="34" charset="0"/>
                        </a:rPr>
                        <a:t>Vasarely</a:t>
                      </a:r>
                      <a:r>
                        <a:rPr lang="en-US" sz="1100" dirty="0">
                          <a:solidFill>
                            <a:schemeClr val="accent1">
                              <a:lumMod val="75000"/>
                            </a:schemeClr>
                          </a:solidFill>
                          <a:latin typeface="Calibri" panose="020F0502020204030204" pitchFamily="34" charset="0"/>
                          <a:cs typeface="Calibri" panose="020F0502020204030204" pitchFamily="34" charset="0"/>
                        </a:rPr>
                        <a:t> so that someone looking at it might think there is movement.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Develop your own example of a fashion design using features of Expressionism including vivid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and dramatic forms.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 which ways might a fashion designer be inspired to use the art of a Fauvist artist, like Henri Matisse?</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Suggest reasons why experimentation with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choices might be a good thing in fashion and why designers might choose not to experiment with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Always, sometimes, never? The </a:t>
                      </a:r>
                      <a:r>
                        <a:rPr lang="en-US" sz="1100" dirty="0" err="1">
                          <a:solidFill>
                            <a:schemeClr val="accent1">
                              <a:lumMod val="75000"/>
                            </a:schemeClr>
                          </a:solidFill>
                          <a:latin typeface="Calibri" panose="020F0502020204030204" pitchFamily="34" charset="0"/>
                          <a:cs typeface="Calibri" panose="020F0502020204030204" pitchFamily="34" charset="0"/>
                        </a:rPr>
                        <a:t>colours</a:t>
                      </a:r>
                      <a:r>
                        <a:rPr lang="en-US" sz="1100" dirty="0">
                          <a:solidFill>
                            <a:schemeClr val="accent1">
                              <a:lumMod val="75000"/>
                            </a:schemeClr>
                          </a:solidFill>
                          <a:latin typeface="Calibri" panose="020F0502020204030204" pitchFamily="34" charset="0"/>
                          <a:cs typeface="Calibri" panose="020F0502020204030204" pitchFamily="34" charset="0"/>
                        </a:rPr>
                        <a:t> used by Pop artists like Andy Warhol are not suitable for fashion designers to consider when creating their clothing collections.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6896298" y="1111987"/>
            <a:ext cx="882650" cy="1011524"/>
          </a:xfrm>
          <a:prstGeom prst="rect">
            <a:avLst/>
          </a:prstGeom>
        </p:spPr>
      </p:pic>
      <p:pic>
        <p:nvPicPr>
          <p:cNvPr id="14" name="Picture 13"/>
          <p:cNvPicPr/>
          <p:nvPr/>
        </p:nvPicPr>
        <p:blipFill>
          <a:blip r:embed="rId3"/>
          <a:stretch>
            <a:fillRect/>
          </a:stretch>
        </p:blipFill>
        <p:spPr>
          <a:xfrm>
            <a:off x="4700245" y="1068975"/>
            <a:ext cx="742950" cy="1171575"/>
          </a:xfrm>
          <a:prstGeom prst="rect">
            <a:avLst/>
          </a:prstGeom>
        </p:spPr>
      </p:pic>
      <p:pic>
        <p:nvPicPr>
          <p:cNvPr id="10" name="Picture 9"/>
          <p:cNvPicPr/>
          <p:nvPr/>
        </p:nvPicPr>
        <p:blipFill>
          <a:blip r:embed="rId4"/>
          <a:stretch>
            <a:fillRect/>
          </a:stretch>
        </p:blipFill>
        <p:spPr>
          <a:xfrm>
            <a:off x="2760938" y="1097550"/>
            <a:ext cx="809625" cy="1143000"/>
          </a:xfrm>
          <a:prstGeom prst="rect">
            <a:avLst/>
          </a:prstGeom>
        </p:spPr>
      </p:pic>
      <p:pic>
        <p:nvPicPr>
          <p:cNvPr id="15" name="Picture 14"/>
          <p:cNvPicPr/>
          <p:nvPr/>
        </p:nvPicPr>
        <p:blipFill>
          <a:blip r:embed="rId5"/>
          <a:stretch>
            <a:fillRect/>
          </a:stretch>
        </p:blipFill>
        <p:spPr>
          <a:xfrm>
            <a:off x="8988804" y="1083262"/>
            <a:ext cx="838200" cy="981075"/>
          </a:xfrm>
          <a:prstGeom prst="rect">
            <a:avLst/>
          </a:prstGeom>
        </p:spPr>
      </p:pic>
    </p:spTree>
    <p:extLst>
      <p:ext uri="{BB962C8B-B14F-4D97-AF65-F5344CB8AC3E}">
        <p14:creationId xmlns:p14="http://schemas.microsoft.com/office/powerpoint/2010/main" val="33440405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262" y="325437"/>
            <a:ext cx="9964737" cy="7004051"/>
          </a:xfrm>
          <a:prstGeom prst="rect">
            <a:avLst/>
          </a:prstGeom>
        </p:spPr>
      </p:pic>
    </p:spTree>
    <p:extLst>
      <p:ext uri="{BB962C8B-B14F-4D97-AF65-F5344CB8AC3E}">
        <p14:creationId xmlns:p14="http://schemas.microsoft.com/office/powerpoint/2010/main" val="22952926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499" y="344487"/>
            <a:ext cx="9740901" cy="6542088"/>
          </a:xfrm>
          <a:prstGeom prst="rect">
            <a:avLst/>
          </a:prstGeom>
        </p:spPr>
      </p:pic>
    </p:spTree>
    <p:extLst>
      <p:ext uri="{BB962C8B-B14F-4D97-AF65-F5344CB8AC3E}">
        <p14:creationId xmlns:p14="http://schemas.microsoft.com/office/powerpoint/2010/main" val="229179608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387" y="525461"/>
            <a:ext cx="9983787" cy="6446839"/>
          </a:xfrm>
          <a:prstGeom prst="rect">
            <a:avLst/>
          </a:prstGeom>
        </p:spPr>
      </p:pic>
    </p:spTree>
    <p:extLst>
      <p:ext uri="{BB962C8B-B14F-4D97-AF65-F5344CB8AC3E}">
        <p14:creationId xmlns:p14="http://schemas.microsoft.com/office/powerpoint/2010/main" val="69860758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61257" y="240641"/>
            <a:ext cx="463936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t>Art and fashion – Piet Mondrian</a:t>
            </a:r>
            <a:endParaRPr dirty="0"/>
          </a:p>
        </p:txBody>
      </p:sp>
      <p:sp>
        <p:nvSpPr>
          <p:cNvPr id="245" name="This table shows the knowledge that will be taught in each lesson"/>
          <p:cNvSpPr txBox="1"/>
          <p:nvPr/>
        </p:nvSpPr>
        <p:spPr>
          <a:xfrm>
            <a:off x="349145" y="815509"/>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2780910151"/>
              </p:ext>
            </p:extLst>
          </p:nvPr>
        </p:nvGraphicFramePr>
        <p:xfrm>
          <a:off x="237611" y="2288712"/>
          <a:ext cx="10077850" cy="40589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t>Give an example of how Mondrian’s use of media and materials has led to his art being used by a fashion designer. </a:t>
                      </a:r>
                    </a:p>
                    <a:p>
                      <a:pPr marL="171450" indent="-171450" algn="l" defTabSz="914400">
                        <a:buFont typeface="Arial" panose="020B0604020202020204" pitchFamily="34" charset="0"/>
                        <a:buChar char="•"/>
                        <a:defRPr sz="1800">
                          <a:sym typeface="Helvetica Neue"/>
                        </a:defRPr>
                      </a:pPr>
                      <a:r>
                        <a:rPr lang="en-US" sz="1100" dirty="0"/>
                        <a:t>Why did Mondrian use strips of transparent paper? </a:t>
                      </a:r>
                    </a:p>
                    <a:p>
                      <a:pPr marL="171450" indent="-171450" algn="l" defTabSz="914400">
                        <a:buFont typeface="Arial" panose="020B0604020202020204" pitchFamily="34" charset="0"/>
                        <a:buChar char="•"/>
                        <a:defRPr sz="1800">
                          <a:sym typeface="Helvetica Neue"/>
                        </a:defRPr>
                      </a:pPr>
                      <a:r>
                        <a:rPr lang="en-US" sz="1100" dirty="0"/>
                        <a:t>What other materials did Mondrian use and how did he use them?</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t>List three styles of art that influenced Piet Mondrian’s development as an artist.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t>How did Mondrian’s discovery of Cubism influence his style?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t>Describe the key features of Mondrian’s style which he called neo-</a:t>
                      </a:r>
                      <a:r>
                        <a:rPr lang="en-US" sz="1100" dirty="0" err="1"/>
                        <a:t>plasticism</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t>Why is Mondrian’s painting Composition C with Red, Yellow and Blue typical of his style? </a:t>
                      </a:r>
                    </a:p>
                    <a:p>
                      <a:pPr marL="171450" indent="-171450" algn="l" defTabSz="914400">
                        <a:buFont typeface="Arial" panose="020B0604020202020204" pitchFamily="34" charset="0"/>
                        <a:buChar char="•"/>
                        <a:defRPr sz="1800"/>
                      </a:pPr>
                      <a:r>
                        <a:rPr lang="en-US" sz="1100" dirty="0"/>
                        <a:t>Describe how Mondrian thought about his choice and location of </a:t>
                      </a:r>
                      <a:r>
                        <a:rPr lang="en-US" sz="1100" dirty="0" err="1"/>
                        <a:t>colour</a:t>
                      </a:r>
                      <a:r>
                        <a:rPr lang="en-US" sz="1100" dirty="0"/>
                        <a:t>. </a:t>
                      </a:r>
                    </a:p>
                    <a:p>
                      <a:pPr marL="171450" indent="-171450" algn="l" defTabSz="914400">
                        <a:buFont typeface="Arial" panose="020B0604020202020204" pitchFamily="34" charset="0"/>
                        <a:buChar char="•"/>
                        <a:defRPr sz="1800"/>
                      </a:pPr>
                      <a:r>
                        <a:rPr lang="en-US" sz="1100" dirty="0"/>
                        <a:t>Use Mondrian’s design as inspiration and change the location of </a:t>
                      </a:r>
                      <a:r>
                        <a:rPr lang="en-US" sz="1100" dirty="0" err="1"/>
                        <a:t>colours</a:t>
                      </a:r>
                      <a:r>
                        <a:rPr lang="en-US" sz="1100" dirty="0"/>
                        <a:t> and lines for different effects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t>What important effects did Mondrian try to create with his artwork? </a:t>
                      </a:r>
                    </a:p>
                    <a:p>
                      <a:pPr marL="171450" indent="-171450" algn="l" defTabSz="914400">
                        <a:buFont typeface="Arial" panose="020B0604020202020204" pitchFamily="34" charset="0"/>
                        <a:buChar char="•"/>
                        <a:defRPr sz="1800"/>
                      </a:pPr>
                      <a:r>
                        <a:rPr lang="en-US" sz="1100" dirty="0"/>
                        <a:t>Which two features did Mondrian continually explore with his designs? </a:t>
                      </a:r>
                    </a:p>
                    <a:p>
                      <a:pPr marL="171450" indent="-171450" algn="l" defTabSz="914400">
                        <a:buFont typeface="Arial" panose="020B0604020202020204" pitchFamily="34" charset="0"/>
                        <a:buChar char="•"/>
                        <a:defRPr sz="1800"/>
                      </a:pPr>
                      <a:r>
                        <a:rPr lang="en-US" sz="1100" dirty="0"/>
                        <a:t>What changes did he make to the lines he used within his designs?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t>Compile a list within a table to </a:t>
                      </a:r>
                      <a:r>
                        <a:rPr lang="en-US" sz="1100" dirty="0" err="1"/>
                        <a:t>summarise</a:t>
                      </a:r>
                      <a:r>
                        <a:rPr lang="en-US" sz="1100" dirty="0"/>
                        <a:t> the different media and materials Mondrian regularly used and how he used each of them.</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rPr>
                        <a:t>What are the connections between how Mondrian used materials to create his designs and how Henri </a:t>
                      </a:r>
                      <a:r>
                        <a:rPr lang="en-US" sz="1100" dirty="0" err="1">
                          <a:solidFill>
                            <a:schemeClr val="accent1">
                              <a:lumMod val="75000"/>
                            </a:schemeClr>
                          </a:solidFill>
                        </a:rPr>
                        <a:t>Mattise</a:t>
                      </a:r>
                      <a:r>
                        <a:rPr lang="en-US" sz="1100" dirty="0">
                          <a:solidFill>
                            <a:schemeClr val="accent1">
                              <a:lumMod val="75000"/>
                            </a:schemeClr>
                          </a:solidFill>
                        </a:rPr>
                        <a:t> created his collage art?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t>Compare and contrast the key features of the three main art styles that influenced Mondrian’s development.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rPr>
                        <a:t>Justify why each of the following styles were all equally important in Mondrian’s artistic development: • pointillism • Fauvism • Cubism.</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t>Compile a set of questions you would ask Mondrian to find out more about his reasons for choosing his </a:t>
                      </a:r>
                      <a:r>
                        <a:rPr lang="en-US" sz="1100" dirty="0" err="1"/>
                        <a:t>colours</a:t>
                      </a:r>
                      <a:r>
                        <a:rPr lang="en-US" sz="1100" dirty="0"/>
                        <a:t> and lines.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rPr>
                        <a:t>Investigate the similarities and differences in the ways Mondrian uses </a:t>
                      </a:r>
                      <a:r>
                        <a:rPr lang="en-US" sz="1100" dirty="0" err="1">
                          <a:solidFill>
                            <a:schemeClr val="accent1">
                              <a:lumMod val="75000"/>
                            </a:schemeClr>
                          </a:solidFill>
                        </a:rPr>
                        <a:t>colour</a:t>
                      </a:r>
                      <a:r>
                        <a:rPr lang="en-US" sz="1100" dirty="0">
                          <a:solidFill>
                            <a:schemeClr val="accent1">
                              <a:lumMod val="75000"/>
                            </a:schemeClr>
                          </a:solidFill>
                        </a:rPr>
                        <a:t> and lines in his well-known designs Composition A, B and C.</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t>Experiment with the thickness and location of the lines in your own abstract design in the style of Mondrian.</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rPr>
                        <a:t>In which ways do you agree that Mondrian created the effects of balance and harmony with his exploration of how </a:t>
                      </a:r>
                      <a:r>
                        <a:rPr lang="en-US" sz="1100" dirty="0" err="1">
                          <a:solidFill>
                            <a:schemeClr val="accent1">
                              <a:lumMod val="75000"/>
                            </a:schemeClr>
                          </a:solidFill>
                        </a:rPr>
                        <a:t>colour</a:t>
                      </a:r>
                      <a:r>
                        <a:rPr lang="en-US" sz="1100" dirty="0">
                          <a:solidFill>
                            <a:schemeClr val="accent1">
                              <a:lumMod val="75000"/>
                            </a:schemeClr>
                          </a:solidFill>
                        </a:rPr>
                        <a:t> and line work together?</a:t>
                      </a: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8910836" y="1059974"/>
            <a:ext cx="882650" cy="1099424"/>
          </a:xfrm>
          <a:prstGeom prst="rect">
            <a:avLst/>
          </a:prstGeom>
        </p:spPr>
      </p:pic>
      <p:pic>
        <p:nvPicPr>
          <p:cNvPr id="13" name="Picture 12"/>
          <p:cNvPicPr/>
          <p:nvPr/>
        </p:nvPicPr>
        <p:blipFill>
          <a:blip r:embed="rId3"/>
          <a:stretch>
            <a:fillRect/>
          </a:stretch>
        </p:blipFill>
        <p:spPr>
          <a:xfrm>
            <a:off x="6718693" y="1062005"/>
            <a:ext cx="771525" cy="1162050"/>
          </a:xfrm>
          <a:prstGeom prst="rect">
            <a:avLst/>
          </a:prstGeom>
        </p:spPr>
      </p:pic>
      <p:pic>
        <p:nvPicPr>
          <p:cNvPr id="10" name="Picture 9"/>
          <p:cNvPicPr/>
          <p:nvPr/>
        </p:nvPicPr>
        <p:blipFill>
          <a:blip r:embed="rId4"/>
          <a:stretch>
            <a:fillRect/>
          </a:stretch>
        </p:blipFill>
        <p:spPr>
          <a:xfrm>
            <a:off x="2680941" y="1139388"/>
            <a:ext cx="828675" cy="1028700"/>
          </a:xfrm>
          <a:prstGeom prst="rect">
            <a:avLst/>
          </a:prstGeom>
        </p:spPr>
      </p:pic>
      <p:pic>
        <p:nvPicPr>
          <p:cNvPr id="15" name="Picture 14"/>
          <p:cNvPicPr/>
          <p:nvPr/>
        </p:nvPicPr>
        <p:blipFill>
          <a:blip r:embed="rId5"/>
          <a:stretch>
            <a:fillRect/>
          </a:stretch>
        </p:blipFill>
        <p:spPr>
          <a:xfrm>
            <a:off x="4572000" y="1235473"/>
            <a:ext cx="857250" cy="923925"/>
          </a:xfrm>
          <a:prstGeom prst="rect">
            <a:avLst/>
          </a:prstGeom>
        </p:spPr>
      </p:pic>
    </p:spTree>
    <p:extLst>
      <p:ext uri="{BB962C8B-B14F-4D97-AF65-F5344CB8AC3E}">
        <p14:creationId xmlns:p14="http://schemas.microsoft.com/office/powerpoint/2010/main" val="34470605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1813" y="539749"/>
            <a:ext cx="9840912" cy="6604001"/>
          </a:xfrm>
          <a:prstGeom prst="rect">
            <a:avLst/>
          </a:prstGeom>
        </p:spPr>
      </p:pic>
    </p:spTree>
    <p:extLst>
      <p:ext uri="{BB962C8B-B14F-4D97-AF65-F5344CB8AC3E}">
        <p14:creationId xmlns:p14="http://schemas.microsoft.com/office/powerpoint/2010/main" val="74176196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5612" y="239712"/>
            <a:ext cx="9988551" cy="7018338"/>
          </a:xfrm>
          <a:prstGeom prst="rect">
            <a:avLst/>
          </a:prstGeom>
        </p:spPr>
      </p:pic>
    </p:spTree>
    <p:extLst>
      <p:ext uri="{BB962C8B-B14F-4D97-AF65-F5344CB8AC3E}">
        <p14:creationId xmlns:p14="http://schemas.microsoft.com/office/powerpoint/2010/main" val="263638512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07775" y="247084"/>
            <a:ext cx="262116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Futurism</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07774" y="656458"/>
            <a:ext cx="9808838"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25569493"/>
              </p:ext>
            </p:extLst>
          </p:nvPr>
        </p:nvGraphicFramePr>
        <p:xfrm>
          <a:off x="307774" y="2232587"/>
          <a:ext cx="10077850" cy="371766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were the two key techniques used by Futurists to express speed and motion?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is divisionism?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the technique of divisionism in your own example of a Futurist picture.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Which aspects of modern life did Futurists often celebrate in their 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kinds of emotions did this celebration of modern life create?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is it now argued that these feelings and emotions became negative for society?</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List some famous Italian Futurist artists.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Name some artists from other countries who were inspired by Italian Futurists.</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Futurist artists not remain popular for a longer period of time?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is Giacomo </a:t>
                      </a:r>
                      <a:r>
                        <a:rPr lang="en-US" sz="1100" dirty="0" err="1">
                          <a:latin typeface="Calibri" panose="020F0502020204030204" pitchFamily="34" charset="0"/>
                          <a:cs typeface="Calibri" panose="020F0502020204030204" pitchFamily="34" charset="0"/>
                        </a:rPr>
                        <a:t>Balla’s</a:t>
                      </a:r>
                      <a:r>
                        <a:rPr lang="en-US" sz="1100" dirty="0">
                          <a:latin typeface="Calibri" panose="020F0502020204030204" pitchFamily="34" charset="0"/>
                          <a:cs typeface="Calibri" panose="020F0502020204030204" pitchFamily="34" charset="0"/>
                        </a:rPr>
                        <a:t> Street Light painting a significant piece of Futurist art?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effect does </a:t>
                      </a:r>
                      <a:r>
                        <a:rPr lang="en-US" sz="1100" dirty="0" err="1">
                          <a:latin typeface="Calibri" panose="020F0502020204030204" pitchFamily="34" charset="0"/>
                          <a:cs typeface="Calibri" panose="020F0502020204030204" pitchFamily="34" charset="0"/>
                        </a:rPr>
                        <a:t>Balla</a:t>
                      </a:r>
                      <a:r>
                        <a:rPr lang="en-US" sz="1100" dirty="0">
                          <a:latin typeface="Calibri" panose="020F0502020204030204" pitchFamily="34" charset="0"/>
                          <a:cs typeface="Calibri" panose="020F0502020204030204" pitchFamily="34" charset="0"/>
                        </a:rPr>
                        <a:t> create by depicting the moon in this painting?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does </a:t>
                      </a:r>
                      <a:r>
                        <a:rPr lang="en-US" sz="1100" dirty="0" err="1">
                          <a:latin typeface="Calibri" panose="020F0502020204030204" pitchFamily="34" charset="0"/>
                          <a:cs typeface="Calibri" panose="020F0502020204030204" pitchFamily="34" charset="0"/>
                        </a:rPr>
                        <a:t>Balla</a:t>
                      </a:r>
                      <a:r>
                        <a:rPr lang="en-US" sz="1100" dirty="0">
                          <a:latin typeface="Calibri" panose="020F0502020204030204" pitchFamily="34" charset="0"/>
                          <a:cs typeface="Calibri" panose="020F0502020204030204" pitchFamily="34" charset="0"/>
                        </a:rPr>
                        <a:t> create the effect of light and energy radiating from the street lamp?</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using blurring and repetition in combination with very thin brushstrokes to show speed and motion in your own Futurist painting.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 which ways do the techniques of Futurist artists produce a similar modern feel to the architectural design techniques of </a:t>
                      </a:r>
                      <a:r>
                        <a:rPr lang="en-US" sz="1100" dirty="0" err="1">
                          <a:solidFill>
                            <a:schemeClr val="accent1">
                              <a:lumMod val="75000"/>
                            </a:schemeClr>
                          </a:solidFill>
                          <a:latin typeface="Calibri" panose="020F0502020204030204" pitchFamily="34" charset="0"/>
                          <a:cs typeface="Calibri" panose="020F0502020204030204" pitchFamily="34" charset="0"/>
                        </a:rPr>
                        <a:t>Zaha</a:t>
                      </a:r>
                      <a:r>
                        <a:rPr lang="en-US" sz="1100" dirty="0">
                          <a:solidFill>
                            <a:schemeClr val="accent1">
                              <a:lumMod val="75000"/>
                            </a:schemeClr>
                          </a:solidFill>
                          <a:latin typeface="Calibri" panose="020F0502020204030204" pitchFamily="34" charset="0"/>
                          <a:cs typeface="Calibri" panose="020F0502020204030204" pitchFamily="34" charset="0"/>
                        </a:rPr>
                        <a:t> </a:t>
                      </a:r>
                      <a:r>
                        <a:rPr lang="en-US" sz="1100" dirty="0" err="1">
                          <a:solidFill>
                            <a:schemeClr val="accent1">
                              <a:lumMod val="75000"/>
                            </a:schemeClr>
                          </a:solidFill>
                          <a:latin typeface="Calibri" panose="020F0502020204030204" pitchFamily="34" charset="0"/>
                          <a:cs typeface="Calibri" panose="020F0502020204030204" pitchFamily="34" charset="0"/>
                        </a:rPr>
                        <a:t>Hadid</a:t>
                      </a:r>
                      <a:r>
                        <a:rPr lang="en-US" sz="1100" dirty="0">
                          <a:solidFill>
                            <a:schemeClr val="accent1">
                              <a:lumMod val="75000"/>
                            </a:schemeClr>
                          </a:solidFill>
                          <a:latin typeface="Calibri" panose="020F0502020204030204" pitchFamily="34" charset="0"/>
                          <a:cs typeface="Calibri" panose="020F0502020204030204" pitchFamily="34" charset="0"/>
                        </a:rPr>
                        <a: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how Futurist art quickly became popular and then quickly lost its appeal.</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Research the link between Futurist artists and politics to explain the rapid decline of the art movement.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art of an Italian Futurist artist with the art of a non-Italian Futurist.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how Russian Futurist art was inspired by the Italian Futurists and became popular.</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a:t>
                      </a:r>
                      <a:r>
                        <a:rPr lang="en-US" sz="1100" dirty="0" err="1">
                          <a:latin typeface="Calibri" panose="020F0502020204030204" pitchFamily="34" charset="0"/>
                          <a:cs typeface="Calibri" panose="020F0502020204030204" pitchFamily="34" charset="0"/>
                        </a:rPr>
                        <a:t>Balla’s</a:t>
                      </a:r>
                      <a:r>
                        <a:rPr lang="en-US" sz="1100" dirty="0">
                          <a:latin typeface="Calibri" panose="020F0502020204030204" pitchFamily="34" charset="0"/>
                          <a:cs typeface="Calibri" panose="020F0502020204030204" pitchFamily="34" charset="0"/>
                        </a:rPr>
                        <a:t>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helps to create the effect of powerful electric light in the painting Street Light.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What are the connections between </a:t>
                      </a:r>
                      <a:r>
                        <a:rPr lang="en-US" sz="1100" dirty="0" err="1">
                          <a:solidFill>
                            <a:schemeClr val="accent1">
                              <a:lumMod val="75000"/>
                            </a:schemeClr>
                          </a:solidFill>
                          <a:latin typeface="Calibri" panose="020F0502020204030204" pitchFamily="34" charset="0"/>
                          <a:cs typeface="Calibri" panose="020F0502020204030204" pitchFamily="34" charset="0"/>
                        </a:rPr>
                        <a:t>Balla’s</a:t>
                      </a:r>
                      <a:r>
                        <a:rPr lang="en-US" sz="1100" dirty="0">
                          <a:solidFill>
                            <a:schemeClr val="accent1">
                              <a:lumMod val="75000"/>
                            </a:schemeClr>
                          </a:solidFill>
                          <a:latin typeface="Calibri" panose="020F0502020204030204" pitchFamily="34" charset="0"/>
                          <a:cs typeface="Calibri" panose="020F0502020204030204" pitchFamily="34" charset="0"/>
                        </a:rPr>
                        <a:t> Street Light painting and the style of Fauvism that you have previously studied?</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8967986" y="959095"/>
            <a:ext cx="882650" cy="1099424"/>
          </a:xfrm>
          <a:prstGeom prst="rect">
            <a:avLst/>
          </a:prstGeom>
        </p:spPr>
      </p:pic>
      <p:pic>
        <p:nvPicPr>
          <p:cNvPr id="11" name="Picture 10"/>
          <p:cNvPicPr/>
          <p:nvPr/>
        </p:nvPicPr>
        <p:blipFill>
          <a:blip r:embed="rId3"/>
          <a:stretch>
            <a:fillRect/>
          </a:stretch>
        </p:blipFill>
        <p:spPr>
          <a:xfrm>
            <a:off x="2744801" y="1048869"/>
            <a:ext cx="819150" cy="1009650"/>
          </a:xfrm>
          <a:prstGeom prst="rect">
            <a:avLst/>
          </a:prstGeom>
        </p:spPr>
      </p:pic>
      <p:pic>
        <p:nvPicPr>
          <p:cNvPr id="10" name="Picture 9"/>
          <p:cNvPicPr/>
          <p:nvPr/>
        </p:nvPicPr>
        <p:blipFill>
          <a:blip r:embed="rId4"/>
          <a:stretch>
            <a:fillRect/>
          </a:stretch>
        </p:blipFill>
        <p:spPr>
          <a:xfrm>
            <a:off x="4835522" y="1081296"/>
            <a:ext cx="828675" cy="990600"/>
          </a:xfrm>
          <a:prstGeom prst="rect">
            <a:avLst/>
          </a:prstGeom>
        </p:spPr>
      </p:pic>
      <p:pic>
        <p:nvPicPr>
          <p:cNvPr id="15" name="Picture 14"/>
          <p:cNvPicPr/>
          <p:nvPr/>
        </p:nvPicPr>
        <p:blipFill>
          <a:blip r:embed="rId5"/>
          <a:stretch>
            <a:fillRect/>
          </a:stretch>
        </p:blipFill>
        <p:spPr>
          <a:xfrm>
            <a:off x="6911279" y="1034501"/>
            <a:ext cx="809625" cy="1143000"/>
          </a:xfrm>
          <a:prstGeom prst="rect">
            <a:avLst/>
          </a:prstGeom>
        </p:spPr>
      </p:pic>
    </p:spTree>
    <p:extLst>
      <p:ext uri="{BB962C8B-B14F-4D97-AF65-F5344CB8AC3E}">
        <p14:creationId xmlns:p14="http://schemas.microsoft.com/office/powerpoint/2010/main" val="266455641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988" y="296863"/>
            <a:ext cx="9950450" cy="6775450"/>
          </a:xfrm>
          <a:prstGeom prst="rect">
            <a:avLst/>
          </a:prstGeom>
        </p:spPr>
      </p:pic>
    </p:spTree>
    <p:extLst>
      <p:ext uri="{BB962C8B-B14F-4D97-AF65-F5344CB8AC3E}">
        <p14:creationId xmlns:p14="http://schemas.microsoft.com/office/powerpoint/2010/main" val="413640865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650" y="320674"/>
            <a:ext cx="10069513" cy="6780214"/>
          </a:xfrm>
          <a:prstGeom prst="rect">
            <a:avLst/>
          </a:prstGeom>
        </p:spPr>
      </p:pic>
    </p:spTree>
    <p:extLst>
      <p:ext uri="{BB962C8B-B14F-4D97-AF65-F5344CB8AC3E}">
        <p14:creationId xmlns:p14="http://schemas.microsoft.com/office/powerpoint/2010/main" val="362959099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6" y="247084"/>
            <a:ext cx="513725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Futurism – Umberto Boccioni </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762103"/>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2280951452"/>
              </p:ext>
            </p:extLst>
          </p:nvPr>
        </p:nvGraphicFramePr>
        <p:xfrm>
          <a:off x="296128" y="2160926"/>
          <a:ext cx="10077850" cy="371766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were Boccioni’s early influences when he started as an artist?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were the two key aspects of Boccioni’s artwork in his last six years of his life?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is Boccioni described as one of the most influential Futurist artists?</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Describe the features of Boccioni’s masterpiece sculpture.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did Boccioni consider other artists stupid and how did he attempt to show this with his own sculpture?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Copy Boccioni’s idea of showing a series of movements in one sculpture.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types of materials did Boccioni advocate using in his Manifesto of Futurist Sculpture?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he encourage sculptors to use these materials?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was unusual about Boccioni’s sculptures when thinking about his manifesto?</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examples of some of the common features of Boccioni’s Futurist paintings.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were the effects of the use of these features in his paintings?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and why did Boccioni use lines in the style of Cubism?</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the artist Giacomo </a:t>
                      </a:r>
                      <a:r>
                        <a:rPr lang="en-US" sz="1100" dirty="0" err="1">
                          <a:latin typeface="Calibri" panose="020F0502020204030204" pitchFamily="34" charset="0"/>
                          <a:cs typeface="Calibri" panose="020F0502020204030204" pitchFamily="34" charset="0"/>
                        </a:rPr>
                        <a:t>Balla</a:t>
                      </a:r>
                      <a:r>
                        <a:rPr lang="en-US" sz="1100" dirty="0">
                          <a:latin typeface="Calibri" panose="020F0502020204030204" pitchFamily="34" charset="0"/>
                          <a:cs typeface="Calibri" panose="020F0502020204030204" pitchFamily="34" charset="0"/>
                        </a:rPr>
                        <a:t> was an influential figure in the development of Boccioni’s artistic style.</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 which ways do the features of Boccioni’s artwork in the last six years of his life represent the ideas and theories of Futurism?</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Boccioni has tried to </a:t>
                      </a:r>
                      <a:r>
                        <a:rPr lang="en-US" sz="1100" dirty="0" err="1">
                          <a:latin typeface="Calibri" panose="020F0502020204030204" pitchFamily="34" charset="0"/>
                          <a:cs typeface="Calibri" panose="020F0502020204030204" pitchFamily="34" charset="0"/>
                        </a:rPr>
                        <a:t>synthesise</a:t>
                      </a:r>
                      <a:r>
                        <a:rPr lang="en-US" sz="1100" dirty="0">
                          <a:latin typeface="Calibri" panose="020F0502020204030204" pitchFamily="34" charset="0"/>
                          <a:cs typeface="Calibri" panose="020F0502020204030204" pitchFamily="34" charset="0"/>
                        </a:rPr>
                        <a:t> the process of walking in his sculpture Unique Forms of Continuity in Space.</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What are the significant differences between </a:t>
                      </a:r>
                      <a:r>
                        <a:rPr lang="en-US" sz="1100" dirty="0" err="1">
                          <a:solidFill>
                            <a:schemeClr val="accent1">
                              <a:lumMod val="75000"/>
                            </a:schemeClr>
                          </a:solidFill>
                          <a:latin typeface="Calibri" panose="020F0502020204030204" pitchFamily="34" charset="0"/>
                          <a:cs typeface="Calibri" panose="020F0502020204030204" pitchFamily="34" charset="0"/>
                        </a:rPr>
                        <a:t>Auguste</a:t>
                      </a:r>
                      <a:r>
                        <a:rPr lang="en-US" sz="1100" dirty="0">
                          <a:solidFill>
                            <a:schemeClr val="accent1">
                              <a:lumMod val="75000"/>
                            </a:schemeClr>
                          </a:solidFill>
                          <a:latin typeface="Calibri" panose="020F0502020204030204" pitchFamily="34" charset="0"/>
                          <a:cs typeface="Calibri" panose="020F0502020204030204" pitchFamily="34" charset="0"/>
                        </a:rPr>
                        <a:t> Rodin’s sculptures and the ideas and sculptures of Umberto Boccioni?</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some of Boccioni’s advocated materials in your own Futurist sculpture.</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True or false? Umberto Boccioni </a:t>
                      </a:r>
                      <a:r>
                        <a:rPr lang="en-US" sz="1100" dirty="0" err="1">
                          <a:solidFill>
                            <a:schemeClr val="accent1">
                              <a:lumMod val="75000"/>
                            </a:schemeClr>
                          </a:solidFill>
                          <a:latin typeface="Calibri" panose="020F0502020204030204" pitchFamily="34" charset="0"/>
                          <a:cs typeface="Calibri" panose="020F0502020204030204" pitchFamily="34" charset="0"/>
                        </a:rPr>
                        <a:t>practised</a:t>
                      </a:r>
                      <a:r>
                        <a:rPr lang="en-US" sz="1100" dirty="0">
                          <a:solidFill>
                            <a:schemeClr val="accent1">
                              <a:lumMod val="75000"/>
                            </a:schemeClr>
                          </a:solidFill>
                          <a:latin typeface="Calibri" panose="020F0502020204030204" pitchFamily="34" charset="0"/>
                          <a:cs typeface="Calibri" panose="020F0502020204030204" pitchFamily="34" charset="0"/>
                        </a:rPr>
                        <a:t> what he preached</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Boccioni’s use of line in his paintings with that of Piet Mondrian in his Cubist-style abstract paintings.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Create your own clay sculpture using contorted poses to give the effect of dynamism and movement.</a:t>
                      </a: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8910836" y="1020300"/>
            <a:ext cx="882650" cy="1099424"/>
          </a:xfrm>
          <a:prstGeom prst="rect">
            <a:avLst/>
          </a:prstGeom>
        </p:spPr>
      </p:pic>
      <p:pic>
        <p:nvPicPr>
          <p:cNvPr id="13" name="Picture 12"/>
          <p:cNvPicPr/>
          <p:nvPr/>
        </p:nvPicPr>
        <p:blipFill>
          <a:blip r:embed="rId3"/>
          <a:stretch>
            <a:fillRect/>
          </a:stretch>
        </p:blipFill>
        <p:spPr>
          <a:xfrm>
            <a:off x="4733295" y="979336"/>
            <a:ext cx="771525" cy="1162050"/>
          </a:xfrm>
          <a:prstGeom prst="rect">
            <a:avLst/>
          </a:prstGeom>
        </p:spPr>
      </p:pic>
      <p:pic>
        <p:nvPicPr>
          <p:cNvPr id="10" name="Picture 9"/>
          <p:cNvPicPr/>
          <p:nvPr/>
        </p:nvPicPr>
        <p:blipFill>
          <a:blip r:embed="rId4"/>
          <a:stretch>
            <a:fillRect/>
          </a:stretch>
        </p:blipFill>
        <p:spPr>
          <a:xfrm>
            <a:off x="2820988" y="1119062"/>
            <a:ext cx="857250" cy="923925"/>
          </a:xfrm>
          <a:prstGeom prst="rect">
            <a:avLst/>
          </a:prstGeom>
        </p:spPr>
      </p:pic>
      <p:pic>
        <p:nvPicPr>
          <p:cNvPr id="15" name="Picture 14"/>
          <p:cNvPicPr/>
          <p:nvPr/>
        </p:nvPicPr>
        <p:blipFill>
          <a:blip r:embed="rId5"/>
          <a:stretch>
            <a:fillRect/>
          </a:stretch>
        </p:blipFill>
        <p:spPr>
          <a:xfrm>
            <a:off x="6868220" y="1055662"/>
            <a:ext cx="828675" cy="1028700"/>
          </a:xfrm>
          <a:prstGeom prst="rect">
            <a:avLst/>
          </a:prstGeom>
        </p:spPr>
      </p:pic>
    </p:spTree>
    <p:extLst>
      <p:ext uri="{BB962C8B-B14F-4D97-AF65-F5344CB8AC3E}">
        <p14:creationId xmlns:p14="http://schemas.microsoft.com/office/powerpoint/2010/main" val="337143276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875" y="320675"/>
            <a:ext cx="10045700" cy="6623050"/>
          </a:xfrm>
          <a:prstGeom prst="rect">
            <a:avLst/>
          </a:prstGeom>
        </p:spPr>
      </p:pic>
    </p:spTree>
    <p:extLst>
      <p:ext uri="{BB962C8B-B14F-4D97-AF65-F5344CB8AC3E}">
        <p14:creationId xmlns:p14="http://schemas.microsoft.com/office/powerpoint/2010/main" val="11827493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588" y="196849"/>
            <a:ext cx="10437812" cy="7146925"/>
          </a:xfrm>
          <a:prstGeom prst="rect">
            <a:avLst/>
          </a:prstGeom>
        </p:spPr>
      </p:pic>
    </p:spTree>
    <p:extLst>
      <p:ext uri="{BB962C8B-B14F-4D97-AF65-F5344CB8AC3E}">
        <p14:creationId xmlns:p14="http://schemas.microsoft.com/office/powerpoint/2010/main" val="301569953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712" y="301624"/>
            <a:ext cx="9836151" cy="6784975"/>
          </a:xfrm>
          <a:prstGeom prst="rect">
            <a:avLst/>
          </a:prstGeom>
        </p:spPr>
      </p:pic>
    </p:spTree>
    <p:extLst>
      <p:ext uri="{BB962C8B-B14F-4D97-AF65-F5344CB8AC3E}">
        <p14:creationId xmlns:p14="http://schemas.microsoft.com/office/powerpoint/2010/main" val="74566282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413713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Art and religion</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83435"/>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13444719"/>
              </p:ext>
            </p:extLst>
          </p:nvPr>
        </p:nvGraphicFramePr>
        <p:xfrm>
          <a:off x="349145" y="2366487"/>
          <a:ext cx="10077850" cy="40589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features are you likely to see within a piece of Islamic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does Islamic art feature circles, triangles and repeating patterns?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these typical features in your own Islamic art design.</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Name some examples of religious symbols used in art that are specific to a particular religion.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spiritual themes could be represented by light and darkness in a piece of religious 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List examples of spiritual principles and values that artists often represent in this style.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three examples of materials that are used in the process of making stained glass windows.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the effect of the light coming through the window on the images and themes depicted?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this effect with your own stained glass window by testing out different materials (e.g. tissue paper, sweet wrappers).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is the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choice by an artist significant in religious art?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examples of different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and how they can change the emotion or mood of a piece of religious art.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common features seen within Islamic art and explain why they are often used by artists.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What connections can you make between the features of Islamic art and the features of other art styles you have studied?</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use of light and darkness in religious art with how it is used in other styles of art you have studied.</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Research examples of religious art to discover how symbols have been used to reflect spiritual themes.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you think stained glass windows are a typical feature of many religious buildings.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features of a stained glass window in a religious building nearby and write a summary of what the images depict or the story represents.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Develop your own design for a piece of art to reflect spiritual themes. Use appropriate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choices for the theme you have chosen.</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True or false? </a:t>
                      </a:r>
                      <a:r>
                        <a:rPr lang="en-US" sz="1100" dirty="0" err="1">
                          <a:solidFill>
                            <a:schemeClr val="accent1">
                              <a:lumMod val="75000"/>
                            </a:schemeClr>
                          </a:solidFill>
                          <a:latin typeface="Calibri" panose="020F0502020204030204" pitchFamily="34" charset="0"/>
                          <a:cs typeface="Calibri" panose="020F0502020204030204" pitchFamily="34" charset="0"/>
                        </a:rPr>
                        <a:t>Colours</a:t>
                      </a:r>
                      <a:r>
                        <a:rPr lang="en-US" sz="1100" dirty="0">
                          <a:solidFill>
                            <a:schemeClr val="accent1">
                              <a:lumMod val="75000"/>
                            </a:schemeClr>
                          </a:solidFill>
                          <a:latin typeface="Calibri" panose="020F0502020204030204" pitchFamily="34" charset="0"/>
                          <a:cs typeface="Calibri" panose="020F0502020204030204" pitchFamily="34" charset="0"/>
                        </a:rPr>
                        <a:t> used in any style of art always reflect the same themes and emotions.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3" name="Picture 12"/>
          <p:cNvPicPr/>
          <p:nvPr/>
        </p:nvPicPr>
        <p:blipFill>
          <a:blip r:embed="rId2"/>
          <a:stretch>
            <a:fillRect/>
          </a:stretch>
        </p:blipFill>
        <p:spPr>
          <a:xfrm>
            <a:off x="4880935" y="1094321"/>
            <a:ext cx="771525" cy="1162050"/>
          </a:xfrm>
          <a:prstGeom prst="rect">
            <a:avLst/>
          </a:prstGeom>
        </p:spPr>
      </p:pic>
      <p:pic>
        <p:nvPicPr>
          <p:cNvPr id="14" name="Picture 13"/>
          <p:cNvPicPr/>
          <p:nvPr/>
        </p:nvPicPr>
        <p:blipFill>
          <a:blip r:embed="rId3"/>
          <a:stretch>
            <a:fillRect/>
          </a:stretch>
        </p:blipFill>
        <p:spPr>
          <a:xfrm>
            <a:off x="2767602" y="1084796"/>
            <a:ext cx="742950" cy="1171575"/>
          </a:xfrm>
          <a:prstGeom prst="rect">
            <a:avLst/>
          </a:prstGeom>
        </p:spPr>
      </p:pic>
      <p:pic>
        <p:nvPicPr>
          <p:cNvPr id="10" name="Picture 9"/>
          <p:cNvPicPr/>
          <p:nvPr/>
        </p:nvPicPr>
        <p:blipFill>
          <a:blip r:embed="rId4"/>
          <a:stretch>
            <a:fillRect/>
          </a:stretch>
        </p:blipFill>
        <p:spPr>
          <a:xfrm>
            <a:off x="6908542" y="1160803"/>
            <a:ext cx="828675" cy="1028700"/>
          </a:xfrm>
          <a:prstGeom prst="rect">
            <a:avLst/>
          </a:prstGeom>
        </p:spPr>
      </p:pic>
      <p:pic>
        <p:nvPicPr>
          <p:cNvPr id="15" name="Picture 14"/>
          <p:cNvPicPr/>
          <p:nvPr/>
        </p:nvPicPr>
        <p:blipFill>
          <a:blip r:embed="rId5"/>
          <a:stretch>
            <a:fillRect/>
          </a:stretch>
        </p:blipFill>
        <p:spPr>
          <a:xfrm>
            <a:off x="8993299" y="1275296"/>
            <a:ext cx="838200" cy="981075"/>
          </a:xfrm>
          <a:prstGeom prst="rect">
            <a:avLst/>
          </a:prstGeom>
        </p:spPr>
      </p:pic>
    </p:spTree>
    <p:extLst>
      <p:ext uri="{BB962C8B-B14F-4D97-AF65-F5344CB8AC3E}">
        <p14:creationId xmlns:p14="http://schemas.microsoft.com/office/powerpoint/2010/main" val="104622589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275" y="482599"/>
            <a:ext cx="9779000" cy="6532563"/>
          </a:xfrm>
          <a:prstGeom prst="rect">
            <a:avLst/>
          </a:prstGeom>
        </p:spPr>
      </p:pic>
    </p:spTree>
    <p:extLst>
      <p:ext uri="{BB962C8B-B14F-4D97-AF65-F5344CB8AC3E}">
        <p14:creationId xmlns:p14="http://schemas.microsoft.com/office/powerpoint/2010/main" val="104819091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512" y="173037"/>
            <a:ext cx="9812338" cy="6727826"/>
          </a:xfrm>
          <a:prstGeom prst="rect">
            <a:avLst/>
          </a:prstGeom>
        </p:spPr>
      </p:pic>
    </p:spTree>
    <p:extLst>
      <p:ext uri="{BB962C8B-B14F-4D97-AF65-F5344CB8AC3E}">
        <p14:creationId xmlns:p14="http://schemas.microsoft.com/office/powerpoint/2010/main" val="315890052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660886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Art and religion – El Greco </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940361"/>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907913830"/>
              </p:ext>
            </p:extLst>
          </p:nvPr>
        </p:nvGraphicFramePr>
        <p:xfrm>
          <a:off x="349145" y="2479150"/>
          <a:ext cx="10077850" cy="43882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was El Greco’s artistic style influenced by?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did he lengthen and distort the figures he painted?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did critics say about the way El Greco depicted people in his art?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sort of techniques did El Greco use before painting onto the canvas?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How would you describe the speed at which El Greco worked on his art and why do you think he worked at this speed?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Copy El Greco’s technique for preparing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algn="l" defTabSz="914400">
                        <a:buFont typeface="Arial" panose="020B0604020202020204" pitchFamily="34" charset="0"/>
                        <a:buNone/>
                        <a:defRPr sz="1800"/>
                      </a:pPr>
                      <a:r>
                        <a:rPr lang="en-US" sz="1100" dirty="0">
                          <a:latin typeface="Calibri" panose="020F0502020204030204" pitchFamily="34" charset="0"/>
                          <a:cs typeface="Calibri" panose="020F0502020204030204" pitchFamily="34" charset="0"/>
                        </a:rPr>
                        <a:t>What does El Greco’s famous painting The Adoration of the Shepherds depict? </a:t>
                      </a:r>
                    </a:p>
                    <a:p>
                      <a:pPr marL="0" indent="0" algn="l" defTabSz="914400">
                        <a:buFont typeface="Arial" panose="020B0604020202020204" pitchFamily="34" charset="0"/>
                        <a:buNone/>
                        <a:defRPr sz="1800"/>
                      </a:pPr>
                      <a:r>
                        <a:rPr lang="en-US" sz="1100" dirty="0">
                          <a:latin typeface="Calibri" panose="020F0502020204030204" pitchFamily="34" charset="0"/>
                          <a:cs typeface="Calibri" panose="020F0502020204030204" pitchFamily="34" charset="0"/>
                        </a:rPr>
                        <a:t>Describe the features of the painting. </a:t>
                      </a:r>
                    </a:p>
                    <a:p>
                      <a:pPr marL="0" indent="0" algn="l" defTabSz="914400">
                        <a:buFont typeface="Arial" panose="020B0604020202020204" pitchFamily="34" charset="0"/>
                        <a:buNone/>
                        <a:defRPr sz="1800"/>
                      </a:pPr>
                      <a:r>
                        <a:rPr lang="en-US" sz="1100" dirty="0">
                          <a:latin typeface="Calibri" panose="020F0502020204030204" pitchFamily="34" charset="0"/>
                          <a:cs typeface="Calibri" panose="020F0502020204030204" pitchFamily="34" charset="0"/>
                        </a:rPr>
                        <a:t>How does El Greco create the effect of an amazing event being witnessed?</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main effect did El Greco’s style of art create?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the way he depicted the human form help to achieve this effect?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he use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to achieve this effect?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El Greco’s art was not truly appreciated until after his death.</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 which ways does El Greco’s style of art compare with the typical features of later Expressionist artists?</a:t>
                      </a: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the techniques used by El Greco showed that he cared deeply about the finished piece of art despite the unusual appearance of the figures he painted.</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Justify how, in your opinion, the time taken by El Greco to finish his art and the repeated times he retouched his paintings shows that he was either a highly skilled artist or that painting was not an easy task for him.</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the reasons why it was important for El Greco to create the effect of ecstatic wonder with this particular painting.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Create your own spiritual painting which uses similar effects to El Greco’s painting The Adoration of the Shepherds in order to evoke feelings of wonder.</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are the connections between El Greco’s style of painting and the Italian art movement known as Mannerism?</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Compare and contrast El Greco’s human form in his paintings with the human sculptures of </a:t>
                      </a:r>
                      <a:r>
                        <a:rPr lang="en-US" sz="1100" dirty="0" err="1">
                          <a:solidFill>
                            <a:schemeClr val="accent1">
                              <a:lumMod val="75000"/>
                            </a:schemeClr>
                          </a:solidFill>
                          <a:latin typeface="Calibri" panose="020F0502020204030204" pitchFamily="34" charset="0"/>
                          <a:cs typeface="Calibri" panose="020F0502020204030204" pitchFamily="34" charset="0"/>
                        </a:rPr>
                        <a:t>Auguste</a:t>
                      </a:r>
                      <a:r>
                        <a:rPr lang="en-US" sz="1100" dirty="0">
                          <a:solidFill>
                            <a:schemeClr val="accent1">
                              <a:lumMod val="75000"/>
                            </a:schemeClr>
                          </a:solidFill>
                          <a:latin typeface="Calibri" panose="020F0502020204030204" pitchFamily="34" charset="0"/>
                          <a:cs typeface="Calibri" panose="020F0502020204030204" pitchFamily="34" charset="0"/>
                        </a:rPr>
                        <a:t> Rodin.</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8910836" y="1262688"/>
            <a:ext cx="882650" cy="1099424"/>
          </a:xfrm>
          <a:prstGeom prst="rect">
            <a:avLst/>
          </a:prstGeom>
        </p:spPr>
      </p:pic>
      <p:pic>
        <p:nvPicPr>
          <p:cNvPr id="11" name="Picture 10"/>
          <p:cNvPicPr/>
          <p:nvPr/>
        </p:nvPicPr>
        <p:blipFill>
          <a:blip r:embed="rId3"/>
          <a:stretch>
            <a:fillRect/>
          </a:stretch>
        </p:blipFill>
        <p:spPr>
          <a:xfrm>
            <a:off x="4800104" y="1307575"/>
            <a:ext cx="819150" cy="1009650"/>
          </a:xfrm>
          <a:prstGeom prst="rect">
            <a:avLst/>
          </a:prstGeom>
        </p:spPr>
      </p:pic>
      <p:pic>
        <p:nvPicPr>
          <p:cNvPr id="13" name="Picture 12"/>
          <p:cNvPicPr/>
          <p:nvPr/>
        </p:nvPicPr>
        <p:blipFill>
          <a:blip r:embed="rId4"/>
          <a:stretch>
            <a:fillRect/>
          </a:stretch>
        </p:blipFill>
        <p:spPr>
          <a:xfrm>
            <a:off x="7066612" y="1307575"/>
            <a:ext cx="771525" cy="1162050"/>
          </a:xfrm>
          <a:prstGeom prst="rect">
            <a:avLst/>
          </a:prstGeom>
        </p:spPr>
      </p:pic>
      <p:pic>
        <p:nvPicPr>
          <p:cNvPr id="14" name="Picture 13"/>
          <p:cNvPicPr/>
          <p:nvPr/>
        </p:nvPicPr>
        <p:blipFill>
          <a:blip r:embed="rId5"/>
          <a:stretch>
            <a:fillRect/>
          </a:stretch>
        </p:blipFill>
        <p:spPr>
          <a:xfrm>
            <a:off x="2767602" y="1307575"/>
            <a:ext cx="742950" cy="1171575"/>
          </a:xfrm>
          <a:prstGeom prst="rect">
            <a:avLst/>
          </a:prstGeom>
        </p:spPr>
      </p:pic>
    </p:spTree>
    <p:extLst>
      <p:ext uri="{BB962C8B-B14F-4D97-AF65-F5344CB8AC3E}">
        <p14:creationId xmlns:p14="http://schemas.microsoft.com/office/powerpoint/2010/main" val="252473792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925" y="358774"/>
            <a:ext cx="10112375" cy="6784976"/>
          </a:xfrm>
          <a:prstGeom prst="rect">
            <a:avLst/>
          </a:prstGeom>
        </p:spPr>
      </p:pic>
    </p:spTree>
    <p:extLst>
      <p:ext uri="{BB962C8B-B14F-4D97-AF65-F5344CB8AC3E}">
        <p14:creationId xmlns:p14="http://schemas.microsoft.com/office/powerpoint/2010/main" val="51238014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950" y="363537"/>
            <a:ext cx="9798050" cy="6765925"/>
          </a:xfrm>
          <a:prstGeom prst="rect">
            <a:avLst/>
          </a:prstGeom>
        </p:spPr>
      </p:pic>
    </p:spTree>
    <p:extLst>
      <p:ext uri="{BB962C8B-B14F-4D97-AF65-F5344CB8AC3E}">
        <p14:creationId xmlns:p14="http://schemas.microsoft.com/office/powerpoint/2010/main" val="143668470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737055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Cultural tradition in art</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839535"/>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4265939921"/>
              </p:ext>
            </p:extLst>
          </p:nvPr>
        </p:nvGraphicFramePr>
        <p:xfrm>
          <a:off x="349145" y="2430506"/>
          <a:ext cx="10077850" cy="371766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have many cultures used art to tell stories?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some cultures create feelings of pride and strength in their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the Ancient Mayans express emotions through their art?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is folk 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may inspire a folk artist to produce his/her artwork?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How do folk artists develop their artistic talent?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the features of the example of Indian folk art shown.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are the typical inspirations and themes of Indian folk art?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how an older piece of Indian folk art was typically produced.</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an example of a common feature of cultural art that has been used across different cultures around the world.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the types of patterns that may be repeatedly used.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the examples of shapes provided to produce your own </a:t>
                      </a:r>
                      <a:r>
                        <a:rPr lang="en-US" sz="1100" dirty="0" err="1">
                          <a:latin typeface="Calibri" panose="020F0502020204030204" pitchFamily="34" charset="0"/>
                          <a:cs typeface="Calibri" panose="020F0502020204030204" pitchFamily="34" charset="0"/>
                        </a:rPr>
                        <a:t>coloured</a:t>
                      </a:r>
                      <a:r>
                        <a:rPr lang="en-US" sz="1100" dirty="0">
                          <a:latin typeface="Calibri" panose="020F0502020204030204" pitchFamily="34" charset="0"/>
                          <a:cs typeface="Calibri" panose="020F0502020204030204" pitchFamily="34" charset="0"/>
                        </a:rPr>
                        <a:t> repeating pattern in a piece of art.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a culture of your choice to discover how emotion is created through the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images used for the writing system of the Ancient Maya </a:t>
                      </a:r>
                      <a:r>
                        <a:rPr lang="en-US" sz="1100" dirty="0" err="1">
                          <a:solidFill>
                            <a:schemeClr val="accent1">
                              <a:lumMod val="75000"/>
                            </a:schemeClr>
                          </a:solidFill>
                          <a:latin typeface="Calibri" panose="020F0502020204030204" pitchFamily="34" charset="0"/>
                          <a:cs typeface="Calibri" panose="020F0502020204030204" pitchFamily="34" charset="0"/>
                        </a:rPr>
                        <a:t>civilisation</a:t>
                      </a:r>
                      <a:r>
                        <a:rPr lang="en-US" sz="1100" dirty="0">
                          <a:solidFill>
                            <a:schemeClr val="accent1">
                              <a:lumMod val="75000"/>
                            </a:schemeClr>
                          </a:solidFill>
                          <a:latin typeface="Calibri" panose="020F0502020204030204" pitchFamily="34" charset="0"/>
                          <a:cs typeface="Calibri" panose="020F0502020204030204" pitchFamily="34" charset="0"/>
                        </a:rPr>
                        <a:t> and how stories were told to evoke different emotions.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folk artists are inspired to create their art. Use your findings to explain what is meant by ‘</a:t>
                      </a:r>
                      <a:r>
                        <a:rPr lang="en-US" sz="1100" dirty="0" err="1">
                          <a:latin typeface="Calibri" panose="020F0502020204030204" pitchFamily="34" charset="0"/>
                          <a:cs typeface="Calibri" panose="020F0502020204030204" pitchFamily="34" charset="0"/>
                        </a:rPr>
                        <a:t>selfexpression</a:t>
                      </a:r>
                      <a:r>
                        <a:rPr lang="en-US" sz="1100" dirty="0">
                          <a:latin typeface="Calibri" panose="020F0502020204030204" pitchFamily="34" charset="0"/>
                          <a:cs typeface="Calibri" panose="020F0502020204030204" pitchFamily="34" charset="0"/>
                        </a:rPr>
                        <a: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True or false? Folk art is not as impressive to look at as other styles of art because the artists have not had formal training.</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the materials used by Ancient Indian folk artists to create your own piece of art in the style of </a:t>
                      </a:r>
                      <a:r>
                        <a:rPr lang="en-US" sz="1100" dirty="0" err="1">
                          <a:latin typeface="Calibri" panose="020F0502020204030204" pitchFamily="34" charset="0"/>
                          <a:cs typeface="Calibri" panose="020F0502020204030204" pitchFamily="34" charset="0"/>
                        </a:rPr>
                        <a:t>Madhubani</a:t>
                      </a:r>
                      <a:r>
                        <a:rPr lang="en-US" sz="1100" dirty="0">
                          <a:latin typeface="Calibri" panose="020F0502020204030204" pitchFamily="34" charset="0"/>
                          <a:cs typeface="Calibri" panose="020F0502020204030204" pitchFamily="34" charset="0"/>
                        </a:rPr>
                        <a:t>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Research to find out the connections between different styles of Indian folk art including: • </a:t>
                      </a:r>
                      <a:r>
                        <a:rPr lang="en-US" sz="1100" dirty="0" err="1">
                          <a:solidFill>
                            <a:schemeClr val="accent1">
                              <a:lumMod val="75000"/>
                            </a:schemeClr>
                          </a:solidFill>
                          <a:latin typeface="Calibri" panose="020F0502020204030204" pitchFamily="34" charset="0"/>
                          <a:cs typeface="Calibri" panose="020F0502020204030204" pitchFamily="34" charset="0"/>
                        </a:rPr>
                        <a:t>Phad</a:t>
                      </a:r>
                      <a:r>
                        <a:rPr lang="en-US" sz="1100" dirty="0">
                          <a:solidFill>
                            <a:schemeClr val="accent1">
                              <a:lumMod val="75000"/>
                            </a:schemeClr>
                          </a:solidFill>
                          <a:latin typeface="Calibri" panose="020F0502020204030204" pitchFamily="34" charset="0"/>
                          <a:cs typeface="Calibri" panose="020F0502020204030204" pitchFamily="34" charset="0"/>
                        </a:rPr>
                        <a:t> • </a:t>
                      </a:r>
                      <a:r>
                        <a:rPr lang="en-US" sz="1100" dirty="0" err="1">
                          <a:solidFill>
                            <a:schemeClr val="accent1">
                              <a:lumMod val="75000"/>
                            </a:schemeClr>
                          </a:solidFill>
                          <a:latin typeface="Calibri" panose="020F0502020204030204" pitchFamily="34" charset="0"/>
                          <a:cs typeface="Calibri" panose="020F0502020204030204" pitchFamily="34" charset="0"/>
                        </a:rPr>
                        <a:t>Warli</a:t>
                      </a:r>
                      <a:r>
                        <a:rPr lang="en-US" sz="1100" dirty="0">
                          <a:solidFill>
                            <a:schemeClr val="accent1">
                              <a:lumMod val="75000"/>
                            </a:schemeClr>
                          </a:solidFill>
                          <a:latin typeface="Calibri" panose="020F0502020204030204" pitchFamily="34" charset="0"/>
                          <a:cs typeface="Calibri" panose="020F0502020204030204" pitchFamily="34" charset="0"/>
                        </a:rPr>
                        <a:t> • </a:t>
                      </a:r>
                      <a:r>
                        <a:rPr lang="en-US" sz="1100" dirty="0" err="1">
                          <a:solidFill>
                            <a:schemeClr val="accent1">
                              <a:lumMod val="75000"/>
                            </a:schemeClr>
                          </a:solidFill>
                          <a:latin typeface="Calibri" panose="020F0502020204030204" pitchFamily="34" charset="0"/>
                          <a:cs typeface="Calibri" panose="020F0502020204030204" pitchFamily="34" charset="0"/>
                        </a:rPr>
                        <a:t>Kalamkari</a:t>
                      </a:r>
                      <a:r>
                        <a:rPr lang="en-US" sz="1100" dirty="0">
                          <a:solidFill>
                            <a:schemeClr val="accent1">
                              <a:lumMod val="75000"/>
                            </a:schemeClr>
                          </a:solidFill>
                          <a:latin typeface="Calibri" panose="020F0502020204030204" pitchFamily="34" charset="0"/>
                          <a:cs typeface="Calibri" panose="020F0502020204030204" pitchFamily="34" charset="0"/>
                        </a:rPr>
                        <a:t> • Gond</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use of repeating patterns in a piece of folk art from two different cultures.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 which ways are the styles and features of religious art and that of art based on cultural tradition similar or different?</a:t>
                      </a: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8949699" y="1127163"/>
            <a:ext cx="882650" cy="1099424"/>
          </a:xfrm>
          <a:prstGeom prst="rect">
            <a:avLst/>
          </a:prstGeom>
        </p:spPr>
      </p:pic>
      <p:pic>
        <p:nvPicPr>
          <p:cNvPr id="13" name="Picture 12"/>
          <p:cNvPicPr/>
          <p:nvPr/>
        </p:nvPicPr>
        <p:blipFill>
          <a:blip r:embed="rId3"/>
          <a:stretch>
            <a:fillRect/>
          </a:stretch>
        </p:blipFill>
        <p:spPr>
          <a:xfrm>
            <a:off x="6948174" y="1159565"/>
            <a:ext cx="771525" cy="1162050"/>
          </a:xfrm>
          <a:prstGeom prst="rect">
            <a:avLst/>
          </a:prstGeom>
        </p:spPr>
      </p:pic>
      <p:pic>
        <p:nvPicPr>
          <p:cNvPr id="14" name="Picture 13"/>
          <p:cNvPicPr/>
          <p:nvPr/>
        </p:nvPicPr>
        <p:blipFill>
          <a:blip r:embed="rId4"/>
          <a:stretch>
            <a:fillRect/>
          </a:stretch>
        </p:blipFill>
        <p:spPr>
          <a:xfrm>
            <a:off x="4975224" y="1196809"/>
            <a:ext cx="742950" cy="1171575"/>
          </a:xfrm>
          <a:prstGeom prst="rect">
            <a:avLst/>
          </a:prstGeom>
        </p:spPr>
      </p:pic>
      <p:pic>
        <p:nvPicPr>
          <p:cNvPr id="10" name="Picture 9"/>
          <p:cNvPicPr/>
          <p:nvPr/>
        </p:nvPicPr>
        <p:blipFill>
          <a:blip r:embed="rId5"/>
          <a:stretch>
            <a:fillRect/>
          </a:stretch>
        </p:blipFill>
        <p:spPr>
          <a:xfrm>
            <a:off x="2717800" y="1196809"/>
            <a:ext cx="828675" cy="990600"/>
          </a:xfrm>
          <a:prstGeom prst="rect">
            <a:avLst/>
          </a:prstGeom>
        </p:spPr>
      </p:pic>
    </p:spTree>
    <p:extLst>
      <p:ext uri="{BB962C8B-B14F-4D97-AF65-F5344CB8AC3E}">
        <p14:creationId xmlns:p14="http://schemas.microsoft.com/office/powerpoint/2010/main" val="103862097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5612" y="420687"/>
            <a:ext cx="9788526" cy="6423025"/>
          </a:xfrm>
          <a:prstGeom prst="rect">
            <a:avLst/>
          </a:prstGeom>
        </p:spPr>
      </p:pic>
    </p:spTree>
    <p:extLst>
      <p:ext uri="{BB962C8B-B14F-4D97-AF65-F5344CB8AC3E}">
        <p14:creationId xmlns:p14="http://schemas.microsoft.com/office/powerpoint/2010/main" val="155797561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761" y="387349"/>
            <a:ext cx="9802813" cy="6656389"/>
          </a:xfrm>
          <a:prstGeom prst="rect">
            <a:avLst/>
          </a:prstGeom>
        </p:spPr>
      </p:pic>
    </p:spTree>
    <p:extLst>
      <p:ext uri="{BB962C8B-B14F-4D97-AF65-F5344CB8AC3E}">
        <p14:creationId xmlns:p14="http://schemas.microsoft.com/office/powerpoint/2010/main" val="4661536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3679929"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 study of Surrealism</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703067"/>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14241286"/>
              </p:ext>
            </p:extLst>
          </p:nvPr>
        </p:nvGraphicFramePr>
        <p:xfrm>
          <a:off x="349145" y="2352881"/>
          <a:ext cx="10077850" cy="422656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5</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some famous Surrealist artists.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Who is now considered to be the first Surrealist and what was he famous for?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In which decade did Surrealism begin and when was Surrealist art considered to be at its most popular?</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endParaRPr lang="en-GB" sz="1100" baseline="0" dirty="0">
                        <a:latin typeface="Calibri" panose="020F0502020204030204" pitchFamily="34" charset="0"/>
                        <a:cs typeface="Calibri" panose="020F0502020204030204" pitchFamily="34" charset="0"/>
                      </a:endParaRP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might Paul Klee’s painting Around the Fish be considered as typical of surrealism?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is the effect of Klee’s use of a black background?</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is the arrow pointing to the head significant?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do some Surrealists give greater emphasis to the main objects painted?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Max Ernst use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to represent the weather?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Ernst’s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to represent the weather using a Surrealist style.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the effect of using automatism in art?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André Masson use the substance </a:t>
                      </a:r>
                      <a:r>
                        <a:rPr lang="en-US" sz="1100" dirty="0" err="1">
                          <a:latin typeface="Calibri" panose="020F0502020204030204" pitchFamily="34" charset="0"/>
                          <a:cs typeface="Calibri" panose="020F0502020204030204" pitchFamily="34" charset="0"/>
                        </a:rPr>
                        <a:t>gasso</a:t>
                      </a:r>
                      <a:r>
                        <a:rPr lang="en-US" sz="1100" dirty="0">
                          <a:latin typeface="Calibri" panose="020F0502020204030204" pitchFamily="34" charset="0"/>
                          <a:cs typeface="Calibri" panose="020F0502020204030204" pitchFamily="34" charset="0"/>
                        </a:rPr>
                        <a: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Masson’s use of </a:t>
                      </a:r>
                      <a:r>
                        <a:rPr lang="en-US" sz="1100" dirty="0" err="1">
                          <a:latin typeface="Calibri" panose="020F0502020204030204" pitchFamily="34" charset="0"/>
                          <a:cs typeface="Calibri" panose="020F0502020204030204" pitchFamily="34" charset="0"/>
                        </a:rPr>
                        <a:t>gasso</a:t>
                      </a:r>
                      <a:r>
                        <a:rPr lang="en-US" sz="1100" dirty="0">
                          <a:latin typeface="Calibri" panose="020F0502020204030204" pitchFamily="34" charset="0"/>
                          <a:cs typeface="Calibri" panose="020F0502020204030204" pitchFamily="34" charset="0"/>
                        </a:rPr>
                        <a:t> by throwing different materials onto the paper/canvas.</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6</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about the sculptures of Alberto Giacometti. Find out why he is considered to be the most important Surrealist sculptor.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to a friend why the famous Surrealists produced art that was difficult to understand.</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Research René Magritte’s self-portrait The Son of Man. Suggest reasons why this painting is a good example of a Surrealist style.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Compile a list of questions you would want to ask Paul Klee about his Around the Fish painting. </a:t>
                      </a:r>
                    </a:p>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Klee’s explanation for why he wanted the objects he painted to appear as if they were growing.</a:t>
                      </a:r>
                    </a:p>
                    <a:p>
                      <a:pPr marL="171450" indent="-171450" algn="l" defTabSz="914400">
                        <a:buFont typeface="Arial" panose="020B0604020202020204" pitchFamily="34" charset="0"/>
                        <a:buChar char="•"/>
                        <a:defRPr sz="1800">
                          <a:sym typeface="Helvetica Neue"/>
                        </a:defRPr>
                      </a:pPr>
                      <a:r>
                        <a:rPr lang="en-US" sz="1100" dirty="0" err="1">
                          <a:solidFill>
                            <a:schemeClr val="accent1">
                              <a:lumMod val="50000"/>
                            </a:schemeClr>
                          </a:solidFill>
                          <a:latin typeface="Calibri" panose="020F0502020204030204" pitchFamily="34" charset="0"/>
                          <a:cs typeface="Calibri" panose="020F0502020204030204" pitchFamily="34" charset="0"/>
                        </a:rPr>
                        <a:t>Analyse</a:t>
                      </a:r>
                      <a:r>
                        <a:rPr lang="en-US" sz="1100" dirty="0">
                          <a:solidFill>
                            <a:schemeClr val="accent1">
                              <a:lumMod val="50000"/>
                            </a:schemeClr>
                          </a:solidFill>
                          <a:latin typeface="Calibri" panose="020F0502020204030204" pitchFamily="34" charset="0"/>
                          <a:cs typeface="Calibri" panose="020F0502020204030204" pitchFamily="34" charset="0"/>
                        </a:rPr>
                        <a:t> the painting Around the Fish. True or false? The objects painted by Klee surrounding the plate of fish are all random and have no meaning. Give reasons to justify your answer.</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by Surrealist artists and those who were famous for producing Pop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the use of dull background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and bright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for main objects in a Surrealist painting. Evaluate the effect of emphasis.</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Always, sometimes or never? The </a:t>
                      </a:r>
                      <a:r>
                        <a:rPr lang="en-US" sz="1100" dirty="0" err="1">
                          <a:solidFill>
                            <a:schemeClr val="accent1">
                              <a:lumMod val="50000"/>
                            </a:schemeClr>
                          </a:solidFill>
                          <a:latin typeface="Calibri" panose="020F0502020204030204" pitchFamily="34" charset="0"/>
                          <a:cs typeface="Calibri" panose="020F0502020204030204" pitchFamily="34" charset="0"/>
                        </a:rPr>
                        <a:t>colours</a:t>
                      </a:r>
                      <a:r>
                        <a:rPr lang="en-US" sz="1100" dirty="0">
                          <a:solidFill>
                            <a:schemeClr val="accent1">
                              <a:lumMod val="50000"/>
                            </a:schemeClr>
                          </a:solidFill>
                          <a:latin typeface="Calibri" panose="020F0502020204030204" pitchFamily="34" charset="0"/>
                          <a:cs typeface="Calibri" panose="020F0502020204030204" pitchFamily="34" charset="0"/>
                        </a:rPr>
                        <a:t> used for painting the background of a piece of art should be dull.</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are the differences between Masson’s automatist technique and the paintings of Surrealists Klee and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why famous artists from different periods and styles might disagree with the use of an automatist technique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8" name="Picture 67"/>
          <p:cNvPicPr/>
          <p:nvPr/>
        </p:nvPicPr>
        <p:blipFill>
          <a:blip r:embed="rId2"/>
          <a:stretch>
            <a:fillRect/>
          </a:stretch>
        </p:blipFill>
        <p:spPr>
          <a:xfrm>
            <a:off x="6831793" y="1088468"/>
            <a:ext cx="924562" cy="1099498"/>
          </a:xfrm>
          <a:prstGeom prst="rect">
            <a:avLst/>
          </a:prstGeom>
        </p:spPr>
      </p:pic>
      <p:pic>
        <p:nvPicPr>
          <p:cNvPr id="10" name="Picture 9"/>
          <p:cNvPicPr/>
          <p:nvPr/>
        </p:nvPicPr>
        <p:blipFill>
          <a:blip r:embed="rId3"/>
          <a:stretch>
            <a:fillRect/>
          </a:stretch>
        </p:blipFill>
        <p:spPr>
          <a:xfrm>
            <a:off x="2790656" y="1066717"/>
            <a:ext cx="809625" cy="1143000"/>
          </a:xfrm>
          <a:prstGeom prst="rect">
            <a:avLst/>
          </a:prstGeom>
        </p:spPr>
      </p:pic>
      <p:pic>
        <p:nvPicPr>
          <p:cNvPr id="11" name="Picture 10"/>
          <p:cNvPicPr/>
          <p:nvPr/>
        </p:nvPicPr>
        <p:blipFill>
          <a:blip r:embed="rId4"/>
          <a:stretch>
            <a:fillRect/>
          </a:stretch>
        </p:blipFill>
        <p:spPr>
          <a:xfrm>
            <a:off x="4960936" y="1069577"/>
            <a:ext cx="771525" cy="1162050"/>
          </a:xfrm>
          <a:prstGeom prst="rect">
            <a:avLst/>
          </a:prstGeom>
        </p:spPr>
      </p:pic>
      <p:pic>
        <p:nvPicPr>
          <p:cNvPr id="12" name="Picture 11"/>
          <p:cNvPicPr/>
          <p:nvPr/>
        </p:nvPicPr>
        <p:blipFill>
          <a:blip r:embed="rId5"/>
          <a:stretch>
            <a:fillRect/>
          </a:stretch>
        </p:blipFill>
        <p:spPr>
          <a:xfrm>
            <a:off x="8988733" y="1142917"/>
            <a:ext cx="781050" cy="990600"/>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7331187"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Cultural tradition in art – Richard </a:t>
            </a:r>
            <a:r>
              <a:rPr lang="en-GB" dirty="0" err="1">
                <a:latin typeface="Calibri" panose="020F0502020204030204" pitchFamily="34" charset="0"/>
                <a:cs typeface="Calibri" panose="020F0502020204030204" pitchFamily="34" charset="0"/>
              </a:rPr>
              <a:t>Kimbo</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969382"/>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632844185"/>
              </p:ext>
            </p:extLst>
          </p:nvPr>
        </p:nvGraphicFramePr>
        <p:xfrm>
          <a:off x="349145" y="2681577"/>
          <a:ext cx="10077850" cy="371766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examples of materials that may be used in the batik process.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do batik artists use a wax or a similar substance during the process?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is often used by African batik artists instead of wax?</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How did Richard </a:t>
                      </a:r>
                      <a:r>
                        <a:rPr lang="en-US" sz="1100" dirty="0" err="1">
                          <a:latin typeface="Calibri" panose="020F0502020204030204" pitchFamily="34" charset="0"/>
                          <a:cs typeface="Calibri" panose="020F0502020204030204" pitchFamily="34" charset="0"/>
                        </a:rPr>
                        <a:t>Kimbo</a:t>
                      </a:r>
                      <a:r>
                        <a:rPr lang="en-US" sz="1100" dirty="0">
                          <a:latin typeface="Calibri" panose="020F0502020204030204" pitchFamily="34" charset="0"/>
                          <a:cs typeface="Calibri" panose="020F0502020204030204" pitchFamily="34" charset="0"/>
                        </a:rPr>
                        <a:t> develop his skills to create batiks?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is the name of the gallery where </a:t>
                      </a:r>
                      <a:r>
                        <a:rPr lang="en-US" sz="1100" dirty="0" err="1">
                          <a:latin typeface="Calibri" panose="020F0502020204030204" pitchFamily="34" charset="0"/>
                          <a:cs typeface="Calibri" panose="020F0502020204030204" pitchFamily="34" charset="0"/>
                        </a:rPr>
                        <a:t>Kimbo</a:t>
                      </a:r>
                      <a:r>
                        <a:rPr lang="en-US" sz="1100" dirty="0">
                          <a:latin typeface="Calibri" panose="020F0502020204030204" pitchFamily="34" charset="0"/>
                          <a:cs typeface="Calibri" panose="020F0502020204030204" pitchFamily="34" charset="0"/>
                        </a:rPr>
                        <a:t> studied significant in relation to encouraging new artists?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does </a:t>
                      </a:r>
                      <a:r>
                        <a:rPr lang="en-US" sz="1100" dirty="0" err="1">
                          <a:latin typeface="Calibri" panose="020F0502020204030204" pitchFamily="34" charset="0"/>
                          <a:cs typeface="Calibri" panose="020F0502020204030204" pitchFamily="34" charset="0"/>
                        </a:rPr>
                        <a:t>Kimbo</a:t>
                      </a:r>
                      <a:r>
                        <a:rPr lang="en-US" sz="1100" dirty="0">
                          <a:latin typeface="Calibri" panose="020F0502020204030204" pitchFamily="34" charset="0"/>
                          <a:cs typeface="Calibri" panose="020F0502020204030204" pitchFamily="34" charset="0"/>
                        </a:rPr>
                        <a:t> say was his initial inspiration for creating batiks to sell?</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was Nelson Mandela well known for wearing?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the shirts he wore become known as </a:t>
                      </a:r>
                      <a:r>
                        <a:rPr lang="en-US" sz="1100" dirty="0" err="1">
                          <a:latin typeface="Calibri" panose="020F0502020204030204" pitchFamily="34" charset="0"/>
                          <a:cs typeface="Calibri" panose="020F0502020204030204" pitchFamily="34" charset="0"/>
                        </a:rPr>
                        <a:t>Madiba</a:t>
                      </a:r>
                      <a:r>
                        <a:rPr lang="en-US" sz="1100" dirty="0">
                          <a:latin typeface="Calibri" panose="020F0502020204030204" pitchFamily="34" charset="0"/>
                          <a:cs typeface="Calibri" panose="020F0502020204030204" pitchFamily="34" charset="0"/>
                        </a:rPr>
                        <a:t> shirts?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the style of a </a:t>
                      </a:r>
                      <a:r>
                        <a:rPr lang="en-US" sz="1100" dirty="0" err="1">
                          <a:latin typeface="Calibri" panose="020F0502020204030204" pitchFamily="34" charset="0"/>
                          <a:cs typeface="Calibri" panose="020F0502020204030204" pitchFamily="34" charset="0"/>
                        </a:rPr>
                        <a:t>Madiba</a:t>
                      </a:r>
                      <a:r>
                        <a:rPr lang="en-US" sz="1100" dirty="0">
                          <a:latin typeface="Calibri" panose="020F0502020204030204" pitchFamily="34" charset="0"/>
                          <a:cs typeface="Calibri" panose="020F0502020204030204" pitchFamily="34" charset="0"/>
                        </a:rPr>
                        <a:t> shirt to sketch. </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a:t>
                      </a:r>
                      <a:r>
                        <a:rPr lang="en-US" sz="1100" dirty="0" err="1">
                          <a:latin typeface="Calibri" panose="020F0502020204030204" pitchFamily="34" charset="0"/>
                          <a:cs typeface="Calibri" panose="020F0502020204030204" pitchFamily="34" charset="0"/>
                        </a:rPr>
                        <a:t>Kimbo’s</a:t>
                      </a:r>
                      <a:r>
                        <a:rPr lang="en-US" sz="1100" dirty="0">
                          <a:latin typeface="Calibri" panose="020F0502020204030204" pitchFamily="34" charset="0"/>
                          <a:cs typeface="Calibri" panose="020F0502020204030204" pitchFamily="34" charset="0"/>
                        </a:rPr>
                        <a:t>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in the example of a batik he created.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List the features of the batik that represent African culture.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does this batik have a dramatic style?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 Explain the importance of using a resistant substance like wax in the process of creating a batik.</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batik creations in other part of Africa, such as Nigeria, where the skills are considered to be the most developed.</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do you think places like the </a:t>
                      </a:r>
                      <a:r>
                        <a:rPr lang="en-US" sz="1100" dirty="0" err="1">
                          <a:latin typeface="Calibri" panose="020F0502020204030204" pitchFamily="34" charset="0"/>
                          <a:cs typeface="Calibri" panose="020F0502020204030204" pitchFamily="34" charset="0"/>
                        </a:rPr>
                        <a:t>Paa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Ya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Paa</a:t>
                      </a:r>
                      <a:r>
                        <a:rPr lang="en-US" sz="1100" dirty="0">
                          <a:latin typeface="Calibri" panose="020F0502020204030204" pitchFamily="34" charset="0"/>
                          <a:cs typeface="Calibri" panose="020F0502020204030204" pitchFamily="34" charset="0"/>
                        </a:rPr>
                        <a:t> Gallery are important to keep cultural traditions alive?</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Always, sometimes, never? Artists are inspired to learn and develop their craft by having an occupation and earning money.</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different batik shirts worn by Nelson Mandela to compare and contrast the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and designs.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contemporary clothing fashions to see if cultural traditions, like batik designs, are used as inspiration.</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Develop your own batik design in the style of </a:t>
                      </a:r>
                      <a:r>
                        <a:rPr lang="en-US" sz="1100" dirty="0" err="1">
                          <a:latin typeface="Calibri" panose="020F0502020204030204" pitchFamily="34" charset="0"/>
                          <a:cs typeface="Calibri" panose="020F0502020204030204" pitchFamily="34" charset="0"/>
                        </a:rPr>
                        <a:t>Kimbo</a:t>
                      </a:r>
                      <a:r>
                        <a:rPr lang="en-US" sz="1100" dirty="0">
                          <a:latin typeface="Calibri" panose="020F0502020204030204" pitchFamily="34" charset="0"/>
                          <a:cs typeface="Calibri" panose="020F0502020204030204" pitchFamily="34" charset="0"/>
                        </a:rPr>
                        <a:t> to create a dramatic scene from a bustling African location.</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 which ways do Richard </a:t>
                      </a:r>
                      <a:r>
                        <a:rPr lang="en-US" sz="1100" dirty="0" err="1">
                          <a:solidFill>
                            <a:schemeClr val="accent1">
                              <a:lumMod val="75000"/>
                            </a:schemeClr>
                          </a:solidFill>
                          <a:latin typeface="Calibri" panose="020F0502020204030204" pitchFamily="34" charset="0"/>
                          <a:cs typeface="Calibri" panose="020F0502020204030204" pitchFamily="34" charset="0"/>
                        </a:rPr>
                        <a:t>Kimbo’s</a:t>
                      </a:r>
                      <a:r>
                        <a:rPr lang="en-US" sz="1100" dirty="0">
                          <a:solidFill>
                            <a:schemeClr val="accent1">
                              <a:lumMod val="75000"/>
                            </a:schemeClr>
                          </a:solidFill>
                          <a:latin typeface="Calibri" panose="020F0502020204030204" pitchFamily="34" charset="0"/>
                          <a:cs typeface="Calibri" panose="020F0502020204030204" pitchFamily="34" charset="0"/>
                        </a:rPr>
                        <a:t> batik example and Ernst Ludwig Kirchner painting Street, Dresden, studied in the Expressionism topic, compare and differ?</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3" name="Picture 12"/>
          <p:cNvPicPr/>
          <p:nvPr/>
        </p:nvPicPr>
        <p:blipFill>
          <a:blip r:embed="rId2"/>
          <a:stretch>
            <a:fillRect/>
          </a:stretch>
        </p:blipFill>
        <p:spPr>
          <a:xfrm>
            <a:off x="9117447" y="1316478"/>
            <a:ext cx="771525" cy="1162050"/>
          </a:xfrm>
          <a:prstGeom prst="rect">
            <a:avLst/>
          </a:prstGeom>
        </p:spPr>
      </p:pic>
      <p:pic>
        <p:nvPicPr>
          <p:cNvPr id="14" name="Picture 13"/>
          <p:cNvPicPr/>
          <p:nvPr/>
        </p:nvPicPr>
        <p:blipFill>
          <a:blip r:embed="rId3"/>
          <a:stretch>
            <a:fillRect/>
          </a:stretch>
        </p:blipFill>
        <p:spPr>
          <a:xfrm>
            <a:off x="7139577" y="1364028"/>
            <a:ext cx="742950" cy="1171575"/>
          </a:xfrm>
          <a:prstGeom prst="rect">
            <a:avLst/>
          </a:prstGeom>
        </p:spPr>
      </p:pic>
      <p:pic>
        <p:nvPicPr>
          <p:cNvPr id="10" name="Picture 9"/>
          <p:cNvPicPr/>
          <p:nvPr/>
        </p:nvPicPr>
        <p:blipFill>
          <a:blip r:embed="rId4"/>
          <a:stretch>
            <a:fillRect/>
          </a:stretch>
        </p:blipFill>
        <p:spPr>
          <a:xfrm>
            <a:off x="2789237" y="1440228"/>
            <a:ext cx="828675" cy="1028700"/>
          </a:xfrm>
          <a:prstGeom prst="rect">
            <a:avLst/>
          </a:prstGeom>
        </p:spPr>
      </p:pic>
      <p:pic>
        <p:nvPicPr>
          <p:cNvPr id="15" name="Picture 14"/>
          <p:cNvPicPr/>
          <p:nvPr/>
        </p:nvPicPr>
        <p:blipFill>
          <a:blip r:embed="rId5"/>
          <a:stretch>
            <a:fillRect/>
          </a:stretch>
        </p:blipFill>
        <p:spPr>
          <a:xfrm>
            <a:off x="4959445" y="1435541"/>
            <a:ext cx="857250" cy="923925"/>
          </a:xfrm>
          <a:prstGeom prst="rect">
            <a:avLst/>
          </a:prstGeom>
        </p:spPr>
      </p:pic>
    </p:spTree>
    <p:extLst>
      <p:ext uri="{BB962C8B-B14F-4D97-AF65-F5344CB8AC3E}">
        <p14:creationId xmlns:p14="http://schemas.microsoft.com/office/powerpoint/2010/main" val="24898375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125" y="363537"/>
            <a:ext cx="9979025" cy="6937375"/>
          </a:xfrm>
          <a:prstGeom prst="rect">
            <a:avLst/>
          </a:prstGeom>
        </p:spPr>
      </p:pic>
    </p:spTree>
    <p:extLst>
      <p:ext uri="{BB962C8B-B14F-4D97-AF65-F5344CB8AC3E}">
        <p14:creationId xmlns:p14="http://schemas.microsoft.com/office/powerpoint/2010/main" val="2559146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024" y="215899"/>
            <a:ext cx="10366375" cy="7142164"/>
          </a:xfrm>
          <a:prstGeom prst="rect">
            <a:avLst/>
          </a:prstGeom>
        </p:spPr>
      </p:pic>
    </p:spTree>
    <p:extLst>
      <p:ext uri="{BB962C8B-B14F-4D97-AF65-F5344CB8AC3E}">
        <p14:creationId xmlns:p14="http://schemas.microsoft.com/office/powerpoint/2010/main" val="21157143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510868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 study of Surrealism – Salvador Dali </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95224"/>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232700715"/>
              </p:ext>
            </p:extLst>
          </p:nvPr>
        </p:nvGraphicFramePr>
        <p:xfrm>
          <a:off x="418900" y="2201188"/>
          <a:ext cx="10077850" cy="43882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was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angry about the Spanish Civil War?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show this anger in the painting Autumnal Cannibalism?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two artists who inspired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to show his emotions through painting.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is </a:t>
                      </a:r>
                      <a:r>
                        <a:rPr lang="en-US" sz="1100" dirty="0" err="1">
                          <a:latin typeface="Calibri" panose="020F0502020204030204" pitchFamily="34" charset="0"/>
                          <a:cs typeface="Calibri" panose="020F0502020204030204" pitchFamily="34" charset="0"/>
                        </a:rPr>
                        <a:t>Dalí’s</a:t>
                      </a:r>
                      <a:r>
                        <a:rPr lang="en-US" sz="1100" dirty="0">
                          <a:latin typeface="Calibri" panose="020F0502020204030204" pitchFamily="34" charset="0"/>
                          <a:cs typeface="Calibri" panose="020F0502020204030204" pitchFamily="34" charset="0"/>
                        </a:rPr>
                        <a:t> The Persistence of Memory typical of the Surrealist style?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do many people believe the painting is trying to show?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does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say inspired him to paint melting clocks.</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three examples of animals that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used. What do they </a:t>
                      </a:r>
                      <a:r>
                        <a:rPr lang="en-US" sz="1100" dirty="0" err="1">
                          <a:latin typeface="Calibri" panose="020F0502020204030204" pitchFamily="34" charset="0"/>
                          <a:cs typeface="Calibri" panose="020F0502020204030204" pitchFamily="34" charset="0"/>
                        </a:rPr>
                        <a:t>symbolise</a:t>
                      </a:r>
                      <a:r>
                        <a:rPr lang="en-US" sz="1100" dirty="0">
                          <a:latin typeface="Calibri" panose="020F0502020204030204" pitchFamily="34" charset="0"/>
                          <a:cs typeface="Calibri" panose="020F0502020204030204" pitchFamily="34" charset="0"/>
                        </a:rPr>
                        <a:t>?</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often paint eggs in his artwork?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Choose three everyday objects and describe what you would use them to </a:t>
                      </a:r>
                      <a:r>
                        <a:rPr lang="en-US" sz="1100" dirty="0" err="1">
                          <a:latin typeface="Calibri" panose="020F0502020204030204" pitchFamily="34" charset="0"/>
                          <a:cs typeface="Calibri" panose="020F0502020204030204" pitchFamily="34" charset="0"/>
                        </a:rPr>
                        <a:t>symbolise</a:t>
                      </a:r>
                      <a:r>
                        <a:rPr lang="en-US" sz="1100" dirty="0">
                          <a:latin typeface="Calibri" panose="020F0502020204030204" pitchFamily="34" charset="0"/>
                          <a:cs typeface="Calibri" panose="020F0502020204030204" pitchFamily="34" charset="0"/>
                        </a:rPr>
                        <a:t> and why.</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List three different materials that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used to paint on.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techniques did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use to start his paintings?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make his artwork appear more realistic?</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different examples of how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expressed emotion in his paintings.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work of other Surrealist artists to show how emotions have been represented.</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Explain why you think </a:t>
                      </a:r>
                      <a:r>
                        <a:rPr lang="en-US" sz="1100" dirty="0" err="1">
                          <a:solidFill>
                            <a:schemeClr val="accent1">
                              <a:lumMod val="50000"/>
                            </a:schemeClr>
                          </a:solidFill>
                          <a:latin typeface="Calibri" panose="020F0502020204030204" pitchFamily="34" charset="0"/>
                          <a:cs typeface="Calibri" panose="020F0502020204030204" pitchFamily="34" charset="0"/>
                        </a:rPr>
                        <a:t>Dalí</a:t>
                      </a:r>
                      <a:r>
                        <a:rPr lang="en-US" sz="1100" dirty="0">
                          <a:solidFill>
                            <a:schemeClr val="accent1">
                              <a:lumMod val="50000"/>
                            </a:schemeClr>
                          </a:solidFill>
                          <a:latin typeface="Calibri" panose="020F0502020204030204" pitchFamily="34" charset="0"/>
                          <a:cs typeface="Calibri" panose="020F0502020204030204" pitchFamily="34" charset="0"/>
                        </a:rPr>
                        <a:t> was inspired by the use of emotion in the art of René Magritte and Joan </a:t>
                      </a:r>
                      <a:r>
                        <a:rPr lang="en-US" sz="1100" dirty="0" err="1">
                          <a:solidFill>
                            <a:schemeClr val="accent1">
                              <a:lumMod val="50000"/>
                            </a:schemeClr>
                          </a:solidFill>
                          <a:latin typeface="Calibri" panose="020F0502020204030204" pitchFamily="34" charset="0"/>
                          <a:cs typeface="Calibri" panose="020F0502020204030204" pitchFamily="34" charset="0"/>
                        </a:rPr>
                        <a:t>Miró</a:t>
                      </a:r>
                      <a:r>
                        <a:rPr lang="en-US" sz="1100" dirty="0">
                          <a:solidFill>
                            <a:schemeClr val="accent1">
                              <a:lumMod val="50000"/>
                            </a:schemeClr>
                          </a:solidFill>
                          <a:latin typeface="Calibri" panose="020F0502020204030204" pitchFamily="34" charset="0"/>
                          <a:cs typeface="Calibri" panose="020F0502020204030204" pitchFamily="34" charset="0"/>
                        </a:rPr>
                        <a:t>. Justify your reasons.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main features of </a:t>
                      </a:r>
                      <a:r>
                        <a:rPr lang="en-US" sz="1100" dirty="0" err="1">
                          <a:latin typeface="Calibri" panose="020F0502020204030204" pitchFamily="34" charset="0"/>
                          <a:cs typeface="Calibri" panose="020F0502020204030204" pitchFamily="34" charset="0"/>
                        </a:rPr>
                        <a:t>Dalí’s</a:t>
                      </a:r>
                      <a:r>
                        <a:rPr lang="en-US" sz="1100" dirty="0">
                          <a:latin typeface="Calibri" panose="020F0502020204030204" pitchFamily="34" charset="0"/>
                          <a:cs typeface="Calibri" panose="020F0502020204030204" pitchFamily="34" charset="0"/>
                        </a:rPr>
                        <a:t> painting The Persistence of Memory, and explain what you think the main objects represent.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True or false? </a:t>
                      </a:r>
                      <a:r>
                        <a:rPr lang="en-US" sz="1100" dirty="0" err="1">
                          <a:solidFill>
                            <a:schemeClr val="accent1">
                              <a:lumMod val="50000"/>
                            </a:schemeClr>
                          </a:solidFill>
                          <a:latin typeface="Calibri" panose="020F0502020204030204" pitchFamily="34" charset="0"/>
                          <a:cs typeface="Calibri" panose="020F0502020204030204" pitchFamily="34" charset="0"/>
                        </a:rPr>
                        <a:t>Dalí’s</a:t>
                      </a:r>
                      <a:r>
                        <a:rPr lang="en-US" sz="1100" dirty="0">
                          <a:solidFill>
                            <a:schemeClr val="accent1">
                              <a:lumMod val="50000"/>
                            </a:schemeClr>
                          </a:solidFill>
                          <a:latin typeface="Calibri" panose="020F0502020204030204" pitchFamily="34" charset="0"/>
                          <a:cs typeface="Calibri" panose="020F0502020204030204" pitchFamily="34" charset="0"/>
                        </a:rPr>
                        <a:t> painting style is the best way to show what you dream about. Justify your answer.</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to a friend why you think </a:t>
                      </a:r>
                      <a:r>
                        <a:rPr lang="en-US" sz="1100" dirty="0" err="1">
                          <a:latin typeface="Calibri" panose="020F0502020204030204" pitchFamily="34" charset="0"/>
                          <a:cs typeface="Calibri" panose="020F0502020204030204" pitchFamily="34" charset="0"/>
                        </a:rPr>
                        <a:t>Dalí’s</a:t>
                      </a:r>
                      <a:r>
                        <a:rPr lang="en-US" sz="1100" dirty="0">
                          <a:latin typeface="Calibri" panose="020F0502020204030204" pitchFamily="34" charset="0"/>
                          <a:cs typeface="Calibri" panose="020F0502020204030204" pitchFamily="34" charset="0"/>
                        </a:rPr>
                        <a:t> choices of objects, figures and themes led him to be considered the most significant and inspirational Surrealist painter.</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Connect your knowledge of how love has been expressed through artwork (previously supplied) and recommend objects that could be used to </a:t>
                      </a:r>
                      <a:r>
                        <a:rPr lang="en-US" sz="1100" dirty="0" err="1">
                          <a:solidFill>
                            <a:schemeClr val="accent1">
                              <a:lumMod val="50000"/>
                            </a:schemeClr>
                          </a:solidFill>
                          <a:latin typeface="Calibri" panose="020F0502020204030204" pitchFamily="34" charset="0"/>
                          <a:cs typeface="Calibri" panose="020F0502020204030204" pitchFamily="34" charset="0"/>
                        </a:rPr>
                        <a:t>symbolise</a:t>
                      </a:r>
                      <a:r>
                        <a:rPr lang="en-US" sz="1100" dirty="0">
                          <a:solidFill>
                            <a:schemeClr val="accent1">
                              <a:lumMod val="50000"/>
                            </a:schemeClr>
                          </a:solidFill>
                          <a:latin typeface="Calibri" panose="020F0502020204030204" pitchFamily="34" charset="0"/>
                          <a:cs typeface="Calibri" panose="020F0502020204030204" pitchFamily="34" charset="0"/>
                        </a:rPr>
                        <a:t> love in a Surrealist style painting.</a:t>
                      </a: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techniques used most frequently by </a:t>
                      </a:r>
                      <a:r>
                        <a:rPr lang="en-US" sz="1100" dirty="0" err="1">
                          <a:latin typeface="Calibri" panose="020F0502020204030204" pitchFamily="34" charset="0"/>
                          <a:cs typeface="Calibri" panose="020F0502020204030204" pitchFamily="34" charset="0"/>
                        </a:rPr>
                        <a:t>Dalí</a:t>
                      </a:r>
                      <a:r>
                        <a:rPr lang="en-US" sz="1100" dirty="0">
                          <a:latin typeface="Calibri" panose="020F0502020204030204" pitchFamily="34" charset="0"/>
                          <a:cs typeface="Calibri" panose="020F0502020204030204" pitchFamily="34" charset="0"/>
                        </a:rPr>
                        <a:t> when painting.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Explore and compare the techniques of </a:t>
                      </a:r>
                      <a:r>
                        <a:rPr lang="en-US" sz="1100" dirty="0" err="1">
                          <a:solidFill>
                            <a:schemeClr val="accent1">
                              <a:lumMod val="50000"/>
                            </a:schemeClr>
                          </a:solidFill>
                          <a:latin typeface="Calibri" panose="020F0502020204030204" pitchFamily="34" charset="0"/>
                          <a:cs typeface="Calibri" panose="020F0502020204030204" pitchFamily="34" charset="0"/>
                        </a:rPr>
                        <a:t>Dalí</a:t>
                      </a:r>
                      <a:r>
                        <a:rPr lang="en-US" sz="1100" dirty="0">
                          <a:solidFill>
                            <a:schemeClr val="accent1">
                              <a:lumMod val="50000"/>
                            </a:schemeClr>
                          </a:solidFill>
                          <a:latin typeface="Calibri" panose="020F0502020204030204" pitchFamily="34" charset="0"/>
                          <a:cs typeface="Calibri" panose="020F0502020204030204" pitchFamily="34" charset="0"/>
                        </a:rPr>
                        <a:t> and those of an artist who painted in a more lifelike, realistic style.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0" name="Picture 9"/>
          <p:cNvPicPr/>
          <p:nvPr/>
        </p:nvPicPr>
        <p:blipFill>
          <a:blip r:embed="rId2"/>
          <a:stretch>
            <a:fillRect/>
          </a:stretch>
        </p:blipFill>
        <p:spPr>
          <a:xfrm>
            <a:off x="8876305" y="1007712"/>
            <a:ext cx="984737" cy="1091360"/>
          </a:xfrm>
          <a:prstGeom prst="rect">
            <a:avLst/>
          </a:prstGeom>
        </p:spPr>
      </p:pic>
      <p:pic>
        <p:nvPicPr>
          <p:cNvPr id="11" name="Picture 10"/>
          <p:cNvPicPr/>
          <p:nvPr/>
        </p:nvPicPr>
        <p:blipFill>
          <a:blip r:embed="rId3"/>
          <a:stretch>
            <a:fillRect/>
          </a:stretch>
        </p:blipFill>
        <p:spPr>
          <a:xfrm>
            <a:off x="6843769" y="1078526"/>
            <a:ext cx="949325" cy="1009030"/>
          </a:xfrm>
          <a:prstGeom prst="rect">
            <a:avLst/>
          </a:prstGeom>
        </p:spPr>
      </p:pic>
      <p:pic>
        <p:nvPicPr>
          <p:cNvPr id="14" name="Picture 13"/>
          <p:cNvPicPr/>
          <p:nvPr/>
        </p:nvPicPr>
        <p:blipFill>
          <a:blip r:embed="rId4"/>
          <a:stretch>
            <a:fillRect/>
          </a:stretch>
        </p:blipFill>
        <p:spPr>
          <a:xfrm>
            <a:off x="2861655" y="1078526"/>
            <a:ext cx="828675" cy="990600"/>
          </a:xfrm>
          <a:prstGeom prst="rect">
            <a:avLst/>
          </a:prstGeom>
        </p:spPr>
      </p:pic>
      <p:pic>
        <p:nvPicPr>
          <p:cNvPr id="15" name="Picture 14"/>
          <p:cNvPicPr/>
          <p:nvPr/>
        </p:nvPicPr>
        <p:blipFill>
          <a:blip r:embed="rId5"/>
          <a:stretch>
            <a:fillRect/>
          </a:stretch>
        </p:blipFill>
        <p:spPr>
          <a:xfrm>
            <a:off x="4923096" y="990797"/>
            <a:ext cx="771525" cy="1162050"/>
          </a:xfrm>
          <a:prstGeom prst="rect">
            <a:avLst/>
          </a:prstGeom>
        </p:spPr>
      </p:pic>
    </p:spTree>
    <p:extLst>
      <p:ext uri="{BB962C8B-B14F-4D97-AF65-F5344CB8AC3E}">
        <p14:creationId xmlns:p14="http://schemas.microsoft.com/office/powerpoint/2010/main" val="33485954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7975" y="487361"/>
            <a:ext cx="10064750" cy="6856413"/>
          </a:xfrm>
          <a:prstGeom prst="rect">
            <a:avLst/>
          </a:prstGeom>
        </p:spPr>
      </p:pic>
    </p:spTree>
    <p:extLst>
      <p:ext uri="{BB962C8B-B14F-4D97-AF65-F5344CB8AC3E}">
        <p14:creationId xmlns:p14="http://schemas.microsoft.com/office/powerpoint/2010/main" val="21802153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BEE76A9D851D408D750E50A950BB44" ma:contentTypeVersion="10" ma:contentTypeDescription="Create a new document." ma:contentTypeScope="" ma:versionID="b3bfc4a3bf0bfe2e8a2835450cbc7647">
  <xsd:schema xmlns:xsd="http://www.w3.org/2001/XMLSchema" xmlns:xs="http://www.w3.org/2001/XMLSchema" xmlns:p="http://schemas.microsoft.com/office/2006/metadata/properties" xmlns:ns2="8f74720f-ca0e-4da3-83d4-be667e48da60" targetNamespace="http://schemas.microsoft.com/office/2006/metadata/properties" ma:root="true" ma:fieldsID="cd0974ba37f182740bce9b6c2fed8488" ns2:_="">
    <xsd:import namespace="8f74720f-ca0e-4da3-83d4-be667e48d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4720f-ca0e-4da3-83d4-be667e48d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C219FF-C6B2-4319-9670-F511E190F3B7}">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8f74720f-ca0e-4da3-83d4-be667e48da6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30F352E-9B70-4B2C-8A18-118100D56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4720f-ca0e-4da3-83d4-be667e48d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88C60E-7FCF-4100-8206-91A49F35E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875</TotalTime>
  <Words>5767</Words>
  <Application>Microsoft Office PowerPoint</Application>
  <PresentationFormat>Custom</PresentationFormat>
  <Paragraphs>477</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Helvetica Light</vt:lpstr>
      <vt:lpstr>Helvetica Neue</vt:lpstr>
      <vt:lpstr>Helvetica Neue Light</vt:lpstr>
      <vt:lpstr>Helvetica Neue Medium</vt:lpstr>
      <vt:lpstr>Helvetica Neue Thin</vt:lpstr>
      <vt:lpstr>White</vt:lpstr>
      <vt:lpstr>Upper Key Stage 2  Art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Janis</dc:creator>
  <cp:lastModifiedBy>Williams, Janis</cp:lastModifiedBy>
  <cp:revision>114</cp:revision>
  <dcterms:modified xsi:type="dcterms:W3CDTF">2022-05-15T09:02:10Z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0x010100ECBEE76A9D851D408D750E50A950BB44</vt:lpwstr>
  </property>
</Properties>
</file>