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8"/>
  </p:notesMasterIdLst>
  <p:sldIdLst>
    <p:sldId id="495" r:id="rId5"/>
    <p:sldId id="397" r:id="rId6"/>
    <p:sldId id="381" r:id="rId7"/>
    <p:sldId id="380" r:id="rId8"/>
    <p:sldId id="379" r:id="rId9"/>
    <p:sldId id="469" r:id="rId10"/>
    <p:sldId id="377" r:id="rId11"/>
    <p:sldId id="395" r:id="rId12"/>
    <p:sldId id="389" r:id="rId13"/>
    <p:sldId id="470" r:id="rId14"/>
    <p:sldId id="392" r:id="rId15"/>
    <p:sldId id="391" r:id="rId16"/>
    <p:sldId id="485" r:id="rId17"/>
    <p:sldId id="388" r:id="rId18"/>
    <p:sldId id="387" r:id="rId19"/>
    <p:sldId id="475" r:id="rId20"/>
    <p:sldId id="376" r:id="rId21"/>
    <p:sldId id="384" r:id="rId22"/>
    <p:sldId id="486" r:id="rId23"/>
    <p:sldId id="375" r:id="rId24"/>
    <p:sldId id="374" r:id="rId25"/>
    <p:sldId id="487" r:id="rId26"/>
    <p:sldId id="407" r:id="rId27"/>
    <p:sldId id="398" r:id="rId28"/>
    <p:sldId id="488" r:id="rId29"/>
    <p:sldId id="409" r:id="rId30"/>
    <p:sldId id="399" r:id="rId31"/>
    <p:sldId id="489" r:id="rId32"/>
    <p:sldId id="411" r:id="rId33"/>
    <p:sldId id="400" r:id="rId34"/>
    <p:sldId id="490" r:id="rId35"/>
    <p:sldId id="413" r:id="rId36"/>
    <p:sldId id="401" r:id="rId37"/>
    <p:sldId id="491" r:id="rId38"/>
    <p:sldId id="414" r:id="rId39"/>
    <p:sldId id="402" r:id="rId40"/>
    <p:sldId id="492" r:id="rId41"/>
    <p:sldId id="416" r:id="rId42"/>
    <p:sldId id="403" r:id="rId43"/>
    <p:sldId id="493" r:id="rId44"/>
    <p:sldId id="419" r:id="rId45"/>
    <p:sldId id="404" r:id="rId46"/>
    <p:sldId id="494" r:id="rId47"/>
    <p:sldId id="421" r:id="rId48"/>
    <p:sldId id="422" r:id="rId49"/>
    <p:sldId id="423" r:id="rId50"/>
    <p:sldId id="472" r:id="rId51"/>
    <p:sldId id="428" r:id="rId52"/>
    <p:sldId id="427" r:id="rId53"/>
    <p:sldId id="473" r:id="rId54"/>
    <p:sldId id="425" r:id="rId55"/>
    <p:sldId id="432" r:id="rId56"/>
    <p:sldId id="474" r:id="rId57"/>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E36EE-5D25-433A-B4FE-1BE8212DA554}" v="4" dt="2022-07-05T15:18:02.166"/>
    <p1510:client id="{881547A0-2860-494C-9C2F-6EA20DE39437}" v="8" dt="2022-06-23T10:57:56.479"/>
    <p1510:client id="{8EE3C4F4-B725-4221-8D68-A65B94887FC3}" v="14" dt="2022-10-31T13:04:07.09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819" autoAdjust="0"/>
  </p:normalViewPr>
  <p:slideViewPr>
    <p:cSldViewPr snapToGrid="0" snapToObjects="1">
      <p:cViewPr varScale="1">
        <p:scale>
          <a:sx n="62" d="100"/>
          <a:sy n="62" d="100"/>
        </p:scale>
        <p:origin x="10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dy, Vikki" userId="S::mpboddy@mytonpark.org.uk::87bb8d6e-aef1-4ace-acde-e034c4dd5aec" providerId="AD" clId="Web-{881547A0-2860-494C-9C2F-6EA20DE39437}"/>
    <pc:docChg chg="addSld delSld modSld">
      <pc:chgData name="Boddy, Vikki" userId="S::mpboddy@mytonpark.org.uk::87bb8d6e-aef1-4ace-acde-e034c4dd5aec" providerId="AD" clId="Web-{881547A0-2860-494C-9C2F-6EA20DE39437}" dt="2022-06-23T10:57:56.479" v="6"/>
      <pc:docMkLst>
        <pc:docMk/>
      </pc:docMkLst>
      <pc:sldChg chg="del">
        <pc:chgData name="Boddy, Vikki" userId="S::mpboddy@mytonpark.org.uk::87bb8d6e-aef1-4ace-acde-e034c4dd5aec" providerId="AD" clId="Web-{881547A0-2860-494C-9C2F-6EA20DE39437}" dt="2022-06-23T10:57:56.479" v="6"/>
        <pc:sldMkLst>
          <pc:docMk/>
          <pc:sldMk cId="2641203594" sldId="382"/>
        </pc:sldMkLst>
      </pc:sldChg>
      <pc:sldChg chg="modSp add">
        <pc:chgData name="Boddy, Vikki" userId="S::mpboddy@mytonpark.org.uk::87bb8d6e-aef1-4ace-acde-e034c4dd5aec" providerId="AD" clId="Web-{881547A0-2860-494C-9C2F-6EA20DE39437}" dt="2022-06-23T10:57:52.010" v="5" actId="20577"/>
        <pc:sldMkLst>
          <pc:docMk/>
          <pc:sldMk cId="505717285" sldId="495"/>
        </pc:sldMkLst>
        <pc:spChg chg="mod">
          <ac:chgData name="Boddy, Vikki" userId="S::mpboddy@mytonpark.org.uk::87bb8d6e-aef1-4ace-acde-e034c4dd5aec" providerId="AD" clId="Web-{881547A0-2860-494C-9C2F-6EA20DE39437}" dt="2022-06-23T10:57:52.010" v="5" actId="20577"/>
          <ac:spMkLst>
            <pc:docMk/>
            <pc:sldMk cId="505717285" sldId="495"/>
            <ac:spMk id="3" creationId="{EC9B1D9E-EFEE-4212-8E23-AE32CF285D3E}"/>
          </ac:spMkLst>
        </pc:spChg>
      </pc:sldChg>
      <pc:sldMasterChg chg="addSldLayout">
        <pc:chgData name="Boddy, Vikki" userId="S::mpboddy@mytonpark.org.uk::87bb8d6e-aef1-4ace-acde-e034c4dd5aec" providerId="AD" clId="Web-{881547A0-2860-494C-9C2F-6EA20DE39437}" dt="2022-06-23T10:57:39.276" v="0"/>
        <pc:sldMasterMkLst>
          <pc:docMk/>
          <pc:sldMasterMk cId="0" sldId="2147483648"/>
        </pc:sldMasterMkLst>
        <pc:sldLayoutChg chg="add">
          <pc:chgData name="Boddy, Vikki" userId="S::mpboddy@mytonpark.org.uk::87bb8d6e-aef1-4ace-acde-e034c4dd5aec" providerId="AD" clId="Web-{881547A0-2860-494C-9C2F-6EA20DE39437}" dt="2022-06-23T10:57:39.276" v="0"/>
          <pc:sldLayoutMkLst>
            <pc:docMk/>
            <pc:sldMasterMk cId="0" sldId="2147483648"/>
            <pc:sldLayoutMk cId="0" sldId="2147483650"/>
          </pc:sldLayoutMkLst>
        </pc:sldLayoutChg>
        <pc:sldLayoutChg chg="add">
          <pc:chgData name="Boddy, Vikki" userId="S::mpboddy@mytonpark.org.uk::87bb8d6e-aef1-4ace-acde-e034c4dd5aec" providerId="AD" clId="Web-{881547A0-2860-494C-9C2F-6EA20DE39437}" dt="2022-06-23T10:57:39.276" v="0"/>
          <pc:sldLayoutMkLst>
            <pc:docMk/>
            <pc:sldMasterMk cId="0" sldId="2147483648"/>
            <pc:sldLayoutMk cId="0" sldId="2147483660"/>
          </pc:sldLayoutMkLst>
        </pc:sldLayoutChg>
      </pc:sldMasterChg>
    </pc:docChg>
  </pc:docChgLst>
  <pc:docChgLst>
    <pc:chgData name="Harvey, Stephen" userId="S::mpsharvey@mytonpark.org.uk::7da5ce6a-ca10-41af-ba76-55527d537cd8" providerId="AD" clId="Web-{8EE3C4F4-B725-4221-8D68-A65B94887FC3}"/>
    <pc:docChg chg="modSld">
      <pc:chgData name="Harvey, Stephen" userId="S::mpsharvey@mytonpark.org.uk::7da5ce6a-ca10-41af-ba76-55527d537cd8" providerId="AD" clId="Web-{8EE3C4F4-B725-4221-8D68-A65B94887FC3}" dt="2022-10-31T13:03:58.715" v="9"/>
      <pc:docMkLst>
        <pc:docMk/>
      </pc:docMkLst>
      <pc:sldChg chg="modSp">
        <pc:chgData name="Harvey, Stephen" userId="S::mpsharvey@mytonpark.org.uk::7da5ce6a-ca10-41af-ba76-55527d537cd8" providerId="AD" clId="Web-{8EE3C4F4-B725-4221-8D68-A65B94887FC3}" dt="2022-10-31T13:03:58.715" v="9"/>
        <pc:sldMkLst>
          <pc:docMk/>
          <pc:sldMk cId="3287056151" sldId="488"/>
        </pc:sldMkLst>
        <pc:graphicFrameChg chg="mod modGraphic">
          <ac:chgData name="Harvey, Stephen" userId="S::mpsharvey@mytonpark.org.uk::7da5ce6a-ca10-41af-ba76-55527d537cd8" providerId="AD" clId="Web-{8EE3C4F4-B725-4221-8D68-A65B94887FC3}" dt="2022-10-31T13:03:58.715" v="9"/>
          <ac:graphicFrameMkLst>
            <pc:docMk/>
            <pc:sldMk cId="3287056151" sldId="488"/>
            <ac:graphicFrameMk id="2" creationId="{DDE848F7-9608-49B8-BCBC-DA8E9B65376F}"/>
          </ac:graphicFrameMkLst>
        </pc:graphicFrameChg>
      </pc:sldChg>
    </pc:docChg>
  </pc:docChgLst>
  <pc:docChgLst>
    <pc:chgData name="Harvey, Stephen" userId="S::mpsharvey@mytonpark.org.uk::7da5ce6a-ca10-41af-ba76-55527d537cd8" providerId="AD" clId="Web-{382E36EE-5D25-433A-B4FE-1BE8212DA554}"/>
    <pc:docChg chg="modSld">
      <pc:chgData name="Harvey, Stephen" userId="S::mpsharvey@mytonpark.org.uk::7da5ce6a-ca10-41af-ba76-55527d537cd8" providerId="AD" clId="Web-{382E36EE-5D25-433A-B4FE-1BE8212DA554}" dt="2022-07-05T15:16:50.164" v="1"/>
      <pc:docMkLst>
        <pc:docMk/>
      </pc:docMkLst>
      <pc:sldChg chg="modSp">
        <pc:chgData name="Harvey, Stephen" userId="S::mpsharvey@mytonpark.org.uk::7da5ce6a-ca10-41af-ba76-55527d537cd8" providerId="AD" clId="Web-{382E36EE-5D25-433A-B4FE-1BE8212DA554}" dt="2022-07-05T15:16:50.164" v="1"/>
        <pc:sldMkLst>
          <pc:docMk/>
          <pc:sldMk cId="3409624883" sldId="397"/>
        </pc:sldMkLst>
        <pc:graphicFrameChg chg="mod modGraphic">
          <ac:chgData name="Harvey, Stephen" userId="S::mpsharvey@mytonpark.org.uk::7da5ce6a-ca10-41af-ba76-55527d537cd8" providerId="AD" clId="Web-{382E36EE-5D25-433A-B4FE-1BE8212DA554}" dt="2022-07-05T15:16:50.164" v="1"/>
          <ac:graphicFrameMkLst>
            <pc:docMk/>
            <pc:sldMk cId="3409624883" sldId="397"/>
            <ac:graphicFrameMk id="8" creationId="{615487C5-9A0A-4530-8BFE-66EFED5986D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17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1272415"/>
            <a:ext cx="8107496" cy="1101991"/>
          </a:xfrm>
        </p:spPr>
        <p:txBody>
          <a:bodyPr>
            <a:normAutofit fontScale="90000"/>
          </a:bodyPr>
          <a:lstStyle/>
          <a:p>
            <a:r>
              <a:rPr lang="en-GB" dirty="0"/>
              <a:t> Upper Key Stage 2</a:t>
            </a:r>
            <a:br>
              <a:rPr lang="en-GB" dirty="0"/>
            </a:br>
            <a:r>
              <a:rPr lang="en-GB" dirty="0"/>
              <a:t>Geography 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5057172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524339852"/>
              </p:ext>
            </p:extLst>
          </p:nvPr>
        </p:nvGraphicFramePr>
        <p:xfrm>
          <a:off x="710810" y="1994848"/>
          <a:ext cx="9271780" cy="530352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5</a:t>
                      </a:r>
                    </a:p>
                  </a:txBody>
                  <a:tcPr/>
                </a:tc>
                <a:tc>
                  <a:txBody>
                    <a:bodyPr/>
                    <a:lstStyle/>
                    <a:p>
                      <a:pPr marL="0" indent="0" algn="l">
                        <a:buFont typeface="Arial" panose="020B0604020202020204" pitchFamily="34" charset="0"/>
                        <a:buNone/>
                      </a:pPr>
                      <a:r>
                        <a:rPr lang="en-GB" dirty="0"/>
                        <a:t>• What are the horizontal lines on a map called?</a:t>
                      </a:r>
                    </a:p>
                    <a:p>
                      <a:pPr marL="0" indent="0" algn="l">
                        <a:buFont typeface="Arial" panose="020B0604020202020204" pitchFamily="34" charset="0"/>
                        <a:buNone/>
                      </a:pPr>
                      <a:r>
                        <a:rPr lang="en-GB" dirty="0"/>
                        <a:t>• What are the vertical lines on a map called?</a:t>
                      </a:r>
                    </a:p>
                    <a:p>
                      <a:pPr marL="0" indent="0" algn="l">
                        <a:buFont typeface="Arial" panose="020B0604020202020204" pitchFamily="34" charset="0"/>
                        <a:buNone/>
                      </a:pPr>
                      <a:r>
                        <a:rPr lang="en-GB" dirty="0"/>
                        <a:t>• What is a grid reference?</a:t>
                      </a:r>
                    </a:p>
                    <a:p>
                      <a:pPr marL="0" indent="0" algn="l">
                        <a:buFont typeface="Arial" panose="020B0604020202020204" pitchFamily="34" charset="0"/>
                        <a:buNone/>
                      </a:pPr>
                      <a:r>
                        <a:rPr lang="en-GB" dirty="0"/>
                        <a:t>• What is a four-figure grid reference?</a:t>
                      </a:r>
                    </a:p>
                    <a:p>
                      <a:pPr marL="0" indent="0" algn="l">
                        <a:buFont typeface="Arial" panose="020B0604020202020204" pitchFamily="34" charset="0"/>
                        <a:buNone/>
                      </a:pPr>
                      <a:r>
                        <a:rPr lang="en-GB" dirty="0"/>
                        <a:t>• Which grid reference is used first – the eastings or the northings?</a:t>
                      </a:r>
                    </a:p>
                    <a:p>
                      <a:pPr marL="0" indent="0" algn="l">
                        <a:buFont typeface="Arial" panose="020B0604020202020204" pitchFamily="34" charset="0"/>
                        <a:buNone/>
                      </a:pPr>
                      <a:r>
                        <a:rPr lang="en-GB" dirty="0"/>
                        <a:t>• Which part of the square does a grid reference refer to?</a:t>
                      </a:r>
                    </a:p>
                    <a:p>
                      <a:pPr marL="0" indent="0" algn="l">
                        <a:buFont typeface="Arial" panose="020B0604020202020204" pitchFamily="34" charset="0"/>
                        <a:buNone/>
                      </a:pPr>
                      <a:r>
                        <a:rPr lang="en-GB" dirty="0"/>
                        <a:t>• On the four-figure grid </a:t>
                      </a:r>
                      <a:r>
                        <a:rPr lang="en-GB" dirty="0" err="1"/>
                        <a:t>referenceexample</a:t>
                      </a:r>
                      <a:r>
                        <a:rPr lang="en-GB" dirty="0"/>
                        <a:t> map, find:</a:t>
                      </a:r>
                    </a:p>
                    <a:p>
                      <a:pPr marL="0" indent="0" algn="l">
                        <a:buFont typeface="Arial" panose="020B0604020202020204" pitchFamily="34" charset="0"/>
                        <a:buNone/>
                      </a:pPr>
                      <a:r>
                        <a:rPr lang="en-GB" dirty="0"/>
                        <a:t>• 7333</a:t>
                      </a:r>
                    </a:p>
                    <a:p>
                      <a:pPr marL="0" indent="0" algn="l">
                        <a:buFont typeface="Arial" panose="020B0604020202020204" pitchFamily="34" charset="0"/>
                        <a:buNone/>
                      </a:pPr>
                      <a:r>
                        <a:rPr lang="en-GB" dirty="0"/>
                        <a:t>• 7134</a:t>
                      </a:r>
                    </a:p>
                    <a:p>
                      <a:pPr marL="0" indent="0" algn="l">
                        <a:buFont typeface="Arial" panose="020B0604020202020204" pitchFamily="34" charset="0"/>
                        <a:buNone/>
                      </a:pPr>
                      <a:r>
                        <a:rPr lang="en-GB" dirty="0"/>
                        <a:t>• 7234.</a:t>
                      </a:r>
                    </a:p>
                    <a:p>
                      <a:pPr marL="0" indent="0" algn="l">
                        <a:buFont typeface="Arial" panose="020B0604020202020204" pitchFamily="34" charset="0"/>
                        <a:buNone/>
                      </a:pPr>
                      <a:r>
                        <a:rPr lang="en-GB" dirty="0"/>
                        <a:t>• What is a six-figure grid reference?</a:t>
                      </a:r>
                    </a:p>
                    <a:p>
                      <a:pPr marL="0" indent="0" algn="l">
                        <a:buFont typeface="Arial" panose="020B0604020202020204" pitchFamily="34" charset="0"/>
                        <a:buNone/>
                      </a:pPr>
                      <a:r>
                        <a:rPr lang="en-GB" dirty="0"/>
                        <a:t>• Why might you use a six-figure grid reference rather than a four-figure grid reference?</a:t>
                      </a:r>
                    </a:p>
                    <a:p>
                      <a:pPr marL="0" indent="0" algn="l">
                        <a:buFont typeface="Arial" panose="020B0604020202020204" pitchFamily="34" charset="0"/>
                        <a:buNone/>
                      </a:pPr>
                      <a:r>
                        <a:rPr lang="en-GB" dirty="0"/>
                        <a:t>• On the six-figure grid reference example map, find:</a:t>
                      </a:r>
                    </a:p>
                    <a:p>
                      <a:pPr marL="0" indent="0" algn="l">
                        <a:buFont typeface="Arial" panose="020B0604020202020204" pitchFamily="34" charset="0"/>
                        <a:buNone/>
                      </a:pPr>
                      <a:r>
                        <a:rPr lang="en-GB" dirty="0"/>
                        <a:t>• 722332</a:t>
                      </a:r>
                    </a:p>
                    <a:p>
                      <a:pPr marL="0" indent="0" algn="l">
                        <a:buFont typeface="Arial" panose="020B0604020202020204" pitchFamily="34" charset="0"/>
                        <a:buNone/>
                      </a:pPr>
                      <a:r>
                        <a:rPr lang="en-GB" dirty="0"/>
                        <a:t>• 729331</a:t>
                      </a:r>
                    </a:p>
                    <a:p>
                      <a:pPr marL="0" indent="0" algn="l">
                        <a:buFont typeface="Arial" panose="020B0604020202020204" pitchFamily="34" charset="0"/>
                        <a:buNone/>
                      </a:pPr>
                      <a:r>
                        <a:rPr lang="en-GB" dirty="0"/>
                        <a:t>• 725339.</a:t>
                      </a:r>
                    </a:p>
                  </a:txBody>
                  <a:tcPr/>
                </a:tc>
                <a:extLst>
                  <a:ext uri="{0D108BD9-81ED-4DB2-BD59-A6C34878D82A}">
                    <a16:rowId xmlns:a16="http://schemas.microsoft.com/office/drawing/2014/main" val="3447384462"/>
                  </a:ext>
                </a:extLst>
              </a:tr>
              <a:tr h="1771994">
                <a:tc>
                  <a:txBody>
                    <a:bodyPr/>
                    <a:lstStyle/>
                    <a:p>
                      <a:r>
                        <a:rPr lang="en-GB" dirty="0"/>
                        <a:t>Year 6</a:t>
                      </a:r>
                    </a:p>
                  </a:txBody>
                  <a:tcPr/>
                </a:tc>
                <a:tc>
                  <a:txBody>
                    <a:bodyPr/>
                    <a:lstStyle/>
                    <a:p>
                      <a:pPr marL="0" indent="0" algn="l">
                        <a:buFont typeface="Arial" panose="020B0604020202020204" pitchFamily="34" charset="0"/>
                        <a:buNone/>
                      </a:pPr>
                      <a:r>
                        <a:rPr lang="en-GB" dirty="0">
                          <a:solidFill>
                            <a:schemeClr val="tx1"/>
                          </a:solidFill>
                        </a:rPr>
                        <a:t>• Apply your knowledge of four-figure grid references to find the grid reference for:</a:t>
                      </a:r>
                    </a:p>
                    <a:p>
                      <a:pPr marL="0" indent="0" algn="l">
                        <a:buFont typeface="Arial" panose="020B0604020202020204" pitchFamily="34" charset="0"/>
                        <a:buNone/>
                      </a:pPr>
                      <a:r>
                        <a:rPr lang="en-GB" dirty="0">
                          <a:solidFill>
                            <a:schemeClr val="tx1"/>
                          </a:solidFill>
                        </a:rPr>
                        <a:t>• your school</a:t>
                      </a:r>
                    </a:p>
                    <a:p>
                      <a:pPr marL="0" indent="0" algn="l">
                        <a:buFont typeface="Arial" panose="020B0604020202020204" pitchFamily="34" charset="0"/>
                        <a:buNone/>
                      </a:pPr>
                      <a:r>
                        <a:rPr lang="en-GB" dirty="0">
                          <a:solidFill>
                            <a:schemeClr val="tx1"/>
                          </a:solidFill>
                        </a:rPr>
                        <a:t>• five places in the countryside near to your school</a:t>
                      </a:r>
                    </a:p>
                    <a:p>
                      <a:pPr marL="0" indent="0" algn="l">
                        <a:buFont typeface="Arial" panose="020B0604020202020204" pitchFamily="34" charset="0"/>
                        <a:buNone/>
                      </a:pPr>
                      <a:r>
                        <a:rPr lang="en-GB" dirty="0">
                          <a:solidFill>
                            <a:schemeClr val="tx1"/>
                          </a:solidFill>
                        </a:rPr>
                        <a:t>• the centre of your nearest town or city</a:t>
                      </a:r>
                    </a:p>
                    <a:p>
                      <a:pPr marL="0" indent="0" algn="l">
                        <a:buFont typeface="Arial" panose="020B0604020202020204" pitchFamily="34" charset="0"/>
                        <a:buNone/>
                      </a:pPr>
                      <a:r>
                        <a:rPr lang="en-GB" dirty="0">
                          <a:solidFill>
                            <a:schemeClr val="tx1"/>
                          </a:solidFill>
                        </a:rPr>
                        <a:t>• the centre of five European capitals.</a:t>
                      </a:r>
                    </a:p>
                    <a:p>
                      <a:pPr marL="0" indent="0" algn="l">
                        <a:buFont typeface="Arial" panose="020B0604020202020204" pitchFamily="34" charset="0"/>
                        <a:buNone/>
                      </a:pPr>
                      <a:r>
                        <a:rPr lang="en-GB" dirty="0">
                          <a:solidFill>
                            <a:schemeClr val="tx1"/>
                          </a:solidFill>
                        </a:rPr>
                        <a:t>• Apply your knowledge of six-figure grid references to name and locate at least ten places on urban and rural maps.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chemeClr val="tx1"/>
                          </a:solidFill>
                        </a:rPr>
                        <a:t>• Recommend a route of at least 3 miles through a rural area, using six-figure grid references. (Teacher note: this will require a route utilising public rights of </a:t>
                      </a:r>
                      <a:r>
                        <a:rPr lang="en-GB" dirty="0" err="1">
                          <a:solidFill>
                            <a:schemeClr val="tx1"/>
                          </a:solidFill>
                        </a:rPr>
                        <a:t>way.This</a:t>
                      </a:r>
                      <a:r>
                        <a:rPr lang="en-GB" dirty="0">
                          <a:solidFill>
                            <a:schemeClr val="tx1"/>
                          </a:solidFill>
                        </a:rPr>
                        <a:t> knowledge is learned in Transportation: national page 114.)</a:t>
                      </a:r>
                      <a:endParaRPr lang="en-GB" dirty="0">
                        <a:solidFill>
                          <a:srgbClr val="0070C0"/>
                        </a:solidFill>
                      </a:endParaRPr>
                    </a:p>
                    <a:p>
                      <a:pPr marL="0" indent="0" algn="l">
                        <a:buFont typeface="Arial" panose="020B0604020202020204" pitchFamily="34" charset="0"/>
                        <a:buNone/>
                      </a:pPr>
                      <a:endParaRPr lang="en-GB" dirty="0">
                        <a:solidFill>
                          <a:srgbClr val="0070C0"/>
                        </a:solidFill>
                      </a:endParaRPr>
                    </a:p>
                  </a:txBody>
                  <a:tcPr/>
                </a:tc>
                <a:extLst>
                  <a:ext uri="{0D108BD9-81ED-4DB2-BD59-A6C34878D82A}">
                    <a16:rowId xmlns:a16="http://schemas.microsoft.com/office/drawing/2014/main" val="623738280"/>
                  </a:ext>
                </a:extLst>
              </a:tr>
            </a:tbl>
          </a:graphicData>
        </a:graphic>
      </p:graphicFrame>
      <p:pic>
        <p:nvPicPr>
          <p:cNvPr id="3" name="Picture 2">
            <a:extLst>
              <a:ext uri="{FF2B5EF4-FFF2-40B4-BE49-F238E27FC236}">
                <a16:creationId xmlns:a16="http://schemas.microsoft.com/office/drawing/2014/main" id="{40FD437C-FFCE-44F7-8969-FD4B1F9CA1D1}"/>
              </a:ext>
            </a:extLst>
          </p:cNvPr>
          <p:cNvPicPr>
            <a:picLocks noChangeAspect="1"/>
          </p:cNvPicPr>
          <p:nvPr/>
        </p:nvPicPr>
        <p:blipFill>
          <a:blip r:embed="rId2"/>
          <a:stretch>
            <a:fillRect/>
          </a:stretch>
        </p:blipFill>
        <p:spPr>
          <a:xfrm>
            <a:off x="5346700" y="995017"/>
            <a:ext cx="804742" cy="999831"/>
          </a:xfrm>
          <a:prstGeom prst="rect">
            <a:avLst/>
          </a:prstGeom>
        </p:spPr>
      </p:pic>
      <p:sp>
        <p:nvSpPr>
          <p:cNvPr id="7" name="Rectangle 6">
            <a:extLst>
              <a:ext uri="{FF2B5EF4-FFF2-40B4-BE49-F238E27FC236}">
                <a16:creationId xmlns:a16="http://schemas.microsoft.com/office/drawing/2014/main" id="{54FEC0E3-A952-48ED-8C57-F02818A91817}"/>
              </a:ext>
            </a:extLst>
          </p:cNvPr>
          <p:cNvSpPr/>
          <p:nvPr/>
        </p:nvSpPr>
        <p:spPr>
          <a:xfrm>
            <a:off x="631713" y="497356"/>
            <a:ext cx="6083717" cy="369332"/>
          </a:xfrm>
          <a:prstGeom prst="rect">
            <a:avLst/>
          </a:prstGeom>
        </p:spPr>
        <p:txBody>
          <a:bodyPr wrap="none">
            <a:spAutoFit/>
          </a:bodyPr>
          <a:lstStyle/>
          <a:p>
            <a:pPr lvl="0" algn="l"/>
            <a:r>
              <a:rPr lang="en-GB" dirty="0"/>
              <a:t>Using maps: four figure and six figure grid references</a:t>
            </a:r>
          </a:p>
        </p:txBody>
      </p:sp>
    </p:spTree>
    <p:extLst>
      <p:ext uri="{BB962C8B-B14F-4D97-AF65-F5344CB8AC3E}">
        <p14:creationId xmlns:p14="http://schemas.microsoft.com/office/powerpoint/2010/main" val="239193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BF335-B410-4BEC-9D09-213FF2B8FB93}"/>
              </a:ext>
            </a:extLst>
          </p:cNvPr>
          <p:cNvPicPr>
            <a:picLocks noChangeAspect="1"/>
          </p:cNvPicPr>
          <p:nvPr/>
        </p:nvPicPr>
        <p:blipFill>
          <a:blip r:embed="rId2"/>
          <a:stretch>
            <a:fillRect/>
          </a:stretch>
        </p:blipFill>
        <p:spPr>
          <a:xfrm>
            <a:off x="0" y="860140"/>
            <a:ext cx="10693400" cy="5836220"/>
          </a:xfrm>
          <a:prstGeom prst="rect">
            <a:avLst/>
          </a:prstGeom>
        </p:spPr>
      </p:pic>
    </p:spTree>
    <p:extLst>
      <p:ext uri="{BB962C8B-B14F-4D97-AF65-F5344CB8AC3E}">
        <p14:creationId xmlns:p14="http://schemas.microsoft.com/office/powerpoint/2010/main" val="6582667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8E680-351C-433A-A9FB-152246D5310C}"/>
              </a:ext>
            </a:extLst>
          </p:cNvPr>
          <p:cNvPicPr>
            <a:picLocks noChangeAspect="1"/>
          </p:cNvPicPr>
          <p:nvPr/>
        </p:nvPicPr>
        <p:blipFill>
          <a:blip r:embed="rId2"/>
          <a:stretch>
            <a:fillRect/>
          </a:stretch>
        </p:blipFill>
        <p:spPr>
          <a:xfrm>
            <a:off x="193675" y="558800"/>
            <a:ext cx="10306050" cy="6438900"/>
          </a:xfrm>
          <a:prstGeom prst="rect">
            <a:avLst/>
          </a:prstGeom>
        </p:spPr>
      </p:pic>
    </p:spTree>
    <p:extLst>
      <p:ext uri="{BB962C8B-B14F-4D97-AF65-F5344CB8AC3E}">
        <p14:creationId xmlns:p14="http://schemas.microsoft.com/office/powerpoint/2010/main" val="16084505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958894097"/>
              </p:ext>
            </p:extLst>
          </p:nvPr>
        </p:nvGraphicFramePr>
        <p:xfrm>
          <a:off x="710810" y="1994848"/>
          <a:ext cx="9271780" cy="3434235"/>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749040">
                  <a:extLst>
                    <a:ext uri="{9D8B030D-6E8A-4147-A177-3AD203B41FA5}">
                      <a16:colId xmlns:a16="http://schemas.microsoft.com/office/drawing/2014/main" val="479683651"/>
                    </a:ext>
                  </a:extLst>
                </a:gridCol>
                <a:gridCol w="3749040">
                  <a:extLst>
                    <a:ext uri="{9D8B030D-6E8A-4147-A177-3AD203B41FA5}">
                      <a16:colId xmlns:a16="http://schemas.microsoft.com/office/drawing/2014/main" val="3173645192"/>
                    </a:ext>
                  </a:extLst>
                </a:gridCol>
              </a:tblGrid>
              <a:tr h="1513995">
                <a:tc>
                  <a:txBody>
                    <a:bodyPr/>
                    <a:lstStyle/>
                    <a:p>
                      <a:r>
                        <a:rPr lang="en-GB" dirty="0"/>
                        <a:t>Year 5</a:t>
                      </a:r>
                    </a:p>
                  </a:txBody>
                  <a:tcPr/>
                </a:tc>
                <a:tc>
                  <a:txBody>
                    <a:bodyPr/>
                    <a:lstStyle/>
                    <a:p>
                      <a:pPr marL="0" indent="0" algn="l">
                        <a:buFont typeface="Arial" panose="020B0604020202020204" pitchFamily="34" charset="0"/>
                        <a:buNone/>
                      </a:pPr>
                      <a:r>
                        <a:rPr lang="en-GB" dirty="0"/>
                        <a:t>• What is an ocean current?</a:t>
                      </a:r>
                    </a:p>
                    <a:p>
                      <a:pPr marL="0" indent="0" algn="l">
                        <a:buFont typeface="Arial" panose="020B0604020202020204" pitchFamily="34" charset="0"/>
                        <a:buNone/>
                      </a:pPr>
                      <a:r>
                        <a:rPr lang="en-GB" dirty="0"/>
                        <a:t>• What creates an ocean current?</a:t>
                      </a:r>
                    </a:p>
                    <a:p>
                      <a:pPr marL="0" indent="0" algn="l">
                        <a:buFont typeface="Arial" panose="020B0604020202020204" pitchFamily="34" charset="0"/>
                        <a:buNone/>
                      </a:pPr>
                      <a:r>
                        <a:rPr lang="en-GB" dirty="0"/>
                        <a:t>• Give some examples of gyres.</a:t>
                      </a:r>
                    </a:p>
                    <a:p>
                      <a:pPr marL="0" indent="0" algn="l">
                        <a:buFont typeface="Arial" panose="020B0604020202020204" pitchFamily="34" charset="0"/>
                        <a:buNone/>
                      </a:pPr>
                      <a:r>
                        <a:rPr lang="en-GB" dirty="0"/>
                        <a:t>• Describe the rotation of gyres in the northern and southern hemispheres.</a:t>
                      </a:r>
                    </a:p>
                    <a:p>
                      <a:pPr marL="0" indent="0" algn="l">
                        <a:buFont typeface="Arial" panose="020B0604020202020204" pitchFamily="34" charset="0"/>
                        <a:buNone/>
                      </a:pPr>
                      <a:r>
                        <a:rPr lang="en-GB" dirty="0"/>
                        <a:t>• Identify and label on a map the main ocean currents of the world.</a:t>
                      </a:r>
                    </a:p>
                  </a:txBody>
                  <a:tcPr/>
                </a:tc>
                <a:tc>
                  <a:txBody>
                    <a:bodyPr/>
                    <a:lstStyle/>
                    <a:p>
                      <a:pPr marL="171450" indent="-171450" algn="l">
                        <a:buFont typeface="Arial" panose="020B0604020202020204" pitchFamily="34" charset="0"/>
                        <a:buChar char="•"/>
                      </a:pPr>
                      <a:r>
                        <a:rPr lang="en-GB" dirty="0"/>
                        <a:t>Describe what is known as the Great</a:t>
                      </a:r>
                    </a:p>
                    <a:p>
                      <a:pPr marL="0" indent="0" algn="l">
                        <a:buFont typeface="Arial" panose="020B0604020202020204" pitchFamily="34" charset="0"/>
                        <a:buNone/>
                      </a:pPr>
                      <a:r>
                        <a:rPr lang="en-GB" dirty="0"/>
                        <a:t>Pacific Garbage Patch.</a:t>
                      </a:r>
                    </a:p>
                    <a:p>
                      <a:pPr marL="0" indent="0" algn="l">
                        <a:buFont typeface="Arial" panose="020B0604020202020204" pitchFamily="34" charset="0"/>
                        <a:buNone/>
                      </a:pPr>
                      <a:endParaRPr lang="en-GB" dirty="0"/>
                    </a:p>
                  </a:txBody>
                  <a:tcPr/>
                </a:tc>
                <a:extLst>
                  <a:ext uri="{0D108BD9-81ED-4DB2-BD59-A6C34878D82A}">
                    <a16:rowId xmlns:a16="http://schemas.microsoft.com/office/drawing/2014/main" val="3447384462"/>
                  </a:ext>
                </a:extLst>
              </a:tr>
              <a:tr h="1771994">
                <a:tc>
                  <a:txBody>
                    <a:bodyPr/>
                    <a:lstStyle/>
                    <a:p>
                      <a:r>
                        <a:rPr lang="en-GB" dirty="0"/>
                        <a:t>Year 6</a:t>
                      </a:r>
                    </a:p>
                  </a:txBody>
                  <a:tcPr/>
                </a:tc>
                <a:tc>
                  <a:txBody>
                    <a:bodyPr/>
                    <a:lstStyle/>
                    <a:p>
                      <a:pPr marL="0" indent="0" algn="l">
                        <a:buFont typeface="Arial" panose="020B0604020202020204" pitchFamily="34" charset="0"/>
                        <a:buNone/>
                      </a:pPr>
                      <a:r>
                        <a:rPr lang="en-GB" dirty="0"/>
                        <a:t>• Explain how ocean currents affect the</a:t>
                      </a:r>
                    </a:p>
                    <a:p>
                      <a:pPr marL="0" indent="0" algn="l">
                        <a:buFont typeface="Arial" panose="020B0604020202020204" pitchFamily="34" charset="0"/>
                        <a:buNone/>
                      </a:pPr>
                      <a:r>
                        <a:rPr lang="en-GB" dirty="0"/>
                        <a:t>world’s climate </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Investigate how melting polar ice caps</a:t>
                      </a:r>
                    </a:p>
                    <a:p>
                      <a:pPr marL="0" indent="0" algn="l">
                        <a:buFont typeface="Arial" panose="020B0604020202020204" pitchFamily="34" charset="0"/>
                        <a:buNone/>
                      </a:pPr>
                      <a:r>
                        <a:rPr lang="en-GB" dirty="0">
                          <a:solidFill>
                            <a:srgbClr val="0070C0"/>
                          </a:solidFill>
                        </a:rPr>
                        <a:t>may lead to changes in ocean currents.</a:t>
                      </a:r>
                    </a:p>
                    <a:p>
                      <a:pPr marL="0" indent="0" algn="l">
                        <a:buFont typeface="Arial" panose="020B0604020202020204" pitchFamily="34" charset="0"/>
                        <a:buNone/>
                      </a:pPr>
                      <a:r>
                        <a:rPr lang="en-GB" dirty="0">
                          <a:solidFill>
                            <a:srgbClr val="0070C0"/>
                          </a:solidFill>
                        </a:rPr>
                        <a:t>• Investigate the benefits to the United</a:t>
                      </a:r>
                    </a:p>
                    <a:p>
                      <a:pPr marL="0" indent="0" algn="l">
                        <a:buFont typeface="Arial" panose="020B0604020202020204" pitchFamily="34" charset="0"/>
                        <a:buNone/>
                      </a:pPr>
                      <a:r>
                        <a:rPr lang="en-GB" dirty="0">
                          <a:solidFill>
                            <a:srgbClr val="0070C0"/>
                          </a:solidFill>
                        </a:rPr>
                        <a:t>Kingdom’s climate of the Atlantic Ocean</a:t>
                      </a:r>
                    </a:p>
                    <a:p>
                      <a:pPr marL="0" indent="0" algn="l">
                        <a:buFont typeface="Arial" panose="020B0604020202020204" pitchFamily="34" charset="0"/>
                        <a:buNone/>
                      </a:pPr>
                      <a:r>
                        <a:rPr lang="en-GB" dirty="0">
                          <a:solidFill>
                            <a:srgbClr val="0070C0"/>
                          </a:solidFill>
                        </a:rPr>
                        <a:t>Gulf Stream.</a:t>
                      </a:r>
                    </a:p>
                    <a:p>
                      <a:pPr marL="0" indent="0" algn="l">
                        <a:buFont typeface="Arial" panose="020B0604020202020204" pitchFamily="34" charset="0"/>
                        <a:buNone/>
                      </a:pPr>
                      <a:endParaRPr lang="en-GB" dirty="0"/>
                    </a:p>
                    <a:p>
                      <a:pPr marL="0" indent="0" algn="l">
                        <a:buFont typeface="Arial" panose="020B0604020202020204" pitchFamily="34" charset="0"/>
                        <a:buNone/>
                      </a:pPr>
                      <a:endParaRPr lang="en-GB" dirty="0"/>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Explain the term ‘plastic pollution’ and how this relates to ocean currents.</a:t>
                      </a:r>
                    </a:p>
                    <a:p>
                      <a:pPr marL="0" indent="0" algn="l">
                        <a:buFont typeface="Arial" panose="020B0604020202020204" pitchFamily="34" charset="0"/>
                        <a:buNone/>
                      </a:pPr>
                      <a:endParaRPr lang="en-GB" dirty="0">
                        <a:solidFill>
                          <a:srgbClr val="00B0F0"/>
                        </a:solidFill>
                      </a:endParaRPr>
                    </a:p>
                    <a:p>
                      <a:pPr marL="0" indent="0" algn="l">
                        <a:buFont typeface="Arial" panose="020B0604020202020204" pitchFamily="34" charset="0"/>
                        <a:buNone/>
                      </a:pPr>
                      <a:r>
                        <a:rPr lang="en-GB" dirty="0">
                          <a:solidFill>
                            <a:srgbClr val="00B0F0"/>
                          </a:solidFill>
                        </a:rPr>
                        <a:t>• Investigate how knowledge of ocean</a:t>
                      </a:r>
                    </a:p>
                    <a:p>
                      <a:pPr marL="0" indent="0" algn="l">
                        <a:buFont typeface="Arial" panose="020B0604020202020204" pitchFamily="34" charset="0"/>
                        <a:buNone/>
                      </a:pPr>
                      <a:r>
                        <a:rPr lang="en-GB" dirty="0">
                          <a:solidFill>
                            <a:srgbClr val="00B0F0"/>
                          </a:solidFill>
                        </a:rPr>
                        <a:t>currents may help search and rescue</a:t>
                      </a:r>
                    </a:p>
                    <a:p>
                      <a:pPr marL="0" indent="0" algn="l">
                        <a:buFont typeface="Arial" panose="020B0604020202020204" pitchFamily="34" charset="0"/>
                        <a:buNone/>
                      </a:pPr>
                      <a:r>
                        <a:rPr lang="en-GB" dirty="0">
                          <a:solidFill>
                            <a:srgbClr val="00B0F0"/>
                          </a:solidFill>
                        </a:rPr>
                        <a:t>teams when a boat or person goes</a:t>
                      </a:r>
                    </a:p>
                    <a:p>
                      <a:pPr marL="0" indent="0" algn="l">
                        <a:buFont typeface="Arial" panose="020B0604020202020204" pitchFamily="34" charset="0"/>
                        <a:buNone/>
                      </a:pPr>
                      <a:r>
                        <a:rPr lang="en-GB" dirty="0">
                          <a:solidFill>
                            <a:srgbClr val="00B0F0"/>
                          </a:solidFill>
                        </a:rPr>
                        <a:t>missing at sea.</a:t>
                      </a:r>
                    </a:p>
                  </a:txBody>
                  <a:tcPr/>
                </a:tc>
                <a:extLst>
                  <a:ext uri="{0D108BD9-81ED-4DB2-BD59-A6C34878D82A}">
                    <a16:rowId xmlns:a16="http://schemas.microsoft.com/office/drawing/2014/main" val="623738280"/>
                  </a:ext>
                </a:extLst>
              </a:tr>
            </a:tbl>
          </a:graphicData>
        </a:graphic>
      </p:graphicFrame>
      <p:pic>
        <p:nvPicPr>
          <p:cNvPr id="3" name="Picture 2">
            <a:extLst>
              <a:ext uri="{FF2B5EF4-FFF2-40B4-BE49-F238E27FC236}">
                <a16:creationId xmlns:a16="http://schemas.microsoft.com/office/drawing/2014/main" id="{64B638A2-B1A7-4B7D-8836-57EF8C861446}"/>
              </a:ext>
            </a:extLst>
          </p:cNvPr>
          <p:cNvPicPr>
            <a:picLocks noChangeAspect="1"/>
          </p:cNvPicPr>
          <p:nvPr/>
        </p:nvPicPr>
        <p:blipFill rotWithShape="1">
          <a:blip r:embed="rId2"/>
          <a:srcRect l="59236"/>
          <a:stretch/>
        </p:blipFill>
        <p:spPr>
          <a:xfrm>
            <a:off x="3827720" y="774856"/>
            <a:ext cx="929467" cy="1158340"/>
          </a:xfrm>
          <a:prstGeom prst="rect">
            <a:avLst/>
          </a:prstGeom>
        </p:spPr>
      </p:pic>
      <p:pic>
        <p:nvPicPr>
          <p:cNvPr id="4" name="Picture 3">
            <a:extLst>
              <a:ext uri="{FF2B5EF4-FFF2-40B4-BE49-F238E27FC236}">
                <a16:creationId xmlns:a16="http://schemas.microsoft.com/office/drawing/2014/main" id="{F90D95B1-B0C4-4522-870F-F2B355461B4C}"/>
              </a:ext>
            </a:extLst>
          </p:cNvPr>
          <p:cNvPicPr>
            <a:picLocks noChangeAspect="1"/>
          </p:cNvPicPr>
          <p:nvPr/>
        </p:nvPicPr>
        <p:blipFill rotWithShape="1">
          <a:blip r:embed="rId3"/>
          <a:srcRect t="-2661" r="63769" b="2661"/>
          <a:stretch/>
        </p:blipFill>
        <p:spPr>
          <a:xfrm>
            <a:off x="7800454" y="774856"/>
            <a:ext cx="826095" cy="1158340"/>
          </a:xfrm>
          <a:prstGeom prst="rect">
            <a:avLst/>
          </a:prstGeom>
        </p:spPr>
      </p:pic>
      <p:sp>
        <p:nvSpPr>
          <p:cNvPr id="5" name="Rectangle 4">
            <a:extLst>
              <a:ext uri="{FF2B5EF4-FFF2-40B4-BE49-F238E27FC236}">
                <a16:creationId xmlns:a16="http://schemas.microsoft.com/office/drawing/2014/main" id="{F81F6E46-2B2C-4FEE-9F1D-7DB99EB70D13}"/>
              </a:ext>
            </a:extLst>
          </p:cNvPr>
          <p:cNvSpPr/>
          <p:nvPr/>
        </p:nvSpPr>
        <p:spPr>
          <a:xfrm>
            <a:off x="568053" y="416743"/>
            <a:ext cx="1877437" cy="369332"/>
          </a:xfrm>
          <a:prstGeom prst="rect">
            <a:avLst/>
          </a:prstGeom>
        </p:spPr>
        <p:txBody>
          <a:bodyPr wrap="none">
            <a:spAutoFit/>
          </a:bodyPr>
          <a:lstStyle/>
          <a:p>
            <a:pPr algn="l"/>
            <a:r>
              <a:rPr lang="en-GB" dirty="0"/>
              <a:t>Ocean currents</a:t>
            </a:r>
          </a:p>
        </p:txBody>
      </p:sp>
    </p:spTree>
    <p:extLst>
      <p:ext uri="{BB962C8B-B14F-4D97-AF65-F5344CB8AC3E}">
        <p14:creationId xmlns:p14="http://schemas.microsoft.com/office/powerpoint/2010/main" val="16935695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C6A35-10CB-407C-A28C-9C0F2F52E709}"/>
              </a:ext>
            </a:extLst>
          </p:cNvPr>
          <p:cNvPicPr>
            <a:picLocks noChangeAspect="1"/>
          </p:cNvPicPr>
          <p:nvPr/>
        </p:nvPicPr>
        <p:blipFill>
          <a:blip r:embed="rId2"/>
          <a:stretch>
            <a:fillRect/>
          </a:stretch>
        </p:blipFill>
        <p:spPr>
          <a:xfrm>
            <a:off x="0" y="855387"/>
            <a:ext cx="10693400" cy="5845725"/>
          </a:xfrm>
          <a:prstGeom prst="rect">
            <a:avLst/>
          </a:prstGeom>
        </p:spPr>
      </p:pic>
    </p:spTree>
    <p:extLst>
      <p:ext uri="{BB962C8B-B14F-4D97-AF65-F5344CB8AC3E}">
        <p14:creationId xmlns:p14="http://schemas.microsoft.com/office/powerpoint/2010/main" val="275690011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31B827-1123-4DF8-8A3E-E065E0C80C87}"/>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7123588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047307333"/>
              </p:ext>
            </p:extLst>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sz="900" dirty="0"/>
                <a:t>Physical </a:t>
              </a:r>
            </a:p>
            <a:p>
              <a:pPr>
                <a:defRPr sz="900">
                  <a:solidFill>
                    <a:srgbClr val="6197CC"/>
                  </a:solidFill>
                </a:defRPr>
              </a:pPr>
              <a:r>
                <a:rPr lang="en-GB" sz="900" dirty="0"/>
                <a:t>features</a:t>
              </a:r>
              <a:endParaRPr dirty="0"/>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Human </a:t>
              </a:r>
            </a:p>
            <a:p>
              <a:pPr>
                <a:defRPr sz="900">
                  <a:solidFill>
                    <a:srgbClr val="6197CC"/>
                  </a:solidFill>
                </a:defRPr>
              </a:pPr>
              <a:r>
                <a:rPr lang="en-GB" dirty="0"/>
                <a:t>processes</a:t>
              </a:r>
              <a:endParaRPr dirty="0"/>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7E6FD677-3B7D-4DFB-B06A-6C19B6386A1F}"/>
              </a:ext>
            </a:extLst>
          </p:cNvPr>
          <p:cNvSpPr/>
          <p:nvPr/>
        </p:nvSpPr>
        <p:spPr>
          <a:xfrm>
            <a:off x="581421" y="661848"/>
            <a:ext cx="3070071" cy="369332"/>
          </a:xfrm>
          <a:prstGeom prst="rect">
            <a:avLst/>
          </a:prstGeom>
        </p:spPr>
        <p:txBody>
          <a:bodyPr wrap="none">
            <a:spAutoFit/>
          </a:bodyPr>
          <a:lstStyle/>
          <a:p>
            <a:pPr lvl="0" algn="l"/>
            <a:r>
              <a:rPr lang="en-GB" dirty="0"/>
              <a:t>Biomes and climate zones</a:t>
            </a:r>
          </a:p>
        </p:txBody>
      </p:sp>
    </p:spTree>
    <p:extLst>
      <p:ext uri="{BB962C8B-B14F-4D97-AF65-F5344CB8AC3E}">
        <p14:creationId xmlns:p14="http://schemas.microsoft.com/office/powerpoint/2010/main" val="26082028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365757-BA47-451E-8354-85550D988640}"/>
              </a:ext>
            </a:extLst>
          </p:cNvPr>
          <p:cNvPicPr>
            <a:picLocks noChangeAspect="1"/>
          </p:cNvPicPr>
          <p:nvPr/>
        </p:nvPicPr>
        <p:blipFill>
          <a:blip r:embed="rId2"/>
          <a:stretch>
            <a:fillRect/>
          </a:stretch>
        </p:blipFill>
        <p:spPr>
          <a:xfrm>
            <a:off x="79375" y="806450"/>
            <a:ext cx="10534650" cy="5943600"/>
          </a:xfrm>
          <a:prstGeom prst="rect">
            <a:avLst/>
          </a:prstGeom>
        </p:spPr>
      </p:pic>
    </p:spTree>
    <p:extLst>
      <p:ext uri="{BB962C8B-B14F-4D97-AF65-F5344CB8AC3E}">
        <p14:creationId xmlns:p14="http://schemas.microsoft.com/office/powerpoint/2010/main" val="35904188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C2C0DF-1479-4779-9C45-815C806A4EBE}"/>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10355020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3" name="Rectangle 2">
            <a:extLst>
              <a:ext uri="{FF2B5EF4-FFF2-40B4-BE49-F238E27FC236}">
                <a16:creationId xmlns:a16="http://schemas.microsoft.com/office/drawing/2014/main" id="{FE5D0249-5C51-49C6-9FA7-8443D0FB6573}"/>
              </a:ext>
            </a:extLst>
          </p:cNvPr>
          <p:cNvSpPr/>
          <p:nvPr/>
        </p:nvSpPr>
        <p:spPr>
          <a:xfrm>
            <a:off x="593719" y="541933"/>
            <a:ext cx="2954655" cy="369332"/>
          </a:xfrm>
          <a:prstGeom prst="rect">
            <a:avLst/>
          </a:prstGeom>
        </p:spPr>
        <p:txBody>
          <a:bodyPr wrap="none">
            <a:spAutoFit/>
          </a:bodyPr>
          <a:lstStyle/>
          <a:p>
            <a:pPr lvl="0" algn="l"/>
            <a:r>
              <a:rPr lang="en-GB" dirty="0"/>
              <a:t>Tropical rainforest biome</a:t>
            </a:r>
          </a:p>
        </p:txBody>
      </p:sp>
    </p:spTree>
    <p:extLst>
      <p:ext uri="{BB962C8B-B14F-4D97-AF65-F5344CB8AC3E}">
        <p14:creationId xmlns:p14="http://schemas.microsoft.com/office/powerpoint/2010/main" val="20543361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eography topics overview"/>
          <p:cNvSpPr txBox="1"/>
          <p:nvPr/>
        </p:nvSpPr>
        <p:spPr>
          <a:xfrm>
            <a:off x="256826" y="247084"/>
            <a:ext cx="309312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Geography</a:t>
            </a:r>
            <a:r>
              <a:rPr dirty="0"/>
              <a:t> topics overview</a:t>
            </a:r>
          </a:p>
        </p:txBody>
      </p:sp>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lang="en-GB" dirty="0"/>
              <a:t>Geography</a:t>
            </a:r>
            <a:r>
              <a:rPr dirty="0"/>
              <a:t> topics are </a:t>
            </a:r>
            <a:r>
              <a:rPr dirty="0" err="1"/>
              <a:t>organised</a:t>
            </a:r>
            <a:r>
              <a:rPr dirty="0"/>
              <a:t> and referenced around a </a:t>
            </a:r>
            <a:r>
              <a:rPr lang="en-GB" dirty="0"/>
              <a:t>geographical</a:t>
            </a:r>
            <a:r>
              <a:rPr dirty="0"/>
              <a:t> schema.  Each topic either introduces an aspect of the schema or references previous instances of it.  Below is an overview of the topics we teach and which aspects of the schema it strengthens: </a:t>
            </a:r>
          </a:p>
        </p:txBody>
      </p:sp>
      <p:grpSp>
        <p:nvGrpSpPr>
          <p:cNvPr id="13" name="Group 12">
            <a:extLst>
              <a:ext uri="{FF2B5EF4-FFF2-40B4-BE49-F238E27FC236}">
                <a16:creationId xmlns:a16="http://schemas.microsoft.com/office/drawing/2014/main" id="{950317E7-6DEE-452A-B9ED-BB7563CAE065}"/>
              </a:ext>
            </a:extLst>
          </p:cNvPr>
          <p:cNvGrpSpPr/>
          <p:nvPr/>
        </p:nvGrpSpPr>
        <p:grpSpPr>
          <a:xfrm>
            <a:off x="5192602" y="1299856"/>
            <a:ext cx="712954" cy="857720"/>
            <a:chOff x="5192602" y="1299856"/>
            <a:chExt cx="712954" cy="857720"/>
          </a:xfrm>
        </p:grpSpPr>
        <p:sp>
          <p:nvSpPr>
            <p:cNvPr id="120" name="Location"/>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281" name="Group 280">
              <a:extLst>
                <a:ext uri="{FF2B5EF4-FFF2-40B4-BE49-F238E27FC236}">
                  <a16:creationId xmlns:a16="http://schemas.microsoft.com/office/drawing/2014/main" id="{3A0DBC29-B9D4-4FB3-8DAF-875CF6CB7DC9}"/>
                </a:ext>
              </a:extLst>
            </p:cNvPr>
            <p:cNvGrpSpPr/>
            <p:nvPr/>
          </p:nvGrpSpPr>
          <p:grpSpPr>
            <a:xfrm>
              <a:off x="5192602" y="1299856"/>
              <a:ext cx="712954" cy="648002"/>
              <a:chOff x="0" y="0"/>
              <a:chExt cx="1393991" cy="1331996"/>
            </a:xfrm>
          </p:grpSpPr>
          <p:sp>
            <p:nvSpPr>
              <p:cNvPr id="282" name="Shape 600">
                <a:extLst>
                  <a:ext uri="{FF2B5EF4-FFF2-40B4-BE49-F238E27FC236}">
                    <a16:creationId xmlns:a16="http://schemas.microsoft.com/office/drawing/2014/main" id="{B587F02C-51F8-4940-8742-11C9CA6A4291}"/>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83" name="Shape 602">
                <a:extLst>
                  <a:ext uri="{FF2B5EF4-FFF2-40B4-BE49-F238E27FC236}">
                    <a16:creationId xmlns:a16="http://schemas.microsoft.com/office/drawing/2014/main" id="{F0F1E5B8-8EC0-4BEE-827D-DE71E478240F}"/>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4" name="Shape 603">
                <a:extLst>
                  <a:ext uri="{FF2B5EF4-FFF2-40B4-BE49-F238E27FC236}">
                    <a16:creationId xmlns:a16="http://schemas.microsoft.com/office/drawing/2014/main" id="{6FDBD305-95E9-46CE-A624-7C62827CE811}"/>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5" name="Shape 604">
                <a:extLst>
                  <a:ext uri="{FF2B5EF4-FFF2-40B4-BE49-F238E27FC236}">
                    <a16:creationId xmlns:a16="http://schemas.microsoft.com/office/drawing/2014/main" id="{4715E5B9-F8C0-4577-A0C9-FEA5CDA5F257}"/>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6" name="Shape 605">
                <a:extLst>
                  <a:ext uri="{FF2B5EF4-FFF2-40B4-BE49-F238E27FC236}">
                    <a16:creationId xmlns:a16="http://schemas.microsoft.com/office/drawing/2014/main" id="{4141F376-9120-4363-AAE2-0ED52EB9DF74}"/>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7" name="Shape 606">
                <a:extLst>
                  <a:ext uri="{FF2B5EF4-FFF2-40B4-BE49-F238E27FC236}">
                    <a16:creationId xmlns:a16="http://schemas.microsoft.com/office/drawing/2014/main" id="{5E3F7373-3A82-480F-BF6E-68236F62F56A}"/>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8" name="Shape 607">
                <a:extLst>
                  <a:ext uri="{FF2B5EF4-FFF2-40B4-BE49-F238E27FC236}">
                    <a16:creationId xmlns:a16="http://schemas.microsoft.com/office/drawing/2014/main" id="{898B2508-3EB2-4B5E-ACB1-8DDD52D8B6B9}"/>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14" name="Group 13">
            <a:extLst>
              <a:ext uri="{FF2B5EF4-FFF2-40B4-BE49-F238E27FC236}">
                <a16:creationId xmlns:a16="http://schemas.microsoft.com/office/drawing/2014/main" id="{021AB2A7-1E0A-48CE-81EE-910444D2773F}"/>
              </a:ext>
            </a:extLst>
          </p:cNvPr>
          <p:cNvGrpSpPr/>
          <p:nvPr/>
        </p:nvGrpSpPr>
        <p:grpSpPr>
          <a:xfrm>
            <a:off x="5950909" y="1291997"/>
            <a:ext cx="761881" cy="1012341"/>
            <a:chOff x="5915705" y="1291997"/>
            <a:chExt cx="761881" cy="1012341"/>
          </a:xfrm>
        </p:grpSpPr>
        <p:sp>
          <p:nvSpPr>
            <p:cNvPr id="121" name="Physical…"/>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sz="900" dirty="0"/>
                <a:t>Physical </a:t>
              </a:r>
            </a:p>
            <a:p>
              <a:pPr>
                <a:defRPr sz="900">
                  <a:solidFill>
                    <a:srgbClr val="6197CC"/>
                  </a:solidFill>
                </a:defRPr>
              </a:pPr>
              <a:r>
                <a:rPr lang="en-GB" sz="900" dirty="0"/>
                <a:t>features</a:t>
              </a:r>
              <a:endParaRPr dirty="0"/>
            </a:p>
          </p:txBody>
        </p:sp>
        <p:pic>
          <p:nvPicPr>
            <p:cNvPr id="2" name="Picture 1">
              <a:extLst>
                <a:ext uri="{FF2B5EF4-FFF2-40B4-BE49-F238E27FC236}">
                  <a16:creationId xmlns:a16="http://schemas.microsoft.com/office/drawing/2014/main" id="{F04A11B3-AD18-41D4-BD74-075D07836629}"/>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5" name="Group 14">
            <a:extLst>
              <a:ext uri="{FF2B5EF4-FFF2-40B4-BE49-F238E27FC236}">
                <a16:creationId xmlns:a16="http://schemas.microsoft.com/office/drawing/2014/main" id="{6E6A742A-6B10-4434-907A-1F6DCB2690FB}"/>
              </a:ext>
            </a:extLst>
          </p:cNvPr>
          <p:cNvGrpSpPr/>
          <p:nvPr/>
        </p:nvGrpSpPr>
        <p:grpSpPr>
          <a:xfrm>
            <a:off x="6627560" y="1177665"/>
            <a:ext cx="812312" cy="1126721"/>
            <a:chOff x="6627560" y="1177665"/>
            <a:chExt cx="812312" cy="1126721"/>
          </a:xfrm>
        </p:grpSpPr>
        <p:sp>
          <p:nvSpPr>
            <p:cNvPr id="122" name="Human…"/>
            <p:cNvSpPr txBox="1"/>
            <p:nvPr/>
          </p:nvSpPr>
          <p:spPr>
            <a:xfrm>
              <a:off x="6627560" y="1947906"/>
              <a:ext cx="81231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Human features	</a:t>
              </a:r>
            </a:p>
          </p:txBody>
        </p:sp>
        <p:pic>
          <p:nvPicPr>
            <p:cNvPr id="3" name="Picture 2">
              <a:extLst>
                <a:ext uri="{FF2B5EF4-FFF2-40B4-BE49-F238E27FC236}">
                  <a16:creationId xmlns:a16="http://schemas.microsoft.com/office/drawing/2014/main" id="{EE626D18-1917-48E3-987F-9A75922DB057}"/>
                </a:ext>
              </a:extLst>
            </p:cNvPr>
            <p:cNvPicPr>
              <a:picLocks noChangeAspect="1"/>
            </p:cNvPicPr>
            <p:nvPr/>
          </p:nvPicPr>
          <p:blipFill>
            <a:blip r:embed="rId3"/>
            <a:stretch>
              <a:fillRect/>
            </a:stretch>
          </p:blipFill>
          <p:spPr>
            <a:xfrm>
              <a:off x="6658349" y="1177665"/>
              <a:ext cx="731497" cy="783131"/>
            </a:xfrm>
            <a:prstGeom prst="rect">
              <a:avLst/>
            </a:prstGeom>
          </p:spPr>
        </p:pic>
      </p:grpSp>
      <p:grpSp>
        <p:nvGrpSpPr>
          <p:cNvPr id="16" name="Group 15">
            <a:extLst>
              <a:ext uri="{FF2B5EF4-FFF2-40B4-BE49-F238E27FC236}">
                <a16:creationId xmlns:a16="http://schemas.microsoft.com/office/drawing/2014/main" id="{88006046-EF2A-4748-81C3-81A1FBA59275}"/>
              </a:ext>
            </a:extLst>
          </p:cNvPr>
          <p:cNvGrpSpPr/>
          <p:nvPr/>
        </p:nvGrpSpPr>
        <p:grpSpPr>
          <a:xfrm>
            <a:off x="7436738" y="1239369"/>
            <a:ext cx="727450" cy="935052"/>
            <a:chOff x="7436738" y="1239369"/>
            <a:chExt cx="727450" cy="935052"/>
          </a:xfrm>
        </p:grpSpPr>
        <p:sp>
          <p:nvSpPr>
            <p:cNvPr id="123" name="Diversity"/>
            <p:cNvSpPr txBox="1"/>
            <p:nvPr/>
          </p:nvSpPr>
          <p:spPr>
            <a:xfrm>
              <a:off x="7540262" y="1956441"/>
              <a:ext cx="566794"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Diversity</a:t>
              </a:r>
              <a:endParaRPr dirty="0"/>
            </a:p>
          </p:txBody>
        </p:sp>
        <p:pic>
          <p:nvPicPr>
            <p:cNvPr id="4" name="Picture 3">
              <a:extLst>
                <a:ext uri="{FF2B5EF4-FFF2-40B4-BE49-F238E27FC236}">
                  <a16:creationId xmlns:a16="http://schemas.microsoft.com/office/drawing/2014/main" id="{494C75B3-BC2F-4EB8-95FA-52DFAF798761}"/>
                </a:ext>
              </a:extLst>
            </p:cNvPr>
            <p:cNvPicPr>
              <a:picLocks noChangeAspect="1"/>
            </p:cNvPicPr>
            <p:nvPr/>
          </p:nvPicPr>
          <p:blipFill>
            <a:blip r:embed="rId4"/>
            <a:stretch>
              <a:fillRect/>
            </a:stretch>
          </p:blipFill>
          <p:spPr>
            <a:xfrm>
              <a:off x="7436738" y="1239369"/>
              <a:ext cx="727450" cy="723015"/>
            </a:xfrm>
            <a:prstGeom prst="rect">
              <a:avLst/>
            </a:prstGeom>
          </p:spPr>
        </p:pic>
      </p:grpSp>
      <p:grpSp>
        <p:nvGrpSpPr>
          <p:cNvPr id="17" name="Group 16">
            <a:extLst>
              <a:ext uri="{FF2B5EF4-FFF2-40B4-BE49-F238E27FC236}">
                <a16:creationId xmlns:a16="http://schemas.microsoft.com/office/drawing/2014/main" id="{C3515525-8ADA-4A91-9509-07C5E66553FF}"/>
              </a:ext>
            </a:extLst>
          </p:cNvPr>
          <p:cNvGrpSpPr/>
          <p:nvPr/>
        </p:nvGrpSpPr>
        <p:grpSpPr>
          <a:xfrm>
            <a:off x="8157420" y="1189719"/>
            <a:ext cx="705333" cy="1101238"/>
            <a:chOff x="8157420" y="1189719"/>
            <a:chExt cx="705333" cy="1101238"/>
          </a:xfrm>
        </p:grpSpPr>
        <p:sp>
          <p:nvSpPr>
            <p:cNvPr id="124" name="Physical…"/>
            <p:cNvSpPr txBox="1"/>
            <p:nvPr/>
          </p:nvSpPr>
          <p:spPr>
            <a:xfrm>
              <a:off x="8212603" y="1934477"/>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Physical </a:t>
              </a:r>
            </a:p>
            <a:p>
              <a:pPr>
                <a:defRPr sz="900">
                  <a:solidFill>
                    <a:srgbClr val="6197CC"/>
                  </a:solidFill>
                </a:defRPr>
              </a:pPr>
              <a:r>
                <a:rPr lang="en-GB" dirty="0"/>
                <a:t>processes</a:t>
              </a:r>
              <a:endParaRPr dirty="0"/>
            </a:p>
          </p:txBody>
        </p:sp>
        <p:pic>
          <p:nvPicPr>
            <p:cNvPr id="5" name="Picture 4">
              <a:extLst>
                <a:ext uri="{FF2B5EF4-FFF2-40B4-BE49-F238E27FC236}">
                  <a16:creationId xmlns:a16="http://schemas.microsoft.com/office/drawing/2014/main" id="{0E284B28-5C5E-4A85-89BF-158AF86E58B4}"/>
                </a:ext>
              </a:extLst>
            </p:cNvPr>
            <p:cNvPicPr>
              <a:picLocks noChangeAspect="1"/>
            </p:cNvPicPr>
            <p:nvPr/>
          </p:nvPicPr>
          <p:blipFill>
            <a:blip r:embed="rId5"/>
            <a:stretch>
              <a:fillRect/>
            </a:stretch>
          </p:blipFill>
          <p:spPr>
            <a:xfrm>
              <a:off x="8157420" y="1189719"/>
              <a:ext cx="691580" cy="723016"/>
            </a:xfrm>
            <a:prstGeom prst="rect">
              <a:avLst/>
            </a:prstGeom>
          </p:spPr>
        </p:pic>
      </p:grpSp>
      <p:grpSp>
        <p:nvGrpSpPr>
          <p:cNvPr id="18" name="Group 17">
            <a:extLst>
              <a:ext uri="{FF2B5EF4-FFF2-40B4-BE49-F238E27FC236}">
                <a16:creationId xmlns:a16="http://schemas.microsoft.com/office/drawing/2014/main" id="{FB8DDB16-3B2F-48F6-864C-51E5DC6ABAE4}"/>
              </a:ext>
            </a:extLst>
          </p:cNvPr>
          <p:cNvGrpSpPr/>
          <p:nvPr/>
        </p:nvGrpSpPr>
        <p:grpSpPr>
          <a:xfrm>
            <a:off x="8849000" y="1161164"/>
            <a:ext cx="807292" cy="1143174"/>
            <a:chOff x="8849000" y="1161164"/>
            <a:chExt cx="807292" cy="1143174"/>
          </a:xfrm>
        </p:grpSpPr>
        <p:sp>
          <p:nvSpPr>
            <p:cNvPr id="125" name="Human…"/>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Human </a:t>
              </a:r>
            </a:p>
            <a:p>
              <a:pPr>
                <a:defRPr sz="900">
                  <a:solidFill>
                    <a:srgbClr val="6197CC"/>
                  </a:solidFill>
                </a:defRPr>
              </a:pPr>
              <a:r>
                <a:rPr lang="en-GB" dirty="0"/>
                <a:t>processes</a:t>
              </a:r>
              <a:endParaRPr dirty="0"/>
            </a:p>
          </p:txBody>
        </p:sp>
        <p:pic>
          <p:nvPicPr>
            <p:cNvPr id="6" name="Picture 5">
              <a:extLst>
                <a:ext uri="{FF2B5EF4-FFF2-40B4-BE49-F238E27FC236}">
                  <a16:creationId xmlns:a16="http://schemas.microsoft.com/office/drawing/2014/main" id="{48DC5F2E-C33C-472C-BCE5-B207CD01CD86}"/>
                </a:ext>
              </a:extLst>
            </p:cNvPr>
            <p:cNvPicPr>
              <a:picLocks noChangeAspect="1"/>
            </p:cNvPicPr>
            <p:nvPr/>
          </p:nvPicPr>
          <p:blipFill>
            <a:blip r:embed="rId6"/>
            <a:stretch>
              <a:fillRect/>
            </a:stretch>
          </p:blipFill>
          <p:spPr>
            <a:xfrm>
              <a:off x="8849000" y="1161164"/>
              <a:ext cx="807292" cy="762442"/>
            </a:xfrm>
            <a:prstGeom prst="rect">
              <a:avLst/>
            </a:prstGeom>
          </p:spPr>
        </p:pic>
      </p:grpSp>
      <p:grpSp>
        <p:nvGrpSpPr>
          <p:cNvPr id="12" name="Group 11">
            <a:extLst>
              <a:ext uri="{FF2B5EF4-FFF2-40B4-BE49-F238E27FC236}">
                <a16:creationId xmlns:a16="http://schemas.microsoft.com/office/drawing/2014/main" id="{3854310B-806D-4CEE-AD36-004D1E8C2D17}"/>
              </a:ext>
            </a:extLst>
          </p:cNvPr>
          <p:cNvGrpSpPr/>
          <p:nvPr/>
        </p:nvGrpSpPr>
        <p:grpSpPr>
          <a:xfrm>
            <a:off x="9490652" y="963555"/>
            <a:ext cx="778142" cy="969472"/>
            <a:chOff x="9604152" y="1206304"/>
            <a:chExt cx="778142" cy="969472"/>
          </a:xfrm>
        </p:grpSpPr>
        <p:sp>
          <p:nvSpPr>
            <p:cNvPr id="126" name="Techniques"/>
            <p:cNvSpPr txBox="1"/>
            <p:nvPr/>
          </p:nvSpPr>
          <p:spPr>
            <a:xfrm>
              <a:off x="9615117" y="1957796"/>
              <a:ext cx="7206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Techniques</a:t>
              </a:r>
              <a:endParaRPr dirty="0"/>
            </a:p>
          </p:txBody>
        </p:sp>
        <p:pic>
          <p:nvPicPr>
            <p:cNvPr id="7" name="Picture 6">
              <a:extLst>
                <a:ext uri="{FF2B5EF4-FFF2-40B4-BE49-F238E27FC236}">
                  <a16:creationId xmlns:a16="http://schemas.microsoft.com/office/drawing/2014/main" id="{1E074148-9CCD-408F-9A4B-EC82C7646A64}"/>
                </a:ext>
              </a:extLst>
            </p:cNvPr>
            <p:cNvPicPr>
              <a:picLocks noChangeAspect="1"/>
            </p:cNvPicPr>
            <p:nvPr/>
          </p:nvPicPr>
          <p:blipFill>
            <a:blip r:embed="rId7"/>
            <a:stretch>
              <a:fillRect/>
            </a:stretch>
          </p:blipFill>
          <p:spPr>
            <a:xfrm>
              <a:off x="9604152" y="1206304"/>
              <a:ext cx="778142" cy="729230"/>
            </a:xfrm>
            <a:prstGeom prst="rect">
              <a:avLst/>
            </a:prstGeom>
          </p:spPr>
        </p:pic>
      </p:grpSp>
      <p:graphicFrame>
        <p:nvGraphicFramePr>
          <p:cNvPr id="8" name="Table 7">
            <a:extLst>
              <a:ext uri="{FF2B5EF4-FFF2-40B4-BE49-F238E27FC236}">
                <a16:creationId xmlns:a16="http://schemas.microsoft.com/office/drawing/2014/main" id="{615487C5-9A0A-4530-8BFE-66EFED5986DB}"/>
              </a:ext>
            </a:extLst>
          </p:cNvPr>
          <p:cNvGraphicFramePr>
            <a:graphicFrameLocks noGrp="1"/>
          </p:cNvGraphicFramePr>
          <p:nvPr>
            <p:extLst>
              <p:ext uri="{D42A27DB-BD31-4B8C-83A1-F6EECF244321}">
                <p14:modId xmlns:p14="http://schemas.microsoft.com/office/powerpoint/2010/main" val="1679709092"/>
              </p:ext>
            </p:extLst>
          </p:nvPr>
        </p:nvGraphicFramePr>
        <p:xfrm>
          <a:off x="497505" y="2550374"/>
          <a:ext cx="9838296" cy="4432762"/>
        </p:xfrm>
        <a:graphic>
          <a:graphicData uri="http://schemas.openxmlformats.org/drawingml/2006/table">
            <a:tbl>
              <a:tblPr firstRow="1" bandRow="1">
                <a:tableStyleId>{5940675A-B579-460E-94D1-54222C63F5DA}</a:tableStyleId>
              </a:tblPr>
              <a:tblGrid>
                <a:gridCol w="4754979">
                  <a:extLst>
                    <a:ext uri="{9D8B030D-6E8A-4147-A177-3AD203B41FA5}">
                      <a16:colId xmlns:a16="http://schemas.microsoft.com/office/drawing/2014/main" val="4103951036"/>
                    </a:ext>
                  </a:extLst>
                </a:gridCol>
                <a:gridCol w="733646">
                  <a:extLst>
                    <a:ext uri="{9D8B030D-6E8A-4147-A177-3AD203B41FA5}">
                      <a16:colId xmlns:a16="http://schemas.microsoft.com/office/drawing/2014/main" val="2978139400"/>
                    </a:ext>
                  </a:extLst>
                </a:gridCol>
                <a:gridCol w="754912">
                  <a:extLst>
                    <a:ext uri="{9D8B030D-6E8A-4147-A177-3AD203B41FA5}">
                      <a16:colId xmlns:a16="http://schemas.microsoft.com/office/drawing/2014/main" val="3667530379"/>
                    </a:ext>
                  </a:extLst>
                </a:gridCol>
                <a:gridCol w="744279">
                  <a:extLst>
                    <a:ext uri="{9D8B030D-6E8A-4147-A177-3AD203B41FA5}">
                      <a16:colId xmlns:a16="http://schemas.microsoft.com/office/drawing/2014/main" val="4223679677"/>
                    </a:ext>
                  </a:extLst>
                </a:gridCol>
                <a:gridCol w="712381">
                  <a:extLst>
                    <a:ext uri="{9D8B030D-6E8A-4147-A177-3AD203B41FA5}">
                      <a16:colId xmlns:a16="http://schemas.microsoft.com/office/drawing/2014/main" val="3884373249"/>
                    </a:ext>
                  </a:extLst>
                </a:gridCol>
                <a:gridCol w="701749">
                  <a:extLst>
                    <a:ext uri="{9D8B030D-6E8A-4147-A177-3AD203B41FA5}">
                      <a16:colId xmlns:a16="http://schemas.microsoft.com/office/drawing/2014/main" val="2344546638"/>
                    </a:ext>
                  </a:extLst>
                </a:gridCol>
                <a:gridCol w="733647">
                  <a:extLst>
                    <a:ext uri="{9D8B030D-6E8A-4147-A177-3AD203B41FA5}">
                      <a16:colId xmlns:a16="http://schemas.microsoft.com/office/drawing/2014/main" val="2924891864"/>
                    </a:ext>
                  </a:extLst>
                </a:gridCol>
                <a:gridCol w="702703">
                  <a:extLst>
                    <a:ext uri="{9D8B030D-6E8A-4147-A177-3AD203B41FA5}">
                      <a16:colId xmlns:a16="http://schemas.microsoft.com/office/drawing/2014/main" val="1670979270"/>
                    </a:ext>
                  </a:extLst>
                </a:gridCol>
              </a:tblGrid>
              <a:tr h="0">
                <a:tc>
                  <a:txBody>
                    <a:bodyPr/>
                    <a:lstStyle/>
                    <a:p>
                      <a:pPr algn="l"/>
                      <a:r>
                        <a:rPr lang="en-GB" dirty="0"/>
                        <a:t>Using maps-features</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r>
                        <a:rPr lang="en-GB" b="1" dirty="0"/>
                        <a:t>.</a:t>
                      </a:r>
                    </a:p>
                  </a:txBody>
                  <a:tcPr/>
                </a:tc>
                <a:extLst>
                  <a:ext uri="{0D108BD9-81ED-4DB2-BD59-A6C34878D82A}">
                    <a16:rowId xmlns:a16="http://schemas.microsoft.com/office/drawing/2014/main" val="2820040336"/>
                  </a:ext>
                </a:extLst>
              </a:tr>
              <a:tr h="272550">
                <a:tc>
                  <a:txBody>
                    <a:bodyPr/>
                    <a:lstStyle/>
                    <a:p>
                      <a:pPr algn="l"/>
                      <a:r>
                        <a:rPr lang="en-GB" dirty="0"/>
                        <a:t>Using maps-four figure and six figure grid references</a:t>
                      </a:r>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endParaRPr lang="en-GB" b="1"/>
                    </a:p>
                  </a:txBody>
                  <a:tcPr/>
                </a:tc>
                <a:tc>
                  <a:txBody>
                    <a:bodyPr/>
                    <a:lstStyle/>
                    <a:p>
                      <a:r>
                        <a:rPr lang="en-GB" b="1" dirty="0"/>
                        <a:t>.</a:t>
                      </a:r>
                    </a:p>
                  </a:txBody>
                  <a:tcPr/>
                </a:tc>
                <a:extLst>
                  <a:ext uri="{0D108BD9-81ED-4DB2-BD59-A6C34878D82A}">
                    <a16:rowId xmlns:a16="http://schemas.microsoft.com/office/drawing/2014/main" val="4111283190"/>
                  </a:ext>
                </a:extLst>
              </a:tr>
              <a:tr h="272550">
                <a:tc>
                  <a:txBody>
                    <a:bodyPr/>
                    <a:lstStyle/>
                    <a:p>
                      <a:pPr algn="l"/>
                      <a:r>
                        <a:rPr lang="en-GB" dirty="0"/>
                        <a:t>Ocean currents</a:t>
                      </a:r>
                    </a:p>
                  </a:txBody>
                  <a:tcPr/>
                </a:tc>
                <a:tc>
                  <a:txBody>
                    <a:bodyPr/>
                    <a:lstStyle/>
                    <a:p>
                      <a:endParaRPr lang="en-GB" b="1" dirty="0"/>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281554547"/>
                  </a:ext>
                </a:extLst>
              </a:tr>
              <a:tr h="272550">
                <a:tc>
                  <a:txBody>
                    <a:bodyPr/>
                    <a:lstStyle/>
                    <a:p>
                      <a:pPr algn="l"/>
                      <a:r>
                        <a:rPr lang="en-GB" b="0" dirty="0"/>
                        <a:t>Biomes and climate zones</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extLst>
                  <a:ext uri="{0D108BD9-81ED-4DB2-BD59-A6C34878D82A}">
                    <a16:rowId xmlns:a16="http://schemas.microsoft.com/office/drawing/2014/main" val="674563200"/>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Tropical rainforest biome</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extLst>
                  <a:ext uri="{0D108BD9-81ED-4DB2-BD59-A6C34878D82A}">
                    <a16:rowId xmlns:a16="http://schemas.microsoft.com/office/drawing/2014/main" val="1324261006"/>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Temperate deciduous forest biome</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endParaRPr lang="en-GB" b="1" dirty="0"/>
                    </a:p>
                  </a:txBody>
                  <a:tcPr/>
                </a:tc>
                <a:tc>
                  <a:txBody>
                    <a:bodyPr/>
                    <a:lstStyle/>
                    <a:p>
                      <a:endParaRPr lang="en-GB" b="1"/>
                    </a:p>
                  </a:txBody>
                  <a:tcPr/>
                </a:tc>
                <a:extLst>
                  <a:ext uri="{0D108BD9-81ED-4DB2-BD59-A6C34878D82A}">
                    <a16:rowId xmlns:a16="http://schemas.microsoft.com/office/drawing/2014/main" val="2693543985"/>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Desert biome</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endParaRPr lang="en-GB" b="1" dirty="0"/>
                    </a:p>
                  </a:txBody>
                  <a:tcPr/>
                </a:tc>
                <a:tc>
                  <a:txBody>
                    <a:bodyPr/>
                    <a:lstStyle/>
                    <a:p>
                      <a:endParaRPr lang="en-GB" b="1"/>
                    </a:p>
                  </a:txBody>
                  <a:tcPr/>
                </a:tc>
                <a:extLst>
                  <a:ext uri="{0D108BD9-81ED-4DB2-BD59-A6C34878D82A}">
                    <a16:rowId xmlns:a16="http://schemas.microsoft.com/office/drawing/2014/main" val="2655590564"/>
                  </a:ext>
                </a:extLst>
              </a:tr>
              <a:tr h="272550">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dirty="0"/>
                        <a:t>Tundra biome</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extLst>
                  <a:ext uri="{0D108BD9-81ED-4DB2-BD59-A6C34878D82A}">
                    <a16:rowId xmlns:a16="http://schemas.microsoft.com/office/drawing/2014/main" val="1103820828"/>
                  </a:ext>
                </a:extLst>
              </a:tr>
              <a:tr h="137160">
                <a:tc>
                  <a:txBody>
                    <a:bodyPr/>
                    <a:lstStyle/>
                    <a:p>
                      <a:pPr algn="l"/>
                      <a:r>
                        <a:rPr lang="en-GB" dirty="0"/>
                        <a:t>Taiga biome</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r>
                        <a:rPr lang="en-GB" b="1" dirty="0"/>
                        <a:t>.</a:t>
                      </a:r>
                    </a:p>
                  </a:txBody>
                  <a:tcPr/>
                </a:tc>
                <a:tc>
                  <a:txBody>
                    <a:bodyPr/>
                    <a:lstStyle/>
                    <a:p>
                      <a:endParaRPr lang="en-GB" b="1" dirty="0"/>
                    </a:p>
                  </a:txBody>
                  <a:tcPr/>
                </a:tc>
                <a:tc>
                  <a:txBody>
                    <a:bodyPr/>
                    <a:lstStyle/>
                    <a:p>
                      <a:r>
                        <a:rPr lang="en-GB" b="1" dirty="0"/>
                        <a:t>.</a:t>
                      </a:r>
                    </a:p>
                  </a:txBody>
                  <a:tcPr/>
                </a:tc>
                <a:tc>
                  <a:txBody>
                    <a:bodyPr/>
                    <a:lstStyle/>
                    <a:p>
                      <a:endParaRPr lang="en-GB" b="1" dirty="0"/>
                    </a:p>
                  </a:txBody>
                  <a:tcPr/>
                </a:tc>
                <a:extLst>
                  <a:ext uri="{0D108BD9-81ED-4DB2-BD59-A6C34878D82A}">
                    <a16:rowId xmlns:a16="http://schemas.microsoft.com/office/drawing/2014/main" val="3387989673"/>
                  </a:ext>
                </a:extLst>
              </a:tr>
              <a:tr h="137160">
                <a:tc>
                  <a:txBody>
                    <a:bodyPr/>
                    <a:lstStyle/>
                    <a:p>
                      <a:pPr algn="l"/>
                      <a:r>
                        <a:rPr lang="en-GB" dirty="0"/>
                        <a:t>Grassland biome</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r>
                        <a:rPr lang="en-GB" b="1" dirty="0"/>
                        <a:t>.</a:t>
                      </a:r>
                    </a:p>
                  </a:txBody>
                  <a:tcPr/>
                </a:tc>
                <a:tc>
                  <a:txBody>
                    <a:bodyPr/>
                    <a:lstStyle/>
                    <a:p>
                      <a:endParaRPr lang="en-GB" b="1" dirty="0"/>
                    </a:p>
                  </a:txBody>
                  <a:tcPr/>
                </a:tc>
                <a:tc>
                  <a:txBody>
                    <a:bodyPr/>
                    <a:lstStyle/>
                    <a:p>
                      <a:r>
                        <a:rPr lang="en-GB" b="1" dirty="0"/>
                        <a:t>.</a:t>
                      </a:r>
                    </a:p>
                  </a:txBody>
                  <a:tcPr/>
                </a:tc>
                <a:tc>
                  <a:txBody>
                    <a:bodyPr/>
                    <a:lstStyle/>
                    <a:p>
                      <a:endParaRPr lang="en-GB" b="1" dirty="0"/>
                    </a:p>
                  </a:txBody>
                  <a:tcPr/>
                </a:tc>
                <a:extLst>
                  <a:ext uri="{0D108BD9-81ED-4DB2-BD59-A6C34878D82A}">
                    <a16:rowId xmlns:a16="http://schemas.microsoft.com/office/drawing/2014/main" val="2725490645"/>
                  </a:ext>
                </a:extLst>
              </a:tr>
              <a:tr h="277814">
                <a:tc>
                  <a:txBody>
                    <a:bodyPr/>
                    <a:lstStyle/>
                    <a:p>
                      <a:pPr algn="l"/>
                      <a:r>
                        <a:rPr lang="en-GB" dirty="0"/>
                        <a:t>Marine biome</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extLst>
                  <a:ext uri="{0D108BD9-81ED-4DB2-BD59-A6C34878D82A}">
                    <a16:rowId xmlns:a16="http://schemas.microsoft.com/office/drawing/2014/main" val="4162479171"/>
                  </a:ext>
                </a:extLst>
              </a:tr>
              <a:tr h="272550">
                <a:tc>
                  <a:txBody>
                    <a:bodyPr/>
                    <a:lstStyle/>
                    <a:p>
                      <a:pPr algn="l"/>
                      <a:r>
                        <a:rPr lang="en-GB" dirty="0"/>
                        <a:t>Freshwater biome</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extLst>
                  <a:ext uri="{0D108BD9-81ED-4DB2-BD59-A6C34878D82A}">
                    <a16:rowId xmlns:a16="http://schemas.microsoft.com/office/drawing/2014/main" val="596397825"/>
                  </a:ext>
                </a:extLst>
              </a:tr>
              <a:tr h="272550">
                <a:tc>
                  <a:txBody>
                    <a:bodyPr/>
                    <a:lstStyle/>
                    <a:p>
                      <a:pPr algn="l"/>
                      <a:r>
                        <a:rPr lang="en-GB" dirty="0"/>
                        <a:t>Ice Biome</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r>
                        <a:rPr lang="en-GB" b="1" dirty="0"/>
                        <a:t>.</a:t>
                      </a:r>
                    </a:p>
                  </a:txBody>
                  <a:tcPr/>
                </a:tc>
                <a:tc>
                  <a:txBody>
                    <a:bodyPr/>
                    <a:lstStyle/>
                    <a:p>
                      <a:endParaRPr lang="en-GB" b="1"/>
                    </a:p>
                  </a:txBody>
                  <a:tcPr/>
                </a:tc>
                <a:extLst>
                  <a:ext uri="{0D108BD9-81ED-4DB2-BD59-A6C34878D82A}">
                    <a16:rowId xmlns:a16="http://schemas.microsoft.com/office/drawing/2014/main" val="267694284"/>
                  </a:ext>
                </a:extLst>
              </a:tr>
              <a:tr h="272550">
                <a:tc>
                  <a:txBody>
                    <a:bodyPr/>
                    <a:lstStyle/>
                    <a:p>
                      <a:pPr algn="l"/>
                      <a:r>
                        <a:rPr lang="en-GB" dirty="0"/>
                        <a:t>North America</a:t>
                      </a:r>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3986440414"/>
                  </a:ext>
                </a:extLst>
              </a:tr>
              <a:tr h="290157">
                <a:tc>
                  <a:txBody>
                    <a:bodyPr/>
                    <a:lstStyle/>
                    <a:p>
                      <a:pPr algn="l"/>
                      <a:r>
                        <a:rPr lang="en-GB" dirty="0"/>
                        <a:t>North America-population</a:t>
                      </a:r>
                    </a:p>
                  </a:txBody>
                  <a:tcPr/>
                </a:tc>
                <a:tc>
                  <a:txBody>
                    <a:bodyPr/>
                    <a:lstStyle/>
                    <a:p>
                      <a:endParaRPr lang="en-GB" b="1" dirty="0"/>
                    </a:p>
                  </a:txBody>
                  <a:tcPr/>
                </a:tc>
                <a:tc>
                  <a:txBody>
                    <a:bodyPr/>
                    <a:lstStyle/>
                    <a:p>
                      <a:endParaRPr lang="en-GB" b="1"/>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203193997"/>
                  </a:ext>
                </a:extLst>
              </a:tr>
              <a:tr h="298631">
                <a:tc>
                  <a:txBody>
                    <a:bodyPr/>
                    <a:lstStyle/>
                    <a:p>
                      <a:pPr algn="l"/>
                      <a:r>
                        <a:rPr lang="en-GB" dirty="0"/>
                        <a:t>North America-rivers</a:t>
                      </a:r>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dirty="0"/>
                    </a:p>
                  </a:txBody>
                  <a:tcPr/>
                </a:tc>
                <a:tc>
                  <a:txBody>
                    <a:bodyPr/>
                    <a:lstStyle/>
                    <a:p>
                      <a:r>
                        <a:rPr lang="en-GB" b="1" dirty="0"/>
                        <a:t>.</a:t>
                      </a:r>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1170954169"/>
                  </a:ext>
                </a:extLst>
              </a:tr>
            </a:tbl>
          </a:graphicData>
        </a:graphic>
      </p:graphicFrame>
    </p:spTree>
    <p:extLst>
      <p:ext uri="{BB962C8B-B14F-4D97-AF65-F5344CB8AC3E}">
        <p14:creationId xmlns:p14="http://schemas.microsoft.com/office/powerpoint/2010/main" val="340962488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573D8-CC17-4B56-90DE-ED4864C55D5C}"/>
              </a:ext>
            </a:extLst>
          </p:cNvPr>
          <p:cNvPicPr>
            <a:picLocks noChangeAspect="1"/>
          </p:cNvPicPr>
          <p:nvPr/>
        </p:nvPicPr>
        <p:blipFill>
          <a:blip r:embed="rId2"/>
          <a:stretch>
            <a:fillRect/>
          </a:stretch>
        </p:blipFill>
        <p:spPr>
          <a:xfrm>
            <a:off x="0" y="834241"/>
            <a:ext cx="10693400" cy="5888018"/>
          </a:xfrm>
          <a:prstGeom prst="rect">
            <a:avLst/>
          </a:prstGeom>
        </p:spPr>
      </p:pic>
    </p:spTree>
    <p:extLst>
      <p:ext uri="{BB962C8B-B14F-4D97-AF65-F5344CB8AC3E}">
        <p14:creationId xmlns:p14="http://schemas.microsoft.com/office/powerpoint/2010/main" val="38417370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222785614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72C9FC1D-1983-4765-B83D-912EE4FA3852}"/>
              </a:ext>
            </a:extLst>
          </p:cNvPr>
          <p:cNvSpPr/>
          <p:nvPr/>
        </p:nvSpPr>
        <p:spPr>
          <a:xfrm>
            <a:off x="593719" y="541933"/>
            <a:ext cx="4019049" cy="369332"/>
          </a:xfrm>
          <a:prstGeom prst="rect">
            <a:avLst/>
          </a:prstGeom>
        </p:spPr>
        <p:txBody>
          <a:bodyPr wrap="none">
            <a:spAutoFit/>
          </a:bodyPr>
          <a:lstStyle/>
          <a:p>
            <a:pPr lvl="0" algn="l"/>
            <a:r>
              <a:rPr lang="en-GB" dirty="0"/>
              <a:t>Temperate deciduous forest biome</a:t>
            </a:r>
          </a:p>
        </p:txBody>
      </p:sp>
    </p:spTree>
    <p:extLst>
      <p:ext uri="{BB962C8B-B14F-4D97-AF65-F5344CB8AC3E}">
        <p14:creationId xmlns:p14="http://schemas.microsoft.com/office/powerpoint/2010/main" val="19899624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A13E2E-0978-43F1-82A7-E0177AEB85B1}"/>
              </a:ext>
            </a:extLst>
          </p:cNvPr>
          <p:cNvPicPr>
            <a:picLocks noChangeAspect="1"/>
          </p:cNvPicPr>
          <p:nvPr/>
        </p:nvPicPr>
        <p:blipFill>
          <a:blip r:embed="rId2"/>
          <a:stretch>
            <a:fillRect/>
          </a:stretch>
        </p:blipFill>
        <p:spPr>
          <a:xfrm>
            <a:off x="0" y="945994"/>
            <a:ext cx="10693400" cy="5664511"/>
          </a:xfrm>
          <a:prstGeom prst="rect">
            <a:avLst/>
          </a:prstGeom>
        </p:spPr>
      </p:pic>
    </p:spTree>
    <p:extLst>
      <p:ext uri="{BB962C8B-B14F-4D97-AF65-F5344CB8AC3E}">
        <p14:creationId xmlns:p14="http://schemas.microsoft.com/office/powerpoint/2010/main" val="332814511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205101477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84713889"/>
              </p:ext>
            </p:extLst>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 biomes.</a:t>
                      </a:r>
                      <a:endParaRPr lang="en-US" dirty="0"/>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70C0"/>
                          </a:solidFill>
                        </a:rPr>
                        <a:t>Relate your knowledge of the location of biomes to the location of climate zones.</a:t>
                      </a:r>
                    </a:p>
                    <a:p>
                      <a:pPr algn="l"/>
                      <a:r>
                        <a:rPr lang="en-GB" dirty="0">
                          <a:solidFill>
                            <a:srgbClr val="0070C0"/>
                          </a:solidFill>
                        </a:rPr>
                        <a:t>Make some generalisations. (Teacher note: generalisation should display an understanding of geographical location,</a:t>
                      </a:r>
                    </a:p>
                    <a:p>
                      <a:pPr algn="l"/>
                      <a:r>
                        <a:rPr lang="en-GB" dirty="0">
                          <a:solidFill>
                            <a:srgbClr val="0070C0"/>
                          </a:solidFill>
                        </a:rPr>
                        <a:t>e.g. terrestrial biomes nearer the equator contain more abundant species than</a:t>
                      </a:r>
                    </a:p>
                    <a:p>
                      <a:pPr algn="l"/>
                      <a:r>
                        <a:rPr lang="en-GB" dirty="0">
                          <a:solidFill>
                            <a:srgbClr val="0070C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70C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CB18721C-D293-4916-A015-94D3AE15F0A2}"/>
              </a:ext>
            </a:extLst>
          </p:cNvPr>
          <p:cNvSpPr/>
          <p:nvPr/>
        </p:nvSpPr>
        <p:spPr>
          <a:xfrm>
            <a:off x="593719" y="541933"/>
            <a:ext cx="1646605" cy="369332"/>
          </a:xfrm>
          <a:prstGeom prst="rect">
            <a:avLst/>
          </a:prstGeom>
        </p:spPr>
        <p:txBody>
          <a:bodyPr wrap="none">
            <a:spAutoFit/>
          </a:bodyPr>
          <a:lstStyle/>
          <a:p>
            <a:pPr lvl="0" algn="l"/>
            <a:r>
              <a:rPr lang="en-GB" dirty="0"/>
              <a:t>Desert biome</a:t>
            </a:r>
          </a:p>
        </p:txBody>
      </p:sp>
    </p:spTree>
    <p:extLst>
      <p:ext uri="{BB962C8B-B14F-4D97-AF65-F5344CB8AC3E}">
        <p14:creationId xmlns:p14="http://schemas.microsoft.com/office/powerpoint/2010/main" val="328705615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0DFE52-C9B2-42CE-8E5B-E569FCB6B485}"/>
              </a:ext>
            </a:extLst>
          </p:cNvPr>
          <p:cNvPicPr>
            <a:picLocks noChangeAspect="1"/>
          </p:cNvPicPr>
          <p:nvPr/>
        </p:nvPicPr>
        <p:blipFill>
          <a:blip r:embed="rId2"/>
          <a:stretch>
            <a:fillRect/>
          </a:stretch>
        </p:blipFill>
        <p:spPr>
          <a:xfrm>
            <a:off x="0" y="789970"/>
            <a:ext cx="10693400" cy="5976559"/>
          </a:xfrm>
          <a:prstGeom prst="rect">
            <a:avLst/>
          </a:prstGeom>
        </p:spPr>
      </p:pic>
    </p:spTree>
    <p:extLst>
      <p:ext uri="{BB962C8B-B14F-4D97-AF65-F5344CB8AC3E}">
        <p14:creationId xmlns:p14="http://schemas.microsoft.com/office/powerpoint/2010/main" val="37528171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30831739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6AC69588-0CE9-4B57-A160-0A5D2C94E54C}"/>
              </a:ext>
            </a:extLst>
          </p:cNvPr>
          <p:cNvSpPr/>
          <p:nvPr/>
        </p:nvSpPr>
        <p:spPr>
          <a:xfrm>
            <a:off x="593719" y="541933"/>
            <a:ext cx="1710725" cy="369332"/>
          </a:xfrm>
          <a:prstGeom prst="rect">
            <a:avLst/>
          </a:prstGeom>
        </p:spPr>
        <p:txBody>
          <a:bodyPr wrap="none">
            <a:spAutoFit/>
          </a:bodyPr>
          <a:lstStyle/>
          <a:p>
            <a:pPr lvl="0" algn="l"/>
            <a:r>
              <a:rPr lang="en-GB" dirty="0"/>
              <a:t>Tundra biome</a:t>
            </a:r>
          </a:p>
        </p:txBody>
      </p:sp>
    </p:spTree>
    <p:extLst>
      <p:ext uri="{BB962C8B-B14F-4D97-AF65-F5344CB8AC3E}">
        <p14:creationId xmlns:p14="http://schemas.microsoft.com/office/powerpoint/2010/main" val="199178572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74820F-38C0-4DDD-9B26-5FD20D42401C}"/>
              </a:ext>
            </a:extLst>
          </p:cNvPr>
          <p:cNvPicPr>
            <a:picLocks noChangeAspect="1"/>
          </p:cNvPicPr>
          <p:nvPr/>
        </p:nvPicPr>
        <p:blipFill>
          <a:blip r:embed="rId2"/>
          <a:stretch>
            <a:fillRect/>
          </a:stretch>
        </p:blipFill>
        <p:spPr>
          <a:xfrm>
            <a:off x="3175" y="858837"/>
            <a:ext cx="10687050" cy="5838825"/>
          </a:xfrm>
          <a:prstGeom prst="rect">
            <a:avLst/>
          </a:prstGeom>
        </p:spPr>
      </p:pic>
    </p:spTree>
    <p:extLst>
      <p:ext uri="{BB962C8B-B14F-4D97-AF65-F5344CB8AC3E}">
        <p14:creationId xmlns:p14="http://schemas.microsoft.com/office/powerpoint/2010/main" val="14742835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8650D2-3BED-45C3-B3F1-626EEC0BF9AD}"/>
              </a:ext>
            </a:extLst>
          </p:cNvPr>
          <p:cNvPicPr>
            <a:picLocks noChangeAspect="1"/>
          </p:cNvPicPr>
          <p:nvPr/>
        </p:nvPicPr>
        <p:blipFill>
          <a:blip r:embed="rId2"/>
          <a:stretch>
            <a:fillRect/>
          </a:stretch>
        </p:blipFill>
        <p:spPr>
          <a:xfrm>
            <a:off x="0" y="549647"/>
            <a:ext cx="10620375" cy="6886575"/>
          </a:xfrm>
          <a:prstGeom prst="rect">
            <a:avLst/>
          </a:prstGeom>
        </p:spPr>
      </p:pic>
    </p:spTree>
    <p:extLst>
      <p:ext uri="{BB962C8B-B14F-4D97-AF65-F5344CB8AC3E}">
        <p14:creationId xmlns:p14="http://schemas.microsoft.com/office/powerpoint/2010/main" val="9330470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85252062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E03B2A7A-A137-4CB8-BF44-4F5FA39F5581}"/>
              </a:ext>
            </a:extLst>
          </p:cNvPr>
          <p:cNvSpPr/>
          <p:nvPr/>
        </p:nvSpPr>
        <p:spPr>
          <a:xfrm>
            <a:off x="593719" y="541933"/>
            <a:ext cx="1531188" cy="369332"/>
          </a:xfrm>
          <a:prstGeom prst="rect">
            <a:avLst/>
          </a:prstGeom>
        </p:spPr>
        <p:txBody>
          <a:bodyPr wrap="none">
            <a:spAutoFit/>
          </a:bodyPr>
          <a:lstStyle/>
          <a:p>
            <a:pPr lvl="0" algn="l"/>
            <a:r>
              <a:rPr lang="en-GB" dirty="0"/>
              <a:t>Taiga biome</a:t>
            </a:r>
          </a:p>
        </p:txBody>
      </p:sp>
    </p:spTree>
    <p:extLst>
      <p:ext uri="{BB962C8B-B14F-4D97-AF65-F5344CB8AC3E}">
        <p14:creationId xmlns:p14="http://schemas.microsoft.com/office/powerpoint/2010/main" val="239239558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130022-B480-45AB-A07B-7B903AB737BB}"/>
              </a:ext>
            </a:extLst>
          </p:cNvPr>
          <p:cNvPicPr>
            <a:picLocks noChangeAspect="1"/>
          </p:cNvPicPr>
          <p:nvPr/>
        </p:nvPicPr>
        <p:blipFill>
          <a:blip r:embed="rId2"/>
          <a:stretch>
            <a:fillRect/>
          </a:stretch>
        </p:blipFill>
        <p:spPr>
          <a:xfrm>
            <a:off x="36512" y="725487"/>
            <a:ext cx="10620375" cy="6105525"/>
          </a:xfrm>
          <a:prstGeom prst="rect">
            <a:avLst/>
          </a:prstGeom>
        </p:spPr>
      </p:pic>
    </p:spTree>
    <p:extLst>
      <p:ext uri="{BB962C8B-B14F-4D97-AF65-F5344CB8AC3E}">
        <p14:creationId xmlns:p14="http://schemas.microsoft.com/office/powerpoint/2010/main" val="8311035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24129314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4ECD20CE-7D90-431B-BCAC-732F56AA521B}"/>
              </a:ext>
            </a:extLst>
          </p:cNvPr>
          <p:cNvSpPr/>
          <p:nvPr/>
        </p:nvSpPr>
        <p:spPr>
          <a:xfrm>
            <a:off x="593719" y="541933"/>
            <a:ext cx="2056973" cy="369332"/>
          </a:xfrm>
          <a:prstGeom prst="rect">
            <a:avLst/>
          </a:prstGeom>
        </p:spPr>
        <p:txBody>
          <a:bodyPr wrap="none">
            <a:spAutoFit/>
          </a:bodyPr>
          <a:lstStyle/>
          <a:p>
            <a:pPr lvl="0" algn="l"/>
            <a:r>
              <a:rPr lang="en-GB" dirty="0"/>
              <a:t>Grassland biome</a:t>
            </a:r>
          </a:p>
        </p:txBody>
      </p:sp>
    </p:spTree>
    <p:extLst>
      <p:ext uri="{BB962C8B-B14F-4D97-AF65-F5344CB8AC3E}">
        <p14:creationId xmlns:p14="http://schemas.microsoft.com/office/powerpoint/2010/main" val="210225951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1EFB74-B2FF-4505-B790-F44A5BDFAF70}"/>
              </a:ext>
            </a:extLst>
          </p:cNvPr>
          <p:cNvPicPr>
            <a:picLocks noChangeAspect="1"/>
          </p:cNvPicPr>
          <p:nvPr/>
        </p:nvPicPr>
        <p:blipFill>
          <a:blip r:embed="rId3"/>
          <a:stretch>
            <a:fillRect/>
          </a:stretch>
        </p:blipFill>
        <p:spPr>
          <a:xfrm>
            <a:off x="0" y="894636"/>
            <a:ext cx="10693400" cy="5767227"/>
          </a:xfrm>
          <a:prstGeom prst="rect">
            <a:avLst/>
          </a:prstGeom>
        </p:spPr>
      </p:pic>
    </p:spTree>
    <p:extLst>
      <p:ext uri="{BB962C8B-B14F-4D97-AF65-F5344CB8AC3E}">
        <p14:creationId xmlns:p14="http://schemas.microsoft.com/office/powerpoint/2010/main" val="7621682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427763097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793C31BC-C877-4878-BD25-F46AD20D0C5D}"/>
              </a:ext>
            </a:extLst>
          </p:cNvPr>
          <p:cNvSpPr/>
          <p:nvPr/>
        </p:nvSpPr>
        <p:spPr>
          <a:xfrm>
            <a:off x="593719" y="541933"/>
            <a:ext cx="1672253" cy="369332"/>
          </a:xfrm>
          <a:prstGeom prst="rect">
            <a:avLst/>
          </a:prstGeom>
        </p:spPr>
        <p:txBody>
          <a:bodyPr wrap="none">
            <a:spAutoFit/>
          </a:bodyPr>
          <a:lstStyle/>
          <a:p>
            <a:pPr lvl="0" algn="l"/>
            <a:r>
              <a:rPr lang="en-GB" dirty="0"/>
              <a:t>Marine biome</a:t>
            </a:r>
          </a:p>
        </p:txBody>
      </p:sp>
    </p:spTree>
    <p:extLst>
      <p:ext uri="{BB962C8B-B14F-4D97-AF65-F5344CB8AC3E}">
        <p14:creationId xmlns:p14="http://schemas.microsoft.com/office/powerpoint/2010/main" val="82735027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2D530-E7F7-40C1-889E-31EDAC609950}"/>
              </a:ext>
            </a:extLst>
          </p:cNvPr>
          <p:cNvPicPr>
            <a:picLocks noChangeAspect="1"/>
          </p:cNvPicPr>
          <p:nvPr/>
        </p:nvPicPr>
        <p:blipFill>
          <a:blip r:embed="rId2"/>
          <a:stretch>
            <a:fillRect/>
          </a:stretch>
        </p:blipFill>
        <p:spPr>
          <a:xfrm>
            <a:off x="0" y="898185"/>
            <a:ext cx="10693400" cy="5760129"/>
          </a:xfrm>
          <a:prstGeom prst="rect">
            <a:avLst/>
          </a:prstGeom>
        </p:spPr>
      </p:pic>
    </p:spTree>
    <p:extLst>
      <p:ext uri="{BB962C8B-B14F-4D97-AF65-F5344CB8AC3E}">
        <p14:creationId xmlns:p14="http://schemas.microsoft.com/office/powerpoint/2010/main" val="74582782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19965160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3971F-C3A2-43B4-8BB7-81211B660DE4}"/>
              </a:ext>
            </a:extLst>
          </p:cNvPr>
          <p:cNvPicPr>
            <a:picLocks noChangeAspect="1"/>
          </p:cNvPicPr>
          <p:nvPr/>
        </p:nvPicPr>
        <p:blipFill>
          <a:blip r:embed="rId2"/>
          <a:stretch>
            <a:fillRect/>
          </a:stretch>
        </p:blipFill>
        <p:spPr>
          <a:xfrm>
            <a:off x="388937" y="844550"/>
            <a:ext cx="9915525" cy="5867400"/>
          </a:xfrm>
          <a:prstGeom prst="rect">
            <a:avLst/>
          </a:prstGeom>
        </p:spPr>
      </p:pic>
    </p:spTree>
    <p:extLst>
      <p:ext uri="{BB962C8B-B14F-4D97-AF65-F5344CB8AC3E}">
        <p14:creationId xmlns:p14="http://schemas.microsoft.com/office/powerpoint/2010/main" val="74908415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54EE3EFD-C8CA-4950-9418-F72516A8B15C}"/>
              </a:ext>
            </a:extLst>
          </p:cNvPr>
          <p:cNvSpPr/>
          <p:nvPr/>
        </p:nvSpPr>
        <p:spPr>
          <a:xfrm>
            <a:off x="593719" y="541933"/>
            <a:ext cx="2159566" cy="369332"/>
          </a:xfrm>
          <a:prstGeom prst="rect">
            <a:avLst/>
          </a:prstGeom>
        </p:spPr>
        <p:txBody>
          <a:bodyPr wrap="none">
            <a:spAutoFit/>
          </a:bodyPr>
          <a:lstStyle/>
          <a:p>
            <a:pPr lvl="0" algn="l"/>
            <a:r>
              <a:rPr lang="en-GB" dirty="0"/>
              <a:t>Freshwater biome</a:t>
            </a:r>
          </a:p>
        </p:txBody>
      </p:sp>
    </p:spTree>
    <p:extLst>
      <p:ext uri="{BB962C8B-B14F-4D97-AF65-F5344CB8AC3E}">
        <p14:creationId xmlns:p14="http://schemas.microsoft.com/office/powerpoint/2010/main" val="25006385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D1E956-6954-41C0-91CC-717DA33C9614}"/>
              </a:ext>
            </a:extLst>
          </p:cNvPr>
          <p:cNvPicPr>
            <a:picLocks noChangeAspect="1"/>
          </p:cNvPicPr>
          <p:nvPr/>
        </p:nvPicPr>
        <p:blipFill>
          <a:blip r:embed="rId2"/>
          <a:stretch>
            <a:fillRect/>
          </a:stretch>
        </p:blipFill>
        <p:spPr>
          <a:xfrm>
            <a:off x="0" y="835199"/>
            <a:ext cx="10693400" cy="5886102"/>
          </a:xfrm>
          <a:prstGeom prst="rect">
            <a:avLst/>
          </a:prstGeom>
        </p:spPr>
      </p:pic>
    </p:spTree>
    <p:extLst>
      <p:ext uri="{BB962C8B-B14F-4D97-AF65-F5344CB8AC3E}">
        <p14:creationId xmlns:p14="http://schemas.microsoft.com/office/powerpoint/2010/main" val="197705012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E321F-C6AF-49B5-9AA4-B527FECE219D}"/>
              </a:ext>
            </a:extLst>
          </p:cNvPr>
          <p:cNvPicPr>
            <a:picLocks noChangeAspect="1"/>
          </p:cNvPicPr>
          <p:nvPr/>
        </p:nvPicPr>
        <p:blipFill>
          <a:blip r:embed="rId2"/>
          <a:stretch>
            <a:fillRect/>
          </a:stretch>
        </p:blipFill>
        <p:spPr>
          <a:xfrm>
            <a:off x="241300" y="492125"/>
            <a:ext cx="10210800" cy="6572250"/>
          </a:xfrm>
          <a:prstGeom prst="rect">
            <a:avLst/>
          </a:prstGeom>
        </p:spPr>
      </p:pic>
    </p:spTree>
    <p:extLst>
      <p:ext uri="{BB962C8B-B14F-4D97-AF65-F5344CB8AC3E}">
        <p14:creationId xmlns:p14="http://schemas.microsoft.com/office/powerpoint/2010/main" val="153760078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nvGraphicFramePr>
        <p:xfrm>
          <a:off x="710810" y="1994848"/>
          <a:ext cx="9271780" cy="420624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5</a:t>
                      </a:r>
                    </a:p>
                  </a:txBody>
                  <a:tcPr/>
                </a:tc>
                <a:tc>
                  <a:txBody>
                    <a:bodyPr/>
                    <a:lstStyle/>
                    <a:p>
                      <a:pPr algn="l"/>
                      <a:r>
                        <a:rPr lang="en-GB" dirty="0"/>
                        <a:t>• Locate and label on a map the Earth’s biomes.</a:t>
                      </a:r>
                    </a:p>
                    <a:p>
                      <a:pPr algn="l"/>
                      <a:r>
                        <a:rPr lang="en-GB" dirty="0"/>
                        <a:t>• Locate and label on a map the Earth’s climate zones.</a:t>
                      </a:r>
                    </a:p>
                  </a:txBody>
                  <a:tcPr/>
                </a:tc>
                <a:tc>
                  <a:txBody>
                    <a:bodyPr/>
                    <a:lstStyle/>
                    <a:p>
                      <a:pPr algn="l"/>
                      <a:r>
                        <a:rPr lang="en-GB" dirty="0"/>
                        <a:t>• What is a biome?</a:t>
                      </a:r>
                    </a:p>
                    <a:p>
                      <a:pPr algn="l"/>
                      <a:r>
                        <a:rPr lang="en-GB" dirty="0"/>
                        <a:t>• Name the main biomes.</a:t>
                      </a:r>
                    </a:p>
                    <a:p>
                      <a:pPr algn="l"/>
                      <a:r>
                        <a:rPr lang="en-GB" dirty="0"/>
                        <a:t>• Define the word ‘climate’.</a:t>
                      </a:r>
                    </a:p>
                    <a:p>
                      <a:pPr algn="l"/>
                      <a:r>
                        <a:rPr lang="en-GB" dirty="0"/>
                        <a:t>• What is a climate zone?</a:t>
                      </a:r>
                    </a:p>
                    <a:p>
                      <a:pPr algn="l"/>
                      <a:r>
                        <a:rPr lang="en-GB" dirty="0"/>
                        <a:t>• Name the main climate zones.</a:t>
                      </a:r>
                    </a:p>
                    <a:p>
                      <a:pPr algn="l"/>
                      <a:r>
                        <a:rPr lang="en-GB" dirty="0"/>
                        <a:t>• Describe the difference between a terrestrial and aquatic biome.</a:t>
                      </a:r>
                    </a:p>
                  </a:txBody>
                  <a:tcPr/>
                </a:tc>
                <a:tc>
                  <a:txBody>
                    <a:bodyPr/>
                    <a:lstStyle/>
                    <a:p>
                      <a:pPr algn="l"/>
                      <a:r>
                        <a:rPr lang="en-GB" dirty="0"/>
                        <a:t>•Describe how human processes affect</a:t>
                      </a:r>
                    </a:p>
                    <a:p>
                      <a:pPr algn="l"/>
                      <a:r>
                        <a:rPr lang="en-GB" dirty="0"/>
                        <a:t>biomes.</a:t>
                      </a:r>
                    </a:p>
                  </a:txBody>
                  <a:tcPr/>
                </a:tc>
                <a:extLst>
                  <a:ext uri="{0D108BD9-81ED-4DB2-BD59-A6C34878D82A}">
                    <a16:rowId xmlns:a16="http://schemas.microsoft.com/office/drawing/2014/main" val="3447384462"/>
                  </a:ext>
                </a:extLst>
              </a:tr>
              <a:tr h="2247467">
                <a:tc>
                  <a:txBody>
                    <a:bodyPr/>
                    <a:lstStyle/>
                    <a:p>
                      <a:r>
                        <a:rPr lang="en-GB" dirty="0"/>
                        <a:t>Year 6</a:t>
                      </a:r>
                    </a:p>
                  </a:txBody>
                  <a:tcPr/>
                </a:tc>
                <a:tc>
                  <a:txBody>
                    <a:bodyPr/>
                    <a:lstStyle/>
                    <a:p>
                      <a:pPr algn="l"/>
                      <a:r>
                        <a:rPr lang="en-GB" dirty="0"/>
                        <a:t>• Compare and contrast the</a:t>
                      </a:r>
                    </a:p>
                    <a:p>
                      <a:pPr algn="l"/>
                      <a:r>
                        <a:rPr lang="en-GB" dirty="0"/>
                        <a:t>geographical locations of the seven climate zones.</a:t>
                      </a:r>
                    </a:p>
                    <a:p>
                      <a:pPr algn="l"/>
                      <a:endParaRPr lang="en-GB" dirty="0"/>
                    </a:p>
                    <a:p>
                      <a:pPr algn="l"/>
                      <a:r>
                        <a:rPr lang="en-GB" dirty="0"/>
                        <a:t>• </a:t>
                      </a:r>
                      <a:r>
                        <a:rPr lang="en-GB" dirty="0">
                          <a:solidFill>
                            <a:srgbClr val="00B0F0"/>
                          </a:solidFill>
                        </a:rPr>
                        <a:t>Relate your knowledge of the location of biomes to the location of climate zones.</a:t>
                      </a:r>
                    </a:p>
                    <a:p>
                      <a:pPr algn="l"/>
                      <a:r>
                        <a:rPr lang="en-GB" dirty="0">
                          <a:solidFill>
                            <a:srgbClr val="00B0F0"/>
                          </a:solidFill>
                        </a:rPr>
                        <a:t>Make some generalisations. (Teacher note: generalisation should display an understanding of geographical location,</a:t>
                      </a:r>
                    </a:p>
                    <a:p>
                      <a:pPr algn="l"/>
                      <a:r>
                        <a:rPr lang="en-GB" dirty="0">
                          <a:solidFill>
                            <a:srgbClr val="00B0F0"/>
                          </a:solidFill>
                        </a:rPr>
                        <a:t>e.g. terrestrial biomes nearer the </a:t>
                      </a:r>
                      <a:r>
                        <a:rPr lang="en-GB" dirty="0" err="1">
                          <a:solidFill>
                            <a:srgbClr val="00B0F0"/>
                          </a:solidFill>
                        </a:rPr>
                        <a:t>equatorcontain</a:t>
                      </a:r>
                      <a:r>
                        <a:rPr lang="en-GB" dirty="0">
                          <a:solidFill>
                            <a:srgbClr val="00B0F0"/>
                          </a:solidFill>
                        </a:rPr>
                        <a:t> more abundant species than</a:t>
                      </a:r>
                    </a:p>
                    <a:p>
                      <a:pPr algn="l"/>
                      <a:r>
                        <a:rPr lang="en-GB" dirty="0">
                          <a:solidFill>
                            <a:srgbClr val="00B0F0"/>
                          </a:solidFill>
                        </a:rPr>
                        <a:t>those nearer the poles.)</a:t>
                      </a:r>
                    </a:p>
                  </a:txBody>
                  <a:tcPr/>
                </a:tc>
                <a:tc>
                  <a:txBody>
                    <a:bodyPr/>
                    <a:lstStyle/>
                    <a:p>
                      <a:pPr algn="l"/>
                      <a:r>
                        <a:rPr lang="en-GB" dirty="0"/>
                        <a:t>Organise information about the world’s biomes (by using the knowledge webs for each biome provided).</a:t>
                      </a:r>
                    </a:p>
                    <a:p>
                      <a:pPr algn="l"/>
                      <a:r>
                        <a:rPr lang="en-GB" dirty="0"/>
                        <a:t>• Compare and contrast the biomes.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t>• </a:t>
                      </a:r>
                      <a:r>
                        <a:rPr lang="en-GB" dirty="0">
                          <a:solidFill>
                            <a:srgbClr val="00B0F0"/>
                          </a:solidFill>
                        </a:rPr>
                        <a:t>Investigate two areas in two biomes of your choice, selecting relevant information about their physical features.</a:t>
                      </a:r>
                    </a:p>
                  </a:txBody>
                  <a:tcPr/>
                </a:tc>
                <a:tc>
                  <a:txBody>
                    <a:bodyPr/>
                    <a:lstStyle/>
                    <a:p>
                      <a:pPr algn="l"/>
                      <a:r>
                        <a:rPr lang="en-GB" dirty="0"/>
                        <a:t>•Point out the human processes that affect each biome.</a:t>
                      </a:r>
                    </a:p>
                    <a:p>
                      <a:pPr algn="l"/>
                      <a:endParaRPr lang="en-GB" dirty="0">
                        <a:solidFill>
                          <a:srgbClr val="0070C0"/>
                        </a:solidFill>
                      </a:endParaRPr>
                    </a:p>
                    <a:p>
                      <a:pPr algn="l"/>
                      <a:r>
                        <a:rPr lang="en-GB" dirty="0">
                          <a:solidFill>
                            <a:srgbClr val="0070C0"/>
                          </a:solidFill>
                        </a:rPr>
                        <a:t>Relate your knowledge of biomes to your knowledge of human processes.</a:t>
                      </a:r>
                    </a:p>
                    <a:p>
                      <a:pPr algn="l"/>
                      <a:r>
                        <a:rPr lang="en-GB" dirty="0">
                          <a:solidFill>
                            <a:srgbClr val="0070C0"/>
                          </a:solidFill>
                        </a:rPr>
                        <a:t>Draw conclusions as to why humans behave as they do in response to the conditions within a biome.</a:t>
                      </a:r>
                    </a:p>
                  </a:txBody>
                  <a:tcPr/>
                </a:tc>
                <a:extLst>
                  <a:ext uri="{0D108BD9-81ED-4DB2-BD59-A6C34878D82A}">
                    <a16:rowId xmlns:a16="http://schemas.microsoft.com/office/drawing/2014/main" val="623738280"/>
                  </a:ext>
                </a:extLst>
              </a:tr>
            </a:tbl>
          </a:graphicData>
        </a:graphic>
      </p:graphicFrame>
      <p:grpSp>
        <p:nvGrpSpPr>
          <p:cNvPr id="5" name="Group 4">
            <a:extLst>
              <a:ext uri="{FF2B5EF4-FFF2-40B4-BE49-F238E27FC236}">
                <a16:creationId xmlns:a16="http://schemas.microsoft.com/office/drawing/2014/main" id="{732696DD-CF5F-4418-A18C-60EC978C8796}"/>
              </a:ext>
            </a:extLst>
          </p:cNvPr>
          <p:cNvGrpSpPr/>
          <p:nvPr/>
        </p:nvGrpSpPr>
        <p:grpSpPr>
          <a:xfrm>
            <a:off x="3458222" y="1031180"/>
            <a:ext cx="712954" cy="857720"/>
            <a:chOff x="5192602" y="1299856"/>
            <a:chExt cx="712954" cy="857720"/>
          </a:xfrm>
        </p:grpSpPr>
        <p:sp>
          <p:nvSpPr>
            <p:cNvPr id="6" name="Location">
              <a:extLst>
                <a:ext uri="{FF2B5EF4-FFF2-40B4-BE49-F238E27FC236}">
                  <a16:creationId xmlns:a16="http://schemas.microsoft.com/office/drawing/2014/main" id="{A915FB24-209E-4919-970C-3B71E7B480D1}"/>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7" name="Group 6">
              <a:extLst>
                <a:ext uri="{FF2B5EF4-FFF2-40B4-BE49-F238E27FC236}">
                  <a16:creationId xmlns:a16="http://schemas.microsoft.com/office/drawing/2014/main" id="{435910EE-7B6F-4275-AE13-99D46C9860E3}"/>
                </a:ext>
              </a:extLst>
            </p:cNvPr>
            <p:cNvGrpSpPr/>
            <p:nvPr/>
          </p:nvGrpSpPr>
          <p:grpSpPr>
            <a:xfrm>
              <a:off x="5192602" y="1299856"/>
              <a:ext cx="712954" cy="648002"/>
              <a:chOff x="0" y="0"/>
              <a:chExt cx="1393991" cy="1331996"/>
            </a:xfrm>
          </p:grpSpPr>
          <p:sp>
            <p:nvSpPr>
              <p:cNvPr id="8" name="Shape 600">
                <a:extLst>
                  <a:ext uri="{FF2B5EF4-FFF2-40B4-BE49-F238E27FC236}">
                    <a16:creationId xmlns:a16="http://schemas.microsoft.com/office/drawing/2014/main" id="{3B70D71D-A8D7-40C0-A92D-B1A5BF05918D}"/>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2">
                <a:extLst>
                  <a:ext uri="{FF2B5EF4-FFF2-40B4-BE49-F238E27FC236}">
                    <a16:creationId xmlns:a16="http://schemas.microsoft.com/office/drawing/2014/main" id="{470966C4-078C-465B-B9E4-2B3627E1A01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3">
                <a:extLst>
                  <a:ext uri="{FF2B5EF4-FFF2-40B4-BE49-F238E27FC236}">
                    <a16:creationId xmlns:a16="http://schemas.microsoft.com/office/drawing/2014/main" id="{2C6A8F33-B971-49D2-9C3A-DD4B12A08297}"/>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4">
                <a:extLst>
                  <a:ext uri="{FF2B5EF4-FFF2-40B4-BE49-F238E27FC236}">
                    <a16:creationId xmlns:a16="http://schemas.microsoft.com/office/drawing/2014/main" id="{63D780CE-3DB8-407E-A0DE-39B099F3341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5">
                <a:extLst>
                  <a:ext uri="{FF2B5EF4-FFF2-40B4-BE49-F238E27FC236}">
                    <a16:creationId xmlns:a16="http://schemas.microsoft.com/office/drawing/2014/main" id="{B6410B9B-9FF0-43CB-84A2-4A21E06CA3F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3" name="Shape 606">
                <a:extLst>
                  <a:ext uri="{FF2B5EF4-FFF2-40B4-BE49-F238E27FC236}">
                    <a16:creationId xmlns:a16="http://schemas.microsoft.com/office/drawing/2014/main" id="{D82D1BD7-DD4B-4B03-8CB0-E8EAA6269F9F}"/>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4" name="Shape 607">
                <a:extLst>
                  <a:ext uri="{FF2B5EF4-FFF2-40B4-BE49-F238E27FC236}">
                    <a16:creationId xmlns:a16="http://schemas.microsoft.com/office/drawing/2014/main" id="{011EFC6E-CC23-42E8-9BCA-876A920AB54D}"/>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15" name="Group 14">
            <a:extLst>
              <a:ext uri="{FF2B5EF4-FFF2-40B4-BE49-F238E27FC236}">
                <a16:creationId xmlns:a16="http://schemas.microsoft.com/office/drawing/2014/main" id="{8A2E8509-EEAF-4E19-8CA5-BE7175A07096}"/>
              </a:ext>
            </a:extLst>
          </p:cNvPr>
          <p:cNvGrpSpPr/>
          <p:nvPr/>
        </p:nvGrpSpPr>
        <p:grpSpPr>
          <a:xfrm>
            <a:off x="5782246" y="911265"/>
            <a:ext cx="761881" cy="1012341"/>
            <a:chOff x="5915705" y="1291997"/>
            <a:chExt cx="761881" cy="1012341"/>
          </a:xfrm>
        </p:grpSpPr>
        <p:sp>
          <p:nvSpPr>
            <p:cNvPr id="16" name="Physical…">
              <a:extLst>
                <a:ext uri="{FF2B5EF4-FFF2-40B4-BE49-F238E27FC236}">
                  <a16:creationId xmlns:a16="http://schemas.microsoft.com/office/drawing/2014/main" id="{07C7C704-FC85-4095-B1AC-FBEF665D5F23}"/>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features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17" name="Picture 16">
              <a:extLst>
                <a:ext uri="{FF2B5EF4-FFF2-40B4-BE49-F238E27FC236}">
                  <a16:creationId xmlns:a16="http://schemas.microsoft.com/office/drawing/2014/main" id="{250F20AD-BDEE-4622-8B85-8549351560BC}"/>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8" name="Group 17">
            <a:extLst>
              <a:ext uri="{FF2B5EF4-FFF2-40B4-BE49-F238E27FC236}">
                <a16:creationId xmlns:a16="http://schemas.microsoft.com/office/drawing/2014/main" id="{20083A9B-BDAD-4DA0-A786-3C17B5BA0597}"/>
              </a:ext>
            </a:extLst>
          </p:cNvPr>
          <p:cNvGrpSpPr/>
          <p:nvPr/>
        </p:nvGrpSpPr>
        <p:grpSpPr>
          <a:xfrm>
            <a:off x="8445354" y="816053"/>
            <a:ext cx="807292" cy="1143174"/>
            <a:chOff x="8849000" y="1161164"/>
            <a:chExt cx="807292" cy="1143174"/>
          </a:xfrm>
        </p:grpSpPr>
        <p:sp>
          <p:nvSpPr>
            <p:cNvPr id="19" name="Human…">
              <a:extLst>
                <a:ext uri="{FF2B5EF4-FFF2-40B4-BE49-F238E27FC236}">
                  <a16:creationId xmlns:a16="http://schemas.microsoft.com/office/drawing/2014/main" id="{0F216727-0185-48FA-B117-45C73B650725}"/>
                </a:ext>
              </a:extLst>
            </p:cNvPr>
            <p:cNvSpPr txBox="1"/>
            <p:nvPr/>
          </p:nvSpPr>
          <p:spPr>
            <a:xfrm>
              <a:off x="8927571" y="1947858"/>
              <a:ext cx="65015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Human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processes</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pic>
          <p:nvPicPr>
            <p:cNvPr id="20" name="Picture 19">
              <a:extLst>
                <a:ext uri="{FF2B5EF4-FFF2-40B4-BE49-F238E27FC236}">
                  <a16:creationId xmlns:a16="http://schemas.microsoft.com/office/drawing/2014/main" id="{DDE81E9B-A878-453B-9D87-5220E6809742}"/>
                </a:ext>
              </a:extLst>
            </p:cNvPr>
            <p:cNvPicPr>
              <a:picLocks noChangeAspect="1"/>
            </p:cNvPicPr>
            <p:nvPr/>
          </p:nvPicPr>
          <p:blipFill>
            <a:blip r:embed="rId3"/>
            <a:stretch>
              <a:fillRect/>
            </a:stretch>
          </p:blipFill>
          <p:spPr>
            <a:xfrm>
              <a:off x="8849000" y="1161164"/>
              <a:ext cx="807292" cy="762442"/>
            </a:xfrm>
            <a:prstGeom prst="rect">
              <a:avLst/>
            </a:prstGeom>
          </p:spPr>
        </p:pic>
      </p:grpSp>
      <p:sp>
        <p:nvSpPr>
          <p:cNvPr id="21" name="Rectangle 20">
            <a:extLst>
              <a:ext uri="{FF2B5EF4-FFF2-40B4-BE49-F238E27FC236}">
                <a16:creationId xmlns:a16="http://schemas.microsoft.com/office/drawing/2014/main" id="{09CF2224-73FF-40F3-8421-3400F23B7C6A}"/>
              </a:ext>
            </a:extLst>
          </p:cNvPr>
          <p:cNvSpPr/>
          <p:nvPr/>
        </p:nvSpPr>
        <p:spPr>
          <a:xfrm>
            <a:off x="593719" y="541933"/>
            <a:ext cx="1249060" cy="369332"/>
          </a:xfrm>
          <a:prstGeom prst="rect">
            <a:avLst/>
          </a:prstGeom>
        </p:spPr>
        <p:txBody>
          <a:bodyPr wrap="none">
            <a:spAutoFit/>
          </a:bodyPr>
          <a:lstStyle/>
          <a:p>
            <a:pPr lvl="0" algn="l"/>
            <a:r>
              <a:rPr lang="en-GB" dirty="0"/>
              <a:t>Ice biome</a:t>
            </a:r>
          </a:p>
        </p:txBody>
      </p:sp>
    </p:spTree>
    <p:extLst>
      <p:ext uri="{BB962C8B-B14F-4D97-AF65-F5344CB8AC3E}">
        <p14:creationId xmlns:p14="http://schemas.microsoft.com/office/powerpoint/2010/main" val="293905212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B7E56-8A4D-4212-9A7D-7354BE9CD555}"/>
              </a:ext>
            </a:extLst>
          </p:cNvPr>
          <p:cNvPicPr>
            <a:picLocks noChangeAspect="1"/>
          </p:cNvPicPr>
          <p:nvPr/>
        </p:nvPicPr>
        <p:blipFill>
          <a:blip r:embed="rId2"/>
          <a:stretch>
            <a:fillRect/>
          </a:stretch>
        </p:blipFill>
        <p:spPr>
          <a:xfrm>
            <a:off x="0" y="908605"/>
            <a:ext cx="10693400" cy="5739290"/>
          </a:xfrm>
          <a:prstGeom prst="rect">
            <a:avLst/>
          </a:prstGeom>
        </p:spPr>
      </p:pic>
    </p:spTree>
    <p:extLst>
      <p:ext uri="{BB962C8B-B14F-4D97-AF65-F5344CB8AC3E}">
        <p14:creationId xmlns:p14="http://schemas.microsoft.com/office/powerpoint/2010/main" val="162571241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BDA8A9-6A43-44AB-9F65-5066CADF6FE4}"/>
              </a:ext>
            </a:extLst>
          </p:cNvPr>
          <p:cNvPicPr>
            <a:picLocks noChangeAspect="1"/>
          </p:cNvPicPr>
          <p:nvPr/>
        </p:nvPicPr>
        <p:blipFill>
          <a:blip r:embed="rId2"/>
          <a:stretch>
            <a:fillRect/>
          </a:stretch>
        </p:blipFill>
        <p:spPr>
          <a:xfrm>
            <a:off x="0" y="275081"/>
            <a:ext cx="10693400" cy="7006338"/>
          </a:xfrm>
          <a:prstGeom prst="rect">
            <a:avLst/>
          </a:prstGeom>
        </p:spPr>
      </p:pic>
    </p:spTree>
    <p:extLst>
      <p:ext uri="{BB962C8B-B14F-4D97-AF65-F5344CB8AC3E}">
        <p14:creationId xmlns:p14="http://schemas.microsoft.com/office/powerpoint/2010/main" val="331066387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0B996-B0C4-4413-A818-718F24DB128F}"/>
              </a:ext>
            </a:extLst>
          </p:cNvPr>
          <p:cNvPicPr>
            <a:picLocks noChangeAspect="1"/>
          </p:cNvPicPr>
          <p:nvPr/>
        </p:nvPicPr>
        <p:blipFill>
          <a:blip r:embed="rId2"/>
          <a:stretch>
            <a:fillRect/>
          </a:stretch>
        </p:blipFill>
        <p:spPr>
          <a:xfrm>
            <a:off x="193675" y="425450"/>
            <a:ext cx="10306050" cy="6705600"/>
          </a:xfrm>
          <a:prstGeom prst="rect">
            <a:avLst/>
          </a:prstGeom>
        </p:spPr>
      </p:pic>
    </p:spTree>
    <p:extLst>
      <p:ext uri="{BB962C8B-B14F-4D97-AF65-F5344CB8AC3E}">
        <p14:creationId xmlns:p14="http://schemas.microsoft.com/office/powerpoint/2010/main" val="266380831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720326369"/>
              </p:ext>
            </p:extLst>
          </p:nvPr>
        </p:nvGraphicFramePr>
        <p:xfrm>
          <a:off x="710810" y="1994848"/>
          <a:ext cx="9271780" cy="3617115"/>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533518">
                  <a:extLst>
                    <a:ext uri="{9D8B030D-6E8A-4147-A177-3AD203B41FA5}">
                      <a16:colId xmlns:a16="http://schemas.microsoft.com/office/drawing/2014/main" val="479683651"/>
                    </a:ext>
                  </a:extLst>
                </a:gridCol>
                <a:gridCol w="3964562">
                  <a:extLst>
                    <a:ext uri="{9D8B030D-6E8A-4147-A177-3AD203B41FA5}">
                      <a16:colId xmlns:a16="http://schemas.microsoft.com/office/drawing/2014/main" val="1052478786"/>
                    </a:ext>
                  </a:extLst>
                </a:gridCol>
              </a:tblGrid>
              <a:tr h="1513995">
                <a:tc>
                  <a:txBody>
                    <a:bodyPr/>
                    <a:lstStyle/>
                    <a:p>
                      <a:r>
                        <a:rPr lang="en-GB" dirty="0"/>
                        <a:t>Year 5</a:t>
                      </a:r>
                    </a:p>
                  </a:txBody>
                  <a:tcPr/>
                </a:tc>
                <a:tc>
                  <a:txBody>
                    <a:bodyPr/>
                    <a:lstStyle/>
                    <a:p>
                      <a:pPr marL="0" indent="0" algn="l">
                        <a:buFont typeface="Arial" panose="020B0604020202020204" pitchFamily="34" charset="0"/>
                        <a:buNone/>
                      </a:pPr>
                      <a:r>
                        <a:rPr lang="en-GB" dirty="0"/>
                        <a:t>• Describe the geographical location of the continent of North America.</a:t>
                      </a:r>
                    </a:p>
                    <a:p>
                      <a:pPr marL="0" indent="0" algn="l">
                        <a:buFont typeface="Arial" panose="020B0604020202020204" pitchFamily="34" charset="0"/>
                        <a:buNone/>
                      </a:pPr>
                      <a:r>
                        <a:rPr lang="en-GB" dirty="0"/>
                        <a:t>• At which latitude is the border between</a:t>
                      </a:r>
                    </a:p>
                    <a:p>
                      <a:pPr marL="0" indent="0" algn="l">
                        <a:buFont typeface="Arial" panose="020B0604020202020204" pitchFamily="34" charset="0"/>
                        <a:buNone/>
                      </a:pPr>
                      <a:r>
                        <a:rPr lang="en-GB" dirty="0"/>
                        <a:t>the two largest countries of North America?</a:t>
                      </a:r>
                    </a:p>
                  </a:txBody>
                  <a:tcPr/>
                </a:tc>
                <a:tc>
                  <a:txBody>
                    <a:bodyPr/>
                    <a:lstStyle/>
                    <a:p>
                      <a:pPr marL="0" indent="0" algn="l">
                        <a:buFont typeface="Arial" panose="020B0604020202020204" pitchFamily="34" charset="0"/>
                        <a:buNone/>
                      </a:pPr>
                      <a:r>
                        <a:rPr lang="en-GB" dirty="0"/>
                        <a:t>• Describe, with examples, the diversity that is associated with the climate zones that are found in North America.</a:t>
                      </a:r>
                    </a:p>
                  </a:txBody>
                  <a:tcPr/>
                </a:tc>
                <a:extLst>
                  <a:ext uri="{0D108BD9-81ED-4DB2-BD59-A6C34878D82A}">
                    <a16:rowId xmlns:a16="http://schemas.microsoft.com/office/drawing/2014/main" val="3447384462"/>
                  </a:ext>
                </a:extLst>
              </a:tr>
              <a:tr h="1771994">
                <a:tc>
                  <a:txBody>
                    <a:bodyPr/>
                    <a:lstStyle/>
                    <a:p>
                      <a:r>
                        <a:rPr lang="en-GB" dirty="0"/>
                        <a:t>Year 6</a:t>
                      </a:r>
                    </a:p>
                  </a:txBody>
                  <a:tcPr/>
                </a:tc>
                <a:tc>
                  <a:txBody>
                    <a:bodyPr/>
                    <a:lstStyle/>
                    <a:p>
                      <a:pPr marL="0" indent="0" algn="l">
                        <a:buFont typeface="Arial" panose="020B0604020202020204" pitchFamily="34" charset="0"/>
                        <a:buNone/>
                      </a:pPr>
                      <a:r>
                        <a:rPr lang="en-GB" dirty="0">
                          <a:solidFill>
                            <a:schemeClr val="tx1"/>
                          </a:solidFill>
                        </a:rPr>
                        <a:t>• Compare and contrast the geographical location of North America with that of Europe.</a:t>
                      </a:r>
                    </a:p>
                    <a:p>
                      <a:pPr marL="0" indent="0" algn="l">
                        <a:buFont typeface="Arial" panose="020B0604020202020204" pitchFamily="34" charset="0"/>
                        <a:buNone/>
                      </a:pPr>
                      <a:r>
                        <a:rPr lang="en-GB" dirty="0">
                          <a:solidFill>
                            <a:schemeClr val="tx1"/>
                          </a:solidFill>
                        </a:rPr>
                        <a:t>• Point out important locational details about North America.</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Investigate the significance of the Bering Strait between North America and Asia.</a:t>
                      </a:r>
                    </a:p>
                    <a:p>
                      <a:pPr marL="0" indent="0" algn="l">
                        <a:buFont typeface="Arial" panose="020B0604020202020204" pitchFamily="34" charset="0"/>
                        <a:buNone/>
                      </a:pPr>
                      <a:r>
                        <a:rPr lang="en-GB" dirty="0">
                          <a:solidFill>
                            <a:srgbClr val="0070C0"/>
                          </a:solidFill>
                        </a:rPr>
                        <a:t>• Investigate why the southern parts of North America are more prone to hurricanes than the northern parts. Relate your answer to climate zones, ocean currents and weather patterns</a:t>
                      </a:r>
                    </a:p>
                  </a:txBody>
                  <a:tcPr/>
                </a:tc>
                <a:tc>
                  <a:txBody>
                    <a:bodyPr/>
                    <a:lstStyle/>
                    <a:p>
                      <a:pPr marL="0" indent="0" algn="l">
                        <a:buFont typeface="Arial" panose="020B0604020202020204" pitchFamily="34" charset="0"/>
                        <a:buNone/>
                      </a:pPr>
                      <a:r>
                        <a:rPr lang="en-GB" dirty="0">
                          <a:solidFill>
                            <a:schemeClr val="tx1"/>
                          </a:solidFill>
                        </a:rPr>
                        <a:t>Compare and contrast the physical and human diversity of areas of high and low latitude in North America.</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t>• </a:t>
                      </a:r>
                      <a:r>
                        <a:rPr lang="en-GB" dirty="0">
                          <a:solidFill>
                            <a:srgbClr val="0070C0"/>
                          </a:solidFill>
                        </a:rPr>
                        <a:t>Investigate agricultural diversity in Jamaica and the United States of America. Draw some conclusions.</a:t>
                      </a:r>
                    </a:p>
                  </a:txBody>
                  <a:tcPr/>
                </a:tc>
                <a:extLst>
                  <a:ext uri="{0D108BD9-81ED-4DB2-BD59-A6C34878D82A}">
                    <a16:rowId xmlns:a16="http://schemas.microsoft.com/office/drawing/2014/main" val="623738280"/>
                  </a:ext>
                </a:extLst>
              </a:tr>
            </a:tbl>
          </a:graphicData>
        </a:graphic>
      </p:graphicFrame>
      <p:grpSp>
        <p:nvGrpSpPr>
          <p:cNvPr id="4" name="Group 3">
            <a:extLst>
              <a:ext uri="{FF2B5EF4-FFF2-40B4-BE49-F238E27FC236}">
                <a16:creationId xmlns:a16="http://schemas.microsoft.com/office/drawing/2014/main" id="{09611BC5-2155-41A3-A2A4-9D536D5F991E}"/>
              </a:ext>
            </a:extLst>
          </p:cNvPr>
          <p:cNvGrpSpPr/>
          <p:nvPr/>
        </p:nvGrpSpPr>
        <p:grpSpPr>
          <a:xfrm>
            <a:off x="3732397" y="1031180"/>
            <a:ext cx="712954" cy="857720"/>
            <a:chOff x="5192602" y="1299856"/>
            <a:chExt cx="712954" cy="857720"/>
          </a:xfrm>
        </p:grpSpPr>
        <p:sp>
          <p:nvSpPr>
            <p:cNvPr id="5" name="Location">
              <a:extLst>
                <a:ext uri="{FF2B5EF4-FFF2-40B4-BE49-F238E27FC236}">
                  <a16:creationId xmlns:a16="http://schemas.microsoft.com/office/drawing/2014/main" id="{092DABFD-5CA3-4344-A759-422062B8D3AF}"/>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6" name="Group 5">
              <a:extLst>
                <a:ext uri="{FF2B5EF4-FFF2-40B4-BE49-F238E27FC236}">
                  <a16:creationId xmlns:a16="http://schemas.microsoft.com/office/drawing/2014/main" id="{3046C898-EFF4-4D54-9FAA-F29CEA56E4F2}"/>
                </a:ext>
              </a:extLst>
            </p:cNvPr>
            <p:cNvGrpSpPr/>
            <p:nvPr/>
          </p:nvGrpSpPr>
          <p:grpSpPr>
            <a:xfrm>
              <a:off x="5192602" y="1299856"/>
              <a:ext cx="712954" cy="648002"/>
              <a:chOff x="0" y="0"/>
              <a:chExt cx="1393991" cy="1331996"/>
            </a:xfrm>
          </p:grpSpPr>
          <p:sp>
            <p:nvSpPr>
              <p:cNvPr id="7" name="Shape 600">
                <a:extLst>
                  <a:ext uri="{FF2B5EF4-FFF2-40B4-BE49-F238E27FC236}">
                    <a16:creationId xmlns:a16="http://schemas.microsoft.com/office/drawing/2014/main" id="{093DE89C-F8BE-450B-AE24-7C60C5D802B6}"/>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8" name="Shape 602">
                <a:extLst>
                  <a:ext uri="{FF2B5EF4-FFF2-40B4-BE49-F238E27FC236}">
                    <a16:creationId xmlns:a16="http://schemas.microsoft.com/office/drawing/2014/main" id="{5031768E-9917-4951-8580-06382B9079D0}"/>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3">
                <a:extLst>
                  <a:ext uri="{FF2B5EF4-FFF2-40B4-BE49-F238E27FC236}">
                    <a16:creationId xmlns:a16="http://schemas.microsoft.com/office/drawing/2014/main" id="{E5AAA29C-7188-45F2-9BD6-27ED583655FB}"/>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4">
                <a:extLst>
                  <a:ext uri="{FF2B5EF4-FFF2-40B4-BE49-F238E27FC236}">
                    <a16:creationId xmlns:a16="http://schemas.microsoft.com/office/drawing/2014/main" id="{400CBAA4-D5A9-449A-BAD9-96C4A00A7621}"/>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5">
                <a:extLst>
                  <a:ext uri="{FF2B5EF4-FFF2-40B4-BE49-F238E27FC236}">
                    <a16:creationId xmlns:a16="http://schemas.microsoft.com/office/drawing/2014/main" id="{1C0EE71F-F4F5-416D-80C7-CA1D54733F59}"/>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6">
                <a:extLst>
                  <a:ext uri="{FF2B5EF4-FFF2-40B4-BE49-F238E27FC236}">
                    <a16:creationId xmlns:a16="http://schemas.microsoft.com/office/drawing/2014/main" id="{550FDE0E-882B-4810-8E81-2EABD6C54E12}"/>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607">
                <a:extLst>
                  <a:ext uri="{FF2B5EF4-FFF2-40B4-BE49-F238E27FC236}">
                    <a16:creationId xmlns:a16="http://schemas.microsoft.com/office/drawing/2014/main" id="{ADF089D2-F637-4453-B977-49626DCAB8EB}"/>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14" name="Group 13">
            <a:extLst>
              <a:ext uri="{FF2B5EF4-FFF2-40B4-BE49-F238E27FC236}">
                <a16:creationId xmlns:a16="http://schemas.microsoft.com/office/drawing/2014/main" id="{BC4B15F5-1506-4B69-ACFA-789D72D5E21E}"/>
              </a:ext>
            </a:extLst>
          </p:cNvPr>
          <p:cNvGrpSpPr/>
          <p:nvPr/>
        </p:nvGrpSpPr>
        <p:grpSpPr>
          <a:xfrm>
            <a:off x="7436738" y="939620"/>
            <a:ext cx="727450" cy="935052"/>
            <a:chOff x="7436738" y="1239369"/>
            <a:chExt cx="727450" cy="935052"/>
          </a:xfrm>
        </p:grpSpPr>
        <p:sp>
          <p:nvSpPr>
            <p:cNvPr id="15" name="Diversity">
              <a:extLst>
                <a:ext uri="{FF2B5EF4-FFF2-40B4-BE49-F238E27FC236}">
                  <a16:creationId xmlns:a16="http://schemas.microsoft.com/office/drawing/2014/main" id="{5634616D-BA4B-40DA-A869-8BF83A6537BF}"/>
                </a:ext>
              </a:extLst>
            </p:cNvPr>
            <p:cNvSpPr txBox="1"/>
            <p:nvPr/>
          </p:nvSpPr>
          <p:spPr>
            <a:xfrm>
              <a:off x="7540262" y="1956441"/>
              <a:ext cx="566794"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Diversity</a:t>
              </a:r>
              <a:endParaRPr dirty="0"/>
            </a:p>
          </p:txBody>
        </p:sp>
        <p:pic>
          <p:nvPicPr>
            <p:cNvPr id="16" name="Picture 15">
              <a:extLst>
                <a:ext uri="{FF2B5EF4-FFF2-40B4-BE49-F238E27FC236}">
                  <a16:creationId xmlns:a16="http://schemas.microsoft.com/office/drawing/2014/main" id="{E9175883-A343-4D67-B400-11267DC58366}"/>
                </a:ext>
              </a:extLst>
            </p:cNvPr>
            <p:cNvPicPr>
              <a:picLocks noChangeAspect="1"/>
            </p:cNvPicPr>
            <p:nvPr/>
          </p:nvPicPr>
          <p:blipFill>
            <a:blip r:embed="rId2"/>
            <a:stretch>
              <a:fillRect/>
            </a:stretch>
          </p:blipFill>
          <p:spPr>
            <a:xfrm>
              <a:off x="7436738" y="1239369"/>
              <a:ext cx="727450" cy="723015"/>
            </a:xfrm>
            <a:prstGeom prst="rect">
              <a:avLst/>
            </a:prstGeom>
          </p:spPr>
        </p:pic>
      </p:grpSp>
      <p:sp>
        <p:nvSpPr>
          <p:cNvPr id="17" name="Rectangle 16">
            <a:extLst>
              <a:ext uri="{FF2B5EF4-FFF2-40B4-BE49-F238E27FC236}">
                <a16:creationId xmlns:a16="http://schemas.microsoft.com/office/drawing/2014/main" id="{920483BF-E09D-4B62-8718-C35D310749E7}"/>
              </a:ext>
            </a:extLst>
          </p:cNvPr>
          <p:cNvSpPr/>
          <p:nvPr/>
        </p:nvSpPr>
        <p:spPr>
          <a:xfrm>
            <a:off x="593719" y="541933"/>
            <a:ext cx="1774845" cy="369332"/>
          </a:xfrm>
          <a:prstGeom prst="rect">
            <a:avLst/>
          </a:prstGeom>
        </p:spPr>
        <p:txBody>
          <a:bodyPr wrap="none">
            <a:spAutoFit/>
          </a:bodyPr>
          <a:lstStyle/>
          <a:p>
            <a:pPr lvl="0" algn="l"/>
            <a:r>
              <a:rPr lang="en-GB" dirty="0"/>
              <a:t>North America</a:t>
            </a:r>
          </a:p>
        </p:txBody>
      </p:sp>
    </p:spTree>
    <p:extLst>
      <p:ext uri="{BB962C8B-B14F-4D97-AF65-F5344CB8AC3E}">
        <p14:creationId xmlns:p14="http://schemas.microsoft.com/office/powerpoint/2010/main" val="133786670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DC1290-52EC-4846-B7C6-E0DCF823A460}"/>
              </a:ext>
            </a:extLst>
          </p:cNvPr>
          <p:cNvPicPr>
            <a:picLocks noChangeAspect="1"/>
          </p:cNvPicPr>
          <p:nvPr/>
        </p:nvPicPr>
        <p:blipFill>
          <a:blip r:embed="rId2"/>
          <a:stretch>
            <a:fillRect/>
          </a:stretch>
        </p:blipFill>
        <p:spPr>
          <a:xfrm>
            <a:off x="0" y="875620"/>
            <a:ext cx="10693400" cy="5805259"/>
          </a:xfrm>
          <a:prstGeom prst="rect">
            <a:avLst/>
          </a:prstGeom>
        </p:spPr>
      </p:pic>
    </p:spTree>
    <p:extLst>
      <p:ext uri="{BB962C8B-B14F-4D97-AF65-F5344CB8AC3E}">
        <p14:creationId xmlns:p14="http://schemas.microsoft.com/office/powerpoint/2010/main" val="205714803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C88277-AB47-4531-853F-BC8258FE5E4A}"/>
              </a:ext>
            </a:extLst>
          </p:cNvPr>
          <p:cNvPicPr>
            <a:picLocks noChangeAspect="1"/>
          </p:cNvPicPr>
          <p:nvPr/>
        </p:nvPicPr>
        <p:blipFill>
          <a:blip r:embed="rId2"/>
          <a:stretch>
            <a:fillRect/>
          </a:stretch>
        </p:blipFill>
        <p:spPr>
          <a:xfrm>
            <a:off x="255587" y="444500"/>
            <a:ext cx="10182225" cy="6667500"/>
          </a:xfrm>
          <a:prstGeom prst="rect">
            <a:avLst/>
          </a:prstGeom>
        </p:spPr>
      </p:pic>
    </p:spTree>
    <p:extLst>
      <p:ext uri="{BB962C8B-B14F-4D97-AF65-F5344CB8AC3E}">
        <p14:creationId xmlns:p14="http://schemas.microsoft.com/office/powerpoint/2010/main" val="7700518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68E666-C702-46D2-9223-819193DE5B68}"/>
              </a:ext>
            </a:extLst>
          </p:cNvPr>
          <p:cNvPicPr>
            <a:picLocks noChangeAspect="1"/>
          </p:cNvPicPr>
          <p:nvPr/>
        </p:nvPicPr>
        <p:blipFill>
          <a:blip r:embed="rId2"/>
          <a:stretch>
            <a:fillRect/>
          </a:stretch>
        </p:blipFill>
        <p:spPr>
          <a:xfrm>
            <a:off x="155575" y="444500"/>
            <a:ext cx="10382250" cy="6667500"/>
          </a:xfrm>
          <a:prstGeom prst="rect">
            <a:avLst/>
          </a:prstGeom>
        </p:spPr>
      </p:pic>
    </p:spTree>
    <p:extLst>
      <p:ext uri="{BB962C8B-B14F-4D97-AF65-F5344CB8AC3E}">
        <p14:creationId xmlns:p14="http://schemas.microsoft.com/office/powerpoint/2010/main" val="181774669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71574007"/>
              </p:ext>
            </p:extLst>
          </p:nvPr>
        </p:nvGraphicFramePr>
        <p:xfrm>
          <a:off x="710810" y="1994848"/>
          <a:ext cx="9271780" cy="365760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749040">
                  <a:extLst>
                    <a:ext uri="{9D8B030D-6E8A-4147-A177-3AD203B41FA5}">
                      <a16:colId xmlns:a16="http://schemas.microsoft.com/office/drawing/2014/main" val="479683651"/>
                    </a:ext>
                  </a:extLst>
                </a:gridCol>
                <a:gridCol w="3749040">
                  <a:extLst>
                    <a:ext uri="{9D8B030D-6E8A-4147-A177-3AD203B41FA5}">
                      <a16:colId xmlns:a16="http://schemas.microsoft.com/office/drawing/2014/main" val="940406321"/>
                    </a:ext>
                  </a:extLst>
                </a:gridCol>
              </a:tblGrid>
              <a:tr h="1513995">
                <a:tc>
                  <a:txBody>
                    <a:bodyPr/>
                    <a:lstStyle/>
                    <a:p>
                      <a:r>
                        <a:rPr lang="en-GB" dirty="0"/>
                        <a:t>Year 5</a:t>
                      </a:r>
                    </a:p>
                  </a:txBody>
                  <a:tcPr/>
                </a:tc>
                <a:tc>
                  <a:txBody>
                    <a:bodyPr/>
                    <a:lstStyle/>
                    <a:p>
                      <a:pPr marL="0" indent="0" algn="l">
                        <a:buFont typeface="Arial" panose="020B0604020202020204" pitchFamily="34" charset="0"/>
                        <a:buNone/>
                      </a:pPr>
                      <a:r>
                        <a:rPr lang="en-GB" dirty="0"/>
                        <a:t>• Describe the changes in the population</a:t>
                      </a:r>
                    </a:p>
                    <a:p>
                      <a:pPr marL="0" indent="0" algn="l">
                        <a:buFont typeface="Arial" panose="020B0604020202020204" pitchFamily="34" charset="0"/>
                        <a:buNone/>
                      </a:pPr>
                      <a:r>
                        <a:rPr lang="en-GB" dirty="0"/>
                        <a:t>of North America from the 1500s to the</a:t>
                      </a:r>
                    </a:p>
                    <a:p>
                      <a:pPr marL="0" indent="0" algn="l">
                        <a:buFont typeface="Arial" panose="020B0604020202020204" pitchFamily="34" charset="0"/>
                        <a:buNone/>
                      </a:pPr>
                      <a:r>
                        <a:rPr lang="en-GB" dirty="0"/>
                        <a:t>1600s.</a:t>
                      </a:r>
                    </a:p>
                    <a:p>
                      <a:pPr marL="0" indent="0" algn="l">
                        <a:buFont typeface="Arial" panose="020B0604020202020204" pitchFamily="34" charset="0"/>
                        <a:buNone/>
                      </a:pPr>
                      <a:r>
                        <a:rPr lang="en-GB" dirty="0"/>
                        <a:t>• Define the word ‘colonise'.</a:t>
                      </a:r>
                    </a:p>
                    <a:p>
                      <a:pPr marL="0" indent="0" algn="l">
                        <a:buFont typeface="Arial" panose="020B0604020202020204" pitchFamily="34" charset="0"/>
                        <a:buNone/>
                      </a:pPr>
                      <a:r>
                        <a:rPr lang="en-GB" dirty="0"/>
                        <a:t>• Define the word ‘indigenous’.</a:t>
                      </a:r>
                    </a:p>
                    <a:p>
                      <a:pPr marL="0" indent="0" algn="l">
                        <a:buFont typeface="Arial" panose="020B0604020202020204" pitchFamily="34" charset="0"/>
                        <a:buNone/>
                      </a:pPr>
                      <a:r>
                        <a:rPr lang="en-GB" dirty="0"/>
                        <a:t>• Define the word ‘metropolitan’.</a:t>
                      </a:r>
                    </a:p>
                  </a:txBody>
                  <a:tcPr/>
                </a:tc>
                <a:tc>
                  <a:txBody>
                    <a:bodyPr/>
                    <a:lstStyle/>
                    <a:p>
                      <a:pPr marL="0" indent="0" algn="l">
                        <a:buFont typeface="Arial" panose="020B0604020202020204" pitchFamily="34" charset="0"/>
                        <a:buNone/>
                      </a:pPr>
                      <a:r>
                        <a:rPr lang="en-GB" dirty="0"/>
                        <a:t>• Define the term ‘most populous’.</a:t>
                      </a:r>
                    </a:p>
                    <a:p>
                      <a:pPr marL="0" indent="0" algn="l">
                        <a:buFont typeface="Arial" panose="020B0604020202020204" pitchFamily="34" charset="0"/>
                        <a:buNone/>
                      </a:pPr>
                      <a:r>
                        <a:rPr lang="en-GB" dirty="0"/>
                        <a:t>• Locate and label on a map the </a:t>
                      </a:r>
                      <a:r>
                        <a:rPr lang="en-GB" dirty="0" err="1"/>
                        <a:t>mo</a:t>
                      </a:r>
                      <a:r>
                        <a:rPr lang="en-GB" dirty="0"/>
                        <a:t> populous cities of North America.</a:t>
                      </a:r>
                    </a:p>
                    <a:p>
                      <a:pPr marL="0" indent="0" algn="l">
                        <a:buFont typeface="Arial" panose="020B0604020202020204" pitchFamily="34" charset="0"/>
                        <a:buNone/>
                      </a:pPr>
                      <a:r>
                        <a:rPr lang="en-GB" dirty="0"/>
                        <a:t>• Define the term 'sparsely populated'.</a:t>
                      </a:r>
                    </a:p>
                    <a:p>
                      <a:pPr marL="0" indent="0" algn="l">
                        <a:buFont typeface="Arial" panose="020B0604020202020204" pitchFamily="34" charset="0"/>
                        <a:buNone/>
                      </a:pPr>
                      <a:r>
                        <a:rPr lang="en-GB" dirty="0"/>
                        <a:t>• Locate and label on a map the most sparsely populated areas of North America.</a:t>
                      </a:r>
                    </a:p>
                    <a:p>
                      <a:pPr marL="0" indent="0" algn="l">
                        <a:buFont typeface="Arial" panose="020B0604020202020204" pitchFamily="34" charset="0"/>
                        <a:buNone/>
                      </a:pPr>
                      <a:r>
                        <a:rPr lang="en-GB" dirty="0"/>
                        <a:t>• Define the term ‘population density’.</a:t>
                      </a:r>
                    </a:p>
                    <a:p>
                      <a:pPr marL="0" indent="0" algn="l">
                        <a:buFont typeface="Arial" panose="020B0604020202020204" pitchFamily="34" charset="0"/>
                        <a:buNone/>
                      </a:pPr>
                      <a:r>
                        <a:rPr lang="en-GB" dirty="0"/>
                        <a:t>• Describe the population density of North America.</a:t>
                      </a:r>
                    </a:p>
                  </a:txBody>
                  <a:tcPr/>
                </a:tc>
                <a:extLst>
                  <a:ext uri="{0D108BD9-81ED-4DB2-BD59-A6C34878D82A}">
                    <a16:rowId xmlns:a16="http://schemas.microsoft.com/office/drawing/2014/main" val="3447384462"/>
                  </a:ext>
                </a:extLst>
              </a:tr>
              <a:tr h="1771994">
                <a:tc>
                  <a:txBody>
                    <a:bodyPr/>
                    <a:lstStyle/>
                    <a:p>
                      <a:r>
                        <a:rPr lang="en-GB" dirty="0"/>
                        <a:t>Year 6</a:t>
                      </a:r>
                    </a:p>
                  </a:txBody>
                  <a:tcPr/>
                </a:tc>
                <a:tc>
                  <a:txBody>
                    <a:bodyPr/>
                    <a:lstStyle/>
                    <a:p>
                      <a:pPr marL="0" indent="0" algn="l">
                        <a:buFont typeface="Arial" panose="020B0604020202020204" pitchFamily="34" charset="0"/>
                        <a:buNone/>
                      </a:pPr>
                      <a:r>
                        <a:rPr lang="en-GB" dirty="0">
                          <a:solidFill>
                            <a:schemeClr val="tx1"/>
                          </a:solidFill>
                        </a:rPr>
                        <a:t>Graph information about the population of the ten most populous cities in North America.</a:t>
                      </a:r>
                    </a:p>
                    <a:p>
                      <a:pPr marL="0" indent="0" algn="l">
                        <a:buFont typeface="Arial" panose="020B0604020202020204" pitchFamily="34" charset="0"/>
                        <a:buNone/>
                      </a:pPr>
                      <a:r>
                        <a:rPr lang="en-GB" dirty="0">
                          <a:solidFill>
                            <a:schemeClr val="tx1"/>
                          </a:solidFill>
                        </a:rPr>
                        <a:t>• Compare and contrast the housing for a typical person* in Mexico City and in New York City.</a:t>
                      </a:r>
                    </a:p>
                    <a:p>
                      <a:pPr marL="0" indent="0" algn="l">
                        <a:buFont typeface="Arial" panose="020B0604020202020204" pitchFamily="34" charset="0"/>
                        <a:buNone/>
                      </a:pPr>
                      <a:r>
                        <a:rPr lang="en-GB" dirty="0">
                          <a:solidFill>
                            <a:schemeClr val="tx1"/>
                          </a:solidFill>
                        </a:rPr>
                        <a:t>(*a typical person is someone who has the average income compared with others living in that location).</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chemeClr val="tx1"/>
                          </a:solidFill>
                        </a:rPr>
                        <a:t>• </a:t>
                      </a:r>
                      <a:r>
                        <a:rPr lang="en-GB" dirty="0">
                          <a:solidFill>
                            <a:srgbClr val="0070C0"/>
                          </a:solidFill>
                        </a:rPr>
                        <a:t>Investigate the phrase ‘primate city’.</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endParaRPr lang="en-GB" dirty="0">
                        <a:solidFill>
                          <a:srgbClr val="0070C0"/>
                        </a:solidFill>
                      </a:endParaRPr>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Compare and contrast the populations of the most and least </a:t>
                      </a:r>
                      <a:r>
                        <a:rPr lang="en-GB" sz="1200" b="0" i="0" u="none" strike="noStrike" cap="none" spc="0" baseline="0" dirty="0">
                          <a:solidFill>
                            <a:schemeClr val="tx1"/>
                          </a:solidFill>
                          <a:uFillTx/>
                          <a:latin typeface="+mn-lt"/>
                          <a:ea typeface="+mn-ea"/>
                          <a:cs typeface="+mn-cs"/>
                          <a:sym typeface="Helvetica Neue Light"/>
                        </a:rPr>
                        <a:t>populous</a:t>
                      </a:r>
                      <a:r>
                        <a:rPr lang="en-GB" dirty="0">
                          <a:solidFill>
                            <a:schemeClr val="tx1"/>
                          </a:solidFill>
                        </a:rPr>
                        <a:t> places in North America.</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rgbClr val="0070C0"/>
                          </a:solidFill>
                        </a:rPr>
                        <a:t>• Investigate the differences between the</a:t>
                      </a:r>
                    </a:p>
                    <a:p>
                      <a:pPr marL="0" indent="0" algn="l">
                        <a:buFont typeface="Arial" panose="020B0604020202020204" pitchFamily="34" charset="0"/>
                        <a:buNone/>
                      </a:pPr>
                      <a:r>
                        <a:rPr lang="en-GB" dirty="0">
                          <a:solidFill>
                            <a:srgbClr val="0070C0"/>
                          </a:solidFill>
                        </a:rPr>
                        <a:t>terms ‘metropolitan’ and ‘cosmopolitan'.</a:t>
                      </a:r>
                    </a:p>
                  </a:txBody>
                  <a:tcPr/>
                </a:tc>
                <a:extLst>
                  <a:ext uri="{0D108BD9-81ED-4DB2-BD59-A6C34878D82A}">
                    <a16:rowId xmlns:a16="http://schemas.microsoft.com/office/drawing/2014/main" val="623738280"/>
                  </a:ext>
                </a:extLst>
              </a:tr>
            </a:tbl>
          </a:graphicData>
        </a:graphic>
      </p:graphicFrame>
      <p:pic>
        <p:nvPicPr>
          <p:cNvPr id="4" name="Picture 3">
            <a:extLst>
              <a:ext uri="{FF2B5EF4-FFF2-40B4-BE49-F238E27FC236}">
                <a16:creationId xmlns:a16="http://schemas.microsoft.com/office/drawing/2014/main" id="{DA8E5130-3E51-4232-BA13-92BCA9BD1453}"/>
              </a:ext>
            </a:extLst>
          </p:cNvPr>
          <p:cNvPicPr>
            <a:picLocks noChangeAspect="1"/>
          </p:cNvPicPr>
          <p:nvPr/>
        </p:nvPicPr>
        <p:blipFill rotWithShape="1">
          <a:blip r:embed="rId2"/>
          <a:srcRect r="46905"/>
          <a:stretch/>
        </p:blipFill>
        <p:spPr>
          <a:xfrm>
            <a:off x="3745930" y="732326"/>
            <a:ext cx="815714" cy="1158340"/>
          </a:xfrm>
          <a:prstGeom prst="rect">
            <a:avLst/>
          </a:prstGeom>
        </p:spPr>
      </p:pic>
      <p:pic>
        <p:nvPicPr>
          <p:cNvPr id="5" name="Picture 4">
            <a:extLst>
              <a:ext uri="{FF2B5EF4-FFF2-40B4-BE49-F238E27FC236}">
                <a16:creationId xmlns:a16="http://schemas.microsoft.com/office/drawing/2014/main" id="{A9D56A9F-CE0D-4536-B797-CC28A5517097}"/>
              </a:ext>
            </a:extLst>
          </p:cNvPr>
          <p:cNvPicPr>
            <a:picLocks noChangeAspect="1"/>
          </p:cNvPicPr>
          <p:nvPr/>
        </p:nvPicPr>
        <p:blipFill rotWithShape="1">
          <a:blip r:embed="rId3"/>
          <a:srcRect l="51249"/>
          <a:stretch/>
        </p:blipFill>
        <p:spPr>
          <a:xfrm>
            <a:off x="7988595" y="732326"/>
            <a:ext cx="748965" cy="1158340"/>
          </a:xfrm>
          <a:prstGeom prst="rect">
            <a:avLst/>
          </a:prstGeom>
        </p:spPr>
      </p:pic>
      <p:sp>
        <p:nvSpPr>
          <p:cNvPr id="6" name="Rectangle 5">
            <a:extLst>
              <a:ext uri="{FF2B5EF4-FFF2-40B4-BE49-F238E27FC236}">
                <a16:creationId xmlns:a16="http://schemas.microsoft.com/office/drawing/2014/main" id="{1DE85F51-7D9E-4BB4-A8AA-2CE9CBB9A844}"/>
              </a:ext>
            </a:extLst>
          </p:cNvPr>
          <p:cNvSpPr/>
          <p:nvPr/>
        </p:nvSpPr>
        <p:spPr>
          <a:xfrm>
            <a:off x="593719" y="541933"/>
            <a:ext cx="3095719" cy="369332"/>
          </a:xfrm>
          <a:prstGeom prst="rect">
            <a:avLst/>
          </a:prstGeom>
        </p:spPr>
        <p:txBody>
          <a:bodyPr wrap="none">
            <a:spAutoFit/>
          </a:bodyPr>
          <a:lstStyle/>
          <a:p>
            <a:pPr lvl="0" algn="l"/>
            <a:r>
              <a:rPr lang="en-GB" dirty="0"/>
              <a:t>North America: population</a:t>
            </a:r>
          </a:p>
        </p:txBody>
      </p:sp>
    </p:spTree>
    <p:extLst>
      <p:ext uri="{BB962C8B-B14F-4D97-AF65-F5344CB8AC3E}">
        <p14:creationId xmlns:p14="http://schemas.microsoft.com/office/powerpoint/2010/main" val="415811059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E81E0A-5F37-4FD5-AEBB-6A40EA43A4C0}"/>
              </a:ext>
            </a:extLst>
          </p:cNvPr>
          <p:cNvPicPr>
            <a:picLocks noChangeAspect="1"/>
          </p:cNvPicPr>
          <p:nvPr/>
        </p:nvPicPr>
        <p:blipFill>
          <a:blip r:embed="rId2"/>
          <a:stretch>
            <a:fillRect/>
          </a:stretch>
        </p:blipFill>
        <p:spPr>
          <a:xfrm>
            <a:off x="12700" y="839787"/>
            <a:ext cx="10668000" cy="5876925"/>
          </a:xfrm>
          <a:prstGeom prst="rect">
            <a:avLst/>
          </a:prstGeom>
        </p:spPr>
      </p:pic>
    </p:spTree>
    <p:extLst>
      <p:ext uri="{BB962C8B-B14F-4D97-AF65-F5344CB8AC3E}">
        <p14:creationId xmlns:p14="http://schemas.microsoft.com/office/powerpoint/2010/main" val="42255986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593352-5B58-4D8D-9B7F-C3BD777FE22E}"/>
              </a:ext>
            </a:extLst>
          </p:cNvPr>
          <p:cNvPicPr>
            <a:picLocks noChangeAspect="1"/>
          </p:cNvPicPr>
          <p:nvPr/>
        </p:nvPicPr>
        <p:blipFill>
          <a:blip r:embed="rId2"/>
          <a:stretch>
            <a:fillRect/>
          </a:stretch>
        </p:blipFill>
        <p:spPr>
          <a:xfrm>
            <a:off x="117475" y="430212"/>
            <a:ext cx="10458450" cy="6696075"/>
          </a:xfrm>
          <a:prstGeom prst="rect">
            <a:avLst/>
          </a:prstGeom>
        </p:spPr>
      </p:pic>
    </p:spTree>
    <p:extLst>
      <p:ext uri="{BB962C8B-B14F-4D97-AF65-F5344CB8AC3E}">
        <p14:creationId xmlns:p14="http://schemas.microsoft.com/office/powerpoint/2010/main" val="185711686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635041927"/>
              </p:ext>
            </p:extLst>
          </p:nvPr>
        </p:nvGraphicFramePr>
        <p:xfrm>
          <a:off x="710810" y="1994848"/>
          <a:ext cx="9271780" cy="3617115"/>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749040">
                  <a:extLst>
                    <a:ext uri="{9D8B030D-6E8A-4147-A177-3AD203B41FA5}">
                      <a16:colId xmlns:a16="http://schemas.microsoft.com/office/drawing/2014/main" val="479683651"/>
                    </a:ext>
                  </a:extLst>
                </a:gridCol>
                <a:gridCol w="3749040">
                  <a:extLst>
                    <a:ext uri="{9D8B030D-6E8A-4147-A177-3AD203B41FA5}">
                      <a16:colId xmlns:a16="http://schemas.microsoft.com/office/drawing/2014/main" val="2719403099"/>
                    </a:ext>
                  </a:extLst>
                </a:gridCol>
              </a:tblGrid>
              <a:tr h="1513995">
                <a:tc>
                  <a:txBody>
                    <a:bodyPr/>
                    <a:lstStyle/>
                    <a:p>
                      <a:r>
                        <a:rPr lang="en-GB" dirty="0"/>
                        <a:t>Year 5</a:t>
                      </a:r>
                    </a:p>
                  </a:txBody>
                  <a:tcPr/>
                </a:tc>
                <a:tc>
                  <a:txBody>
                    <a:bodyPr/>
                    <a:lstStyle/>
                    <a:p>
                      <a:pPr marL="0" indent="0" algn="l">
                        <a:buFont typeface="Arial" panose="020B0604020202020204" pitchFamily="34" charset="0"/>
                        <a:buNone/>
                      </a:pPr>
                      <a:r>
                        <a:rPr lang="en-GB" dirty="0"/>
                        <a:t>• Locate and label on a map the most significant rivers of North America.</a:t>
                      </a:r>
                    </a:p>
                  </a:txBody>
                  <a:tcPr/>
                </a:tc>
                <a:tc>
                  <a:txBody>
                    <a:bodyPr/>
                    <a:lstStyle/>
                    <a:p>
                      <a:pPr marL="0" indent="0" algn="l">
                        <a:buFont typeface="Arial" panose="020B0604020202020204" pitchFamily="34" charset="0"/>
                        <a:buNone/>
                      </a:pPr>
                      <a:r>
                        <a:rPr lang="en-GB" dirty="0"/>
                        <a:t>• Describe the significant physical features of each of these rivers. • Define the word ‘confluence’. </a:t>
                      </a:r>
                    </a:p>
                  </a:txBody>
                  <a:tcPr/>
                </a:tc>
                <a:extLst>
                  <a:ext uri="{0D108BD9-81ED-4DB2-BD59-A6C34878D82A}">
                    <a16:rowId xmlns:a16="http://schemas.microsoft.com/office/drawing/2014/main" val="3447384462"/>
                  </a:ext>
                </a:extLst>
              </a:tr>
              <a:tr h="1771994">
                <a:tc>
                  <a:txBody>
                    <a:bodyPr/>
                    <a:lstStyle/>
                    <a:p>
                      <a:r>
                        <a:rPr lang="en-GB" dirty="0"/>
                        <a:t>Year 6</a:t>
                      </a:r>
                    </a:p>
                  </a:txBody>
                  <a:tcPr/>
                </a:tc>
                <a:tc>
                  <a:txBody>
                    <a:bodyPr/>
                    <a:lstStyle/>
                    <a:p>
                      <a:pPr marL="0" indent="0" algn="l">
                        <a:buFont typeface="Arial" panose="020B0604020202020204" pitchFamily="34" charset="0"/>
                        <a:buNone/>
                      </a:pPr>
                      <a:r>
                        <a:rPr lang="en-GB" dirty="0">
                          <a:solidFill>
                            <a:schemeClr val="tx1"/>
                          </a:solidFill>
                        </a:rPr>
                        <a:t>• Compare and contrast the geographical locations of the Yukon and Mississippi rivers.</a:t>
                      </a:r>
                    </a:p>
                    <a:p>
                      <a:pPr marL="0" indent="0" algn="l">
                        <a:buFont typeface="Arial" panose="020B0604020202020204" pitchFamily="34" charset="0"/>
                        <a:buNone/>
                      </a:pPr>
                      <a:r>
                        <a:rPr lang="en-GB" dirty="0">
                          <a:solidFill>
                            <a:schemeClr val="tx1"/>
                          </a:solidFill>
                        </a:rPr>
                        <a:t>• Compare and contrast the geographical locations of the Colorado and Danube rivers.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r>
                        <a:rPr lang="en-GB" dirty="0">
                          <a:solidFill>
                            <a:srgbClr val="0070C0"/>
                          </a:solidFill>
                        </a:rPr>
                        <a:t>Investigate how goods are traded using North American rivers, using locational examples.</a:t>
                      </a: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endParaRPr lang="en-GB" dirty="0">
                        <a:solidFill>
                          <a:schemeClr val="tx1"/>
                        </a:solidFill>
                      </a:endParaRPr>
                    </a:p>
                    <a:p>
                      <a:pPr marL="0" indent="0" algn="l">
                        <a:buFont typeface="Arial" panose="020B0604020202020204" pitchFamily="34" charset="0"/>
                        <a:buNone/>
                      </a:pPr>
                      <a:endParaRPr lang="en-GB" dirty="0">
                        <a:solidFill>
                          <a:srgbClr val="0070C0"/>
                        </a:solidFill>
                      </a:endParaRPr>
                    </a:p>
                  </a:txBody>
                  <a:tcPr/>
                </a:tc>
                <a:tc>
                  <a:txBody>
                    <a:bodyPr/>
                    <a:lstStyle/>
                    <a:p>
                      <a:pPr marL="0" indent="0" algn="l">
                        <a:buFont typeface="Arial" panose="020B0604020202020204" pitchFamily="34" charset="0"/>
                        <a:buNone/>
                      </a:pPr>
                      <a:r>
                        <a:rPr lang="en-GB" dirty="0"/>
                        <a:t>• Explain why pollution in a river affects more than one population. Use the Rio Grande as an example. • Explain how some physical features of a river give rise to human activity.</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Investigate the physical features found along the route of the Colorado River.</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3C2B7D70-7FF8-4612-B46F-C821779B3863}"/>
              </a:ext>
            </a:extLst>
          </p:cNvPr>
          <p:cNvGrpSpPr/>
          <p:nvPr/>
        </p:nvGrpSpPr>
        <p:grpSpPr>
          <a:xfrm>
            <a:off x="3831635" y="1109502"/>
            <a:ext cx="712954" cy="857720"/>
            <a:chOff x="5192602" y="1299856"/>
            <a:chExt cx="712954" cy="857720"/>
          </a:xfrm>
        </p:grpSpPr>
        <p:sp>
          <p:nvSpPr>
            <p:cNvPr id="4" name="Location">
              <a:extLst>
                <a:ext uri="{FF2B5EF4-FFF2-40B4-BE49-F238E27FC236}">
                  <a16:creationId xmlns:a16="http://schemas.microsoft.com/office/drawing/2014/main" id="{106D6F95-6030-468F-BCE7-DD419965693D}"/>
                </a:ext>
              </a:extLst>
            </p:cNvPr>
            <p:cNvSpPr txBox="1"/>
            <p:nvPr/>
          </p:nvSpPr>
          <p:spPr>
            <a:xfrm>
              <a:off x="5277094" y="1939596"/>
              <a:ext cx="560382"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1618CB04-CF2C-4503-B49D-4B3815D7B107}"/>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67FCCC5E-04E0-4D9C-A53A-BCE4060F1E64}"/>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5E133D05-5FB6-4C53-AD4D-F6BC1A694CE2}"/>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7346C3E2-30B8-4256-89C8-865CE0FC94C8}"/>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A7D6F917-F272-430F-918B-8FB58F550A7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8A6F5684-587F-4FC4-9902-D8F0672F014F}"/>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6D485E35-973B-4632-AB5C-1E7ECBF84A9D}"/>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D7F0F2C7-F9B1-4BF6-BC2B-ACF6746F0F51}"/>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13" name="Group 12">
            <a:extLst>
              <a:ext uri="{FF2B5EF4-FFF2-40B4-BE49-F238E27FC236}">
                <a16:creationId xmlns:a16="http://schemas.microsoft.com/office/drawing/2014/main" id="{8ACA5C0D-2ED0-4231-A0B6-BF6EB27E548F}"/>
              </a:ext>
            </a:extLst>
          </p:cNvPr>
          <p:cNvGrpSpPr/>
          <p:nvPr/>
        </p:nvGrpSpPr>
        <p:grpSpPr>
          <a:xfrm>
            <a:off x="7545793" y="982507"/>
            <a:ext cx="761881" cy="1012341"/>
            <a:chOff x="5915705" y="1291997"/>
            <a:chExt cx="761881" cy="1012341"/>
          </a:xfrm>
        </p:grpSpPr>
        <p:sp>
          <p:nvSpPr>
            <p:cNvPr id="14" name="Physical…">
              <a:extLst>
                <a:ext uri="{FF2B5EF4-FFF2-40B4-BE49-F238E27FC236}">
                  <a16:creationId xmlns:a16="http://schemas.microsoft.com/office/drawing/2014/main" id="{E5E949E2-D201-4A11-8A84-F4B8EC8EFA41}"/>
                </a:ext>
              </a:extLst>
            </p:cNvPr>
            <p:cNvSpPr txBox="1"/>
            <p:nvPr/>
          </p:nvSpPr>
          <p:spPr>
            <a:xfrm>
              <a:off x="5986861" y="1947858"/>
              <a:ext cx="5796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sz="900" dirty="0"/>
                <a:t>Physical </a:t>
              </a:r>
            </a:p>
            <a:p>
              <a:pPr>
                <a:defRPr sz="900">
                  <a:solidFill>
                    <a:srgbClr val="6197CC"/>
                  </a:solidFill>
                </a:defRPr>
              </a:pPr>
              <a:r>
                <a:rPr lang="en-GB" sz="900" dirty="0"/>
                <a:t>features</a:t>
              </a:r>
              <a:endParaRPr dirty="0"/>
            </a:p>
          </p:txBody>
        </p:sp>
        <p:pic>
          <p:nvPicPr>
            <p:cNvPr id="15" name="Picture 14">
              <a:extLst>
                <a:ext uri="{FF2B5EF4-FFF2-40B4-BE49-F238E27FC236}">
                  <a16:creationId xmlns:a16="http://schemas.microsoft.com/office/drawing/2014/main" id="{C390E07C-F5B4-42C7-A1CD-90EFFB66726B}"/>
                </a:ext>
              </a:extLst>
            </p:cNvPr>
            <p:cNvPicPr>
              <a:picLocks noChangeAspect="1"/>
            </p:cNvPicPr>
            <p:nvPr/>
          </p:nvPicPr>
          <p:blipFill>
            <a:blip r:embed="rId2"/>
            <a:stretch>
              <a:fillRect/>
            </a:stretch>
          </p:blipFill>
          <p:spPr>
            <a:xfrm>
              <a:off x="5915705" y="1291997"/>
              <a:ext cx="761881" cy="647599"/>
            </a:xfrm>
            <a:prstGeom prst="rect">
              <a:avLst/>
            </a:prstGeom>
          </p:spPr>
        </p:pic>
      </p:grpSp>
      <p:sp>
        <p:nvSpPr>
          <p:cNvPr id="16" name="Rectangle 15">
            <a:extLst>
              <a:ext uri="{FF2B5EF4-FFF2-40B4-BE49-F238E27FC236}">
                <a16:creationId xmlns:a16="http://schemas.microsoft.com/office/drawing/2014/main" id="{C434B09E-C855-486C-BDA0-30ADDADAF01C}"/>
              </a:ext>
            </a:extLst>
          </p:cNvPr>
          <p:cNvSpPr/>
          <p:nvPr/>
        </p:nvSpPr>
        <p:spPr>
          <a:xfrm>
            <a:off x="593719" y="541933"/>
            <a:ext cx="2608406" cy="369332"/>
          </a:xfrm>
          <a:prstGeom prst="rect">
            <a:avLst/>
          </a:prstGeom>
        </p:spPr>
        <p:txBody>
          <a:bodyPr wrap="none">
            <a:spAutoFit/>
          </a:bodyPr>
          <a:lstStyle/>
          <a:p>
            <a:pPr lvl="0" algn="l"/>
            <a:r>
              <a:rPr lang="en-GB" dirty="0"/>
              <a:t>North America: rivers</a:t>
            </a:r>
          </a:p>
        </p:txBody>
      </p:sp>
    </p:spTree>
    <p:extLst>
      <p:ext uri="{BB962C8B-B14F-4D97-AF65-F5344CB8AC3E}">
        <p14:creationId xmlns:p14="http://schemas.microsoft.com/office/powerpoint/2010/main" val="6029368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1681357410"/>
              </p:ext>
            </p:extLst>
          </p:nvPr>
        </p:nvGraphicFramePr>
        <p:xfrm>
          <a:off x="710810" y="1994848"/>
          <a:ext cx="9271780" cy="3285989"/>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5</a:t>
                      </a:r>
                    </a:p>
                  </a:txBody>
                  <a:tcPr/>
                </a:tc>
                <a:tc>
                  <a:txBody>
                    <a:bodyPr/>
                    <a:lstStyle/>
                    <a:p>
                      <a:pPr marL="0" indent="0" algn="l">
                        <a:buFont typeface="Arial" panose="020B0604020202020204" pitchFamily="34" charset="0"/>
                        <a:buNone/>
                      </a:pPr>
                      <a:r>
                        <a:rPr lang="en-GB" dirty="0"/>
                        <a:t>• On a map of Europe, locate and label the:</a:t>
                      </a:r>
                    </a:p>
                    <a:p>
                      <a:pPr marL="0" indent="0" algn="l">
                        <a:buFont typeface="Arial" panose="020B0604020202020204" pitchFamily="34" charset="0"/>
                        <a:buNone/>
                      </a:pPr>
                      <a:r>
                        <a:rPr lang="en-GB" dirty="0"/>
                        <a:t>• title</a:t>
                      </a:r>
                    </a:p>
                    <a:p>
                      <a:pPr marL="0" indent="0" algn="l">
                        <a:buFont typeface="Arial" panose="020B0604020202020204" pitchFamily="34" charset="0"/>
                        <a:buNone/>
                      </a:pPr>
                      <a:r>
                        <a:rPr lang="en-GB" dirty="0"/>
                        <a:t>• compass rose</a:t>
                      </a:r>
                    </a:p>
                    <a:p>
                      <a:pPr marL="0" indent="0" algn="l">
                        <a:buFont typeface="Arial" panose="020B0604020202020204" pitchFamily="34" charset="0"/>
                        <a:buNone/>
                      </a:pPr>
                      <a:r>
                        <a:rPr lang="en-GB" dirty="0"/>
                        <a:t>• key</a:t>
                      </a:r>
                    </a:p>
                    <a:p>
                      <a:pPr marL="0" indent="0" algn="l">
                        <a:buFont typeface="Arial" panose="020B0604020202020204" pitchFamily="34" charset="0"/>
                        <a:buNone/>
                      </a:pPr>
                      <a:r>
                        <a:rPr lang="en-GB" dirty="0"/>
                        <a:t>• lines of longitude and latitude</a:t>
                      </a:r>
                    </a:p>
                    <a:p>
                      <a:pPr marL="0" indent="0" algn="l">
                        <a:buFont typeface="Arial" panose="020B0604020202020204" pitchFamily="34" charset="0"/>
                        <a:buNone/>
                      </a:pPr>
                      <a:r>
                        <a:rPr lang="en-GB" dirty="0"/>
                        <a:t>• scale.</a:t>
                      </a:r>
                    </a:p>
                    <a:p>
                      <a:pPr marL="0" indent="0" algn="l">
                        <a:buFont typeface="Arial" panose="020B0604020202020204" pitchFamily="34" charset="0"/>
                        <a:buNone/>
                      </a:pPr>
                      <a:r>
                        <a:rPr lang="en-GB" dirty="0"/>
                        <a:t>• Describe the purpose of each of these features.</a:t>
                      </a:r>
                    </a:p>
                  </a:txBody>
                  <a:tcPr/>
                </a:tc>
                <a:extLst>
                  <a:ext uri="{0D108BD9-81ED-4DB2-BD59-A6C34878D82A}">
                    <a16:rowId xmlns:a16="http://schemas.microsoft.com/office/drawing/2014/main" val="3447384462"/>
                  </a:ext>
                </a:extLst>
              </a:tr>
              <a:tr h="1771994">
                <a:tc>
                  <a:txBody>
                    <a:bodyPr/>
                    <a:lstStyle/>
                    <a:p>
                      <a:r>
                        <a:rPr lang="en-GB" dirty="0"/>
                        <a:t>Year 6</a:t>
                      </a:r>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Apply your knowledge of map features to your own maps of places you are</a:t>
                      </a:r>
                    </a:p>
                    <a:p>
                      <a:pPr marL="0" indent="0" algn="l">
                        <a:buFont typeface="Arial" panose="020B0604020202020204" pitchFamily="34" charset="0"/>
                        <a:buNone/>
                      </a:pPr>
                      <a:r>
                        <a:rPr lang="en-GB" dirty="0">
                          <a:solidFill>
                            <a:schemeClr val="tx1"/>
                          </a:solidFill>
                        </a:rPr>
                        <a:t>studying by:</a:t>
                      </a:r>
                    </a:p>
                    <a:p>
                      <a:pPr marL="0" indent="0" algn="l">
                        <a:buFont typeface="Arial" panose="020B0604020202020204" pitchFamily="34" charset="0"/>
                        <a:buNone/>
                      </a:pPr>
                      <a:r>
                        <a:rPr lang="en-GB" dirty="0">
                          <a:solidFill>
                            <a:schemeClr val="tx1"/>
                          </a:solidFill>
                        </a:rPr>
                        <a:t>• describing maps using the features</a:t>
                      </a:r>
                    </a:p>
                    <a:p>
                      <a:pPr marL="0" indent="0" algn="l">
                        <a:buFont typeface="Arial" panose="020B0604020202020204" pitchFamily="34" charset="0"/>
                        <a:buNone/>
                      </a:pPr>
                      <a:r>
                        <a:rPr lang="en-GB" dirty="0">
                          <a:solidFill>
                            <a:schemeClr val="tx1"/>
                          </a:solidFill>
                        </a:rPr>
                        <a:t>• using the features to create your own maps.</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Investigate how different scales of </a:t>
                      </a:r>
                      <a:r>
                        <a:rPr lang="en-GB" dirty="0" err="1">
                          <a:solidFill>
                            <a:srgbClr val="0070C0"/>
                          </a:solidFill>
                        </a:rPr>
                        <a:t>mapsof</a:t>
                      </a:r>
                      <a:r>
                        <a:rPr lang="en-GB" dirty="0">
                          <a:solidFill>
                            <a:srgbClr val="0070C0"/>
                          </a:solidFill>
                        </a:rPr>
                        <a:t> the same place give the user </a:t>
                      </a:r>
                      <a:r>
                        <a:rPr lang="en-GB" dirty="0" err="1">
                          <a:solidFill>
                            <a:srgbClr val="0070C0"/>
                          </a:solidFill>
                        </a:rPr>
                        <a:t>differinglevels</a:t>
                      </a:r>
                      <a:r>
                        <a:rPr lang="en-GB" dirty="0">
                          <a:solidFill>
                            <a:srgbClr val="0070C0"/>
                          </a:solidFill>
                        </a:rPr>
                        <a:t> of detail. Draw some conclusions.</a:t>
                      </a:r>
                    </a:p>
                  </a:txBody>
                  <a:tcPr/>
                </a:tc>
                <a:extLst>
                  <a:ext uri="{0D108BD9-81ED-4DB2-BD59-A6C34878D82A}">
                    <a16:rowId xmlns:a16="http://schemas.microsoft.com/office/drawing/2014/main" val="623738280"/>
                  </a:ext>
                </a:extLst>
              </a:tr>
            </a:tbl>
          </a:graphicData>
        </a:graphic>
      </p:graphicFrame>
      <p:pic>
        <p:nvPicPr>
          <p:cNvPr id="3" name="Picture 2">
            <a:extLst>
              <a:ext uri="{FF2B5EF4-FFF2-40B4-BE49-F238E27FC236}">
                <a16:creationId xmlns:a16="http://schemas.microsoft.com/office/drawing/2014/main" id="{8FB18AA2-E0E1-4852-9B12-FA37486938ED}"/>
              </a:ext>
            </a:extLst>
          </p:cNvPr>
          <p:cNvPicPr>
            <a:picLocks noChangeAspect="1"/>
          </p:cNvPicPr>
          <p:nvPr/>
        </p:nvPicPr>
        <p:blipFill>
          <a:blip r:embed="rId2"/>
          <a:stretch>
            <a:fillRect/>
          </a:stretch>
        </p:blipFill>
        <p:spPr>
          <a:xfrm>
            <a:off x="5346700" y="995017"/>
            <a:ext cx="804742" cy="999831"/>
          </a:xfrm>
          <a:prstGeom prst="rect">
            <a:avLst/>
          </a:prstGeom>
        </p:spPr>
      </p:pic>
      <p:sp>
        <p:nvSpPr>
          <p:cNvPr id="4" name="TextBox 3">
            <a:extLst>
              <a:ext uri="{FF2B5EF4-FFF2-40B4-BE49-F238E27FC236}">
                <a16:creationId xmlns:a16="http://schemas.microsoft.com/office/drawing/2014/main" id="{DDCF247D-48C2-4B43-9418-34B932079F8D}"/>
              </a:ext>
            </a:extLst>
          </p:cNvPr>
          <p:cNvSpPr txBox="1"/>
          <p:nvPr/>
        </p:nvSpPr>
        <p:spPr>
          <a:xfrm>
            <a:off x="710810" y="395392"/>
            <a:ext cx="608974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Using maps: features</a:t>
            </a:r>
          </a:p>
        </p:txBody>
      </p:sp>
    </p:spTree>
    <p:extLst>
      <p:ext uri="{BB962C8B-B14F-4D97-AF65-F5344CB8AC3E}">
        <p14:creationId xmlns:p14="http://schemas.microsoft.com/office/powerpoint/2010/main" val="11015077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CB088-196A-4011-BB42-398C6F3AC5F6}"/>
              </a:ext>
            </a:extLst>
          </p:cNvPr>
          <p:cNvPicPr>
            <a:picLocks noChangeAspect="1"/>
          </p:cNvPicPr>
          <p:nvPr/>
        </p:nvPicPr>
        <p:blipFill>
          <a:blip r:embed="rId2"/>
          <a:stretch>
            <a:fillRect/>
          </a:stretch>
        </p:blipFill>
        <p:spPr>
          <a:xfrm>
            <a:off x="117475" y="977900"/>
            <a:ext cx="10458450" cy="5600700"/>
          </a:xfrm>
          <a:prstGeom prst="rect">
            <a:avLst/>
          </a:prstGeom>
        </p:spPr>
      </p:pic>
    </p:spTree>
    <p:extLst>
      <p:ext uri="{BB962C8B-B14F-4D97-AF65-F5344CB8AC3E}">
        <p14:creationId xmlns:p14="http://schemas.microsoft.com/office/powerpoint/2010/main" val="13764706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90828-D7A1-4C79-B53C-C80B0D6BF908}"/>
              </a:ext>
            </a:extLst>
          </p:cNvPr>
          <p:cNvPicPr>
            <a:picLocks noChangeAspect="1"/>
          </p:cNvPicPr>
          <p:nvPr/>
        </p:nvPicPr>
        <p:blipFill>
          <a:blip r:embed="rId2"/>
          <a:stretch>
            <a:fillRect/>
          </a:stretch>
        </p:blipFill>
        <p:spPr>
          <a:xfrm>
            <a:off x="26987" y="901700"/>
            <a:ext cx="10639425" cy="5753100"/>
          </a:xfrm>
          <a:prstGeom prst="rect">
            <a:avLst/>
          </a:prstGeom>
        </p:spPr>
      </p:pic>
    </p:spTree>
    <p:extLst>
      <p:ext uri="{BB962C8B-B14F-4D97-AF65-F5344CB8AC3E}">
        <p14:creationId xmlns:p14="http://schemas.microsoft.com/office/powerpoint/2010/main" val="13658613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FFFED-93C8-4D19-AF73-741132ADB379}"/>
              </a:ext>
            </a:extLst>
          </p:cNvPr>
          <p:cNvPicPr>
            <a:picLocks noChangeAspect="1"/>
          </p:cNvPicPr>
          <p:nvPr/>
        </p:nvPicPr>
        <p:blipFill>
          <a:blip r:embed="rId2"/>
          <a:stretch>
            <a:fillRect/>
          </a:stretch>
        </p:blipFill>
        <p:spPr>
          <a:xfrm>
            <a:off x="84137" y="449262"/>
            <a:ext cx="10525125" cy="6657975"/>
          </a:xfrm>
          <a:prstGeom prst="rect">
            <a:avLst/>
          </a:prstGeom>
        </p:spPr>
      </p:pic>
    </p:spTree>
    <p:extLst>
      <p:ext uri="{BB962C8B-B14F-4D97-AF65-F5344CB8AC3E}">
        <p14:creationId xmlns:p14="http://schemas.microsoft.com/office/powerpoint/2010/main" val="48148601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5" ma:contentTypeDescription="Create a new document." ma:contentTypeScope="" ma:versionID="ad6523585e8b7813fec1d18a0bde2ac7">
  <xsd:schema xmlns:xsd="http://www.w3.org/2001/XMLSchema" xmlns:xs="http://www.w3.org/2001/XMLSchema" xmlns:p="http://schemas.microsoft.com/office/2006/metadata/properties" xmlns:ns2="8f74720f-ca0e-4da3-83d4-be667e48da60" xmlns:ns3="1faa794a-8f11-4bbc-9866-cb0dd9989de6" targetNamespace="http://schemas.microsoft.com/office/2006/metadata/properties" ma:root="true" ma:fieldsID="bae623c8d208c97e6a9a4f2a027023a7" ns2:_="" ns3:_="">
    <xsd:import namespace="8f74720f-ca0e-4da3-83d4-be667e48da60"/>
    <xsd:import namespace="1faa794a-8f11-4bbc-9866-cb0dd9989d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de067c-840f-4bbc-a3b9-cd0c388f70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aa794a-8f11-4bbc-9866-cb0dd9989d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c3d2fd-5d75-484d-8502-90f142d5fcef}" ma:internalName="TaxCatchAll" ma:showField="CatchAllData" ma:web="1faa794a-8f11-4bbc-9866-cb0dd9989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74720f-ca0e-4da3-83d4-be667e48da60">
      <Terms xmlns="http://schemas.microsoft.com/office/infopath/2007/PartnerControls"/>
    </lcf76f155ced4ddcb4097134ff3c332f>
    <TaxCatchAll xmlns="1faa794a-8f11-4bbc-9866-cb0dd9989de6" xsi:nil="true"/>
  </documentManagement>
</p:properties>
</file>

<file path=customXml/itemProps1.xml><?xml version="1.0" encoding="utf-8"?>
<ds:datastoreItem xmlns:ds="http://schemas.openxmlformats.org/officeDocument/2006/customXml" ds:itemID="{E188C60E-7FCF-4100-8206-91A49F35EA52}">
  <ds:schemaRefs>
    <ds:schemaRef ds:uri="http://schemas.microsoft.com/sharepoint/v3/contenttype/forms"/>
  </ds:schemaRefs>
</ds:datastoreItem>
</file>

<file path=customXml/itemProps2.xml><?xml version="1.0" encoding="utf-8"?>
<ds:datastoreItem xmlns:ds="http://schemas.openxmlformats.org/officeDocument/2006/customXml" ds:itemID="{38F6ED2D-5D8F-4D64-97AC-527979367256}"/>
</file>

<file path=customXml/itemProps3.xml><?xml version="1.0" encoding="utf-8"?>
<ds:datastoreItem xmlns:ds="http://schemas.openxmlformats.org/officeDocument/2006/customXml" ds:itemID="{84C219FF-C6B2-4319-9670-F511E190F3B7}">
  <ds:schemaRefs>
    <ds:schemaRef ds:uri="8f74720f-ca0e-4da3-83d4-be667e48da60"/>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1694</TotalTime>
  <Words>3507</Words>
  <Application>Microsoft Office PowerPoint</Application>
  <PresentationFormat>Custom</PresentationFormat>
  <Paragraphs>534</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White</vt:lpstr>
      <vt:lpstr> Upper Key Stage 2 Geography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Boddy, Vikki</cp:lastModifiedBy>
  <cp:revision>164</cp:revision>
  <dcterms:modified xsi:type="dcterms:W3CDTF">2022-10-31T13:04:07Z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