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30" r:id="rId2"/>
    <p:sldId id="360" r:id="rId3"/>
    <p:sldId id="259" r:id="rId4"/>
    <p:sldId id="344" r:id="rId5"/>
    <p:sldId id="361" r:id="rId6"/>
    <p:sldId id="362" r:id="rId7"/>
    <p:sldId id="363" r:id="rId8"/>
    <p:sldId id="364" r:id="rId9"/>
    <p:sldId id="365" r:id="rId10"/>
    <p:sldId id="366" r:id="rId11"/>
    <p:sldId id="367" r:id="rId12"/>
  </p:sldIdLst>
  <p:sldSz cx="10693400" cy="75565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84441" autoAdjust="0"/>
  </p:normalViewPr>
  <p:slideViewPr>
    <p:cSldViewPr snapToGrid="0" snapToObjects="1">
      <p:cViewPr>
        <p:scale>
          <a:sx n="80" d="100"/>
          <a:sy n="80" d="100"/>
        </p:scale>
        <p:origin x="500"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765175" y="744538"/>
            <a:ext cx="5267325"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5528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666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2644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11336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92952" y="1269255"/>
            <a:ext cx="8107496" cy="2558191"/>
          </a:xfrm>
          <a:prstGeom prst="rect">
            <a:avLst/>
          </a:prstGeom>
        </p:spPr>
        <p:txBody>
          <a:bodyPr anchor="b"/>
          <a:lstStyle/>
          <a:p>
            <a:r>
              <a:t>Title Text</a:t>
            </a:r>
          </a:p>
        </p:txBody>
      </p:sp>
      <p:sp>
        <p:nvSpPr>
          <p:cNvPr id="12" name="Body Level One…"/>
          <p:cNvSpPr txBox="1">
            <a:spLocks noGrp="1"/>
          </p:cNvSpPr>
          <p:nvPr>
            <p:ph type="body" sz="quarter" idx="1"/>
          </p:nvPr>
        </p:nvSpPr>
        <p:spPr>
          <a:xfrm>
            <a:off x="1292952" y="3906159"/>
            <a:ext cx="8107496" cy="875689"/>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704404" y="-39357"/>
            <a:ext cx="11452821" cy="763521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92952" y="2499154"/>
            <a:ext cx="8107496" cy="2558192"/>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idx="21"/>
          </p:nvPr>
        </p:nvSpPr>
        <p:spPr>
          <a:xfrm>
            <a:off x="5248308" y="491959"/>
            <a:ext cx="6365958" cy="6365959"/>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046972" y="491959"/>
            <a:ext cx="4132462" cy="3089508"/>
          </a:xfrm>
          <a:prstGeom prst="rect">
            <a:avLst/>
          </a:prstGeom>
        </p:spPr>
        <p:txBody>
          <a:bodyPr anchor="b"/>
          <a:lstStyle>
            <a:lvl1pPr>
              <a:defRPr sz="4600"/>
            </a:lvl1pPr>
          </a:lstStyle>
          <a:p>
            <a:r>
              <a:t>Title Text</a:t>
            </a:r>
          </a:p>
        </p:txBody>
      </p:sp>
      <p:sp>
        <p:nvSpPr>
          <p:cNvPr id="40" name="Body Level One…"/>
          <p:cNvSpPr txBox="1">
            <a:spLocks noGrp="1"/>
          </p:cNvSpPr>
          <p:nvPr>
            <p:ph type="body" sz="quarter" idx="1"/>
          </p:nvPr>
        </p:nvSpPr>
        <p:spPr>
          <a:xfrm>
            <a:off x="1046972" y="3660179"/>
            <a:ext cx="4132462" cy="3187900"/>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idx="21"/>
          </p:nvPr>
        </p:nvSpPr>
        <p:spPr>
          <a:xfrm>
            <a:off x="3260791" y="2007195"/>
            <a:ext cx="7305601" cy="48704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46972" y="2007195"/>
            <a:ext cx="4132462" cy="4870401"/>
          </a:xfrm>
          <a:prstGeom prst="rect">
            <a:avLst/>
          </a:prstGeom>
        </p:spPr>
        <p:txBody>
          <a:bodyPr/>
          <a:lstStyle>
            <a:lvl1pPr marL="244928" indent="-244928">
              <a:spcBef>
                <a:spcPts val="2400"/>
              </a:spcBef>
              <a:defRPr sz="2000"/>
            </a:lvl1pPr>
            <a:lvl2pPr marL="587828" indent="-244928">
              <a:spcBef>
                <a:spcPts val="2400"/>
              </a:spcBef>
              <a:defRPr sz="2000"/>
            </a:lvl2pPr>
            <a:lvl3pPr marL="930728" indent="-244928">
              <a:spcBef>
                <a:spcPts val="2400"/>
              </a:spcBef>
              <a:defRPr sz="2000"/>
            </a:lvl3pPr>
            <a:lvl4pPr marL="1273628" indent="-244928">
              <a:spcBef>
                <a:spcPts val="2400"/>
              </a:spcBef>
              <a:defRPr sz="2000"/>
            </a:lvl4pPr>
            <a:lvl5pPr marL="1616528" indent="-244928">
              <a:spcBef>
                <a:spcPts val="2400"/>
              </a:spcBef>
              <a:defRPr sz="2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5213635" y="7202288"/>
            <a:ext cx="260883" cy="256515"/>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46972" y="983919"/>
            <a:ext cx="8599456" cy="558866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5388516" y="3945516"/>
            <a:ext cx="4383361" cy="2922241"/>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half" idx="22"/>
          </p:nvPr>
        </p:nvSpPr>
        <p:spPr>
          <a:xfrm>
            <a:off x="5513966" y="580512"/>
            <a:ext cx="4132462" cy="4132462"/>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1885107" y="688743"/>
            <a:ext cx="9268520" cy="6179014"/>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1292952" y="4929435"/>
            <a:ext cx="8107496" cy="355601"/>
          </a:xfrm>
          <a:prstGeom prst="rect">
            <a:avLst/>
          </a:prstGeom>
        </p:spPr>
        <p:txBody>
          <a:bodyPr anchor="t">
            <a:spAutoFit/>
          </a:bodyPr>
          <a:lstStyle>
            <a:lvl1pPr marL="0" indent="0" algn="ctr">
              <a:spcBef>
                <a:spcPts val="0"/>
              </a:spcBef>
              <a:buSzTx/>
              <a:buNone/>
              <a:defRPr sz="1800" i="1"/>
            </a:lvl1pPr>
          </a:lstStyle>
          <a:p>
            <a:r>
              <a:t>–Johnny Appleseed</a:t>
            </a:r>
          </a:p>
        </p:txBody>
      </p:sp>
      <p:sp>
        <p:nvSpPr>
          <p:cNvPr id="94" name="“Type a quote here.”"/>
          <p:cNvSpPr txBox="1">
            <a:spLocks noGrp="1"/>
          </p:cNvSpPr>
          <p:nvPr>
            <p:ph type="body" sz="quarter" idx="22"/>
          </p:nvPr>
        </p:nvSpPr>
        <p:spPr>
          <a:xfrm>
            <a:off x="1292952" y="3304341"/>
            <a:ext cx="8107496" cy="475537"/>
          </a:xfrm>
          <a:prstGeom prst="rect">
            <a:avLst/>
          </a:prstGeom>
        </p:spPr>
        <p:txBody>
          <a:bodyPr>
            <a:spAutoFit/>
          </a:bodyPr>
          <a:lstStyle>
            <a:lvl1pPr marL="0" indent="0" algn="ctr">
              <a:spcBef>
                <a:spcPts val="0"/>
              </a:spcBef>
              <a:buSzTx/>
              <a:buNone/>
              <a:defRPr sz="26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46972" y="196783"/>
            <a:ext cx="8599456" cy="167266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Title Text</a:t>
            </a:r>
          </a:p>
        </p:txBody>
      </p:sp>
      <p:sp>
        <p:nvSpPr>
          <p:cNvPr id="3" name="Body Level One…"/>
          <p:cNvSpPr txBox="1">
            <a:spLocks noGrp="1"/>
          </p:cNvSpPr>
          <p:nvPr>
            <p:ph type="body" idx="1"/>
          </p:nvPr>
        </p:nvSpPr>
        <p:spPr>
          <a:xfrm>
            <a:off x="1046972" y="2007195"/>
            <a:ext cx="8599456" cy="48704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213635" y="7202288"/>
            <a:ext cx="260883" cy="264794"/>
          </a:xfrm>
          <a:prstGeom prst="rect">
            <a:avLst/>
          </a:prstGeom>
          <a:ln w="3175">
            <a:miter lim="400000"/>
          </a:ln>
        </p:spPr>
        <p:txBody>
          <a:bodyPr wrap="none" lIns="39356" tIns="39356" rIns="39356" bIns="39356">
            <a:spAutoFit/>
          </a:bodyPr>
          <a:lstStyle>
            <a:lvl1pPr>
              <a:defRPr sz="12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1pPr>
      <a:lvl2pPr marL="0" marR="0" indent="457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2pPr>
      <a:lvl3pPr marL="0" marR="0" indent="914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3pPr>
      <a:lvl4pPr marL="0" marR="0" indent="1371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4pPr>
      <a:lvl5pPr marL="0" marR="0" indent="18288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5pPr>
      <a:lvl6pPr marL="0" marR="0" indent="22860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6pPr>
      <a:lvl7pPr marL="0" marR="0" indent="2743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7pPr>
      <a:lvl8pPr marL="0" marR="0" indent="3200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8pPr>
      <a:lvl9pPr marL="0" marR="0" indent="3657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9pPr>
    </p:titleStyle>
    <p:bodyStyle>
      <a:lvl1pPr marL="333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1pPr>
      <a:lvl2pPr marL="777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2pPr>
      <a:lvl3pPr marL="1222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3pPr>
      <a:lvl4pPr marL="1666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4pPr>
      <a:lvl5pPr marL="2111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5pPr>
      <a:lvl6pPr marL="2555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6pPr>
      <a:lvl7pPr marL="3000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7pPr>
      <a:lvl8pPr marL="3444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8pPr>
      <a:lvl9pPr marL="3889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1pPr>
      <a:lvl2pPr marL="0" marR="0" indent="457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2pPr>
      <a:lvl3pPr marL="0" marR="0" indent="914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3pPr>
      <a:lvl4pPr marL="0" marR="0" indent="1371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4pPr>
      <a:lvl5pPr marL="0" marR="0" indent="18288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5pPr>
      <a:lvl6pPr marL="0" marR="0" indent="22860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6pPr>
      <a:lvl7pPr marL="0" marR="0" indent="2743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7pPr>
      <a:lvl8pPr marL="0" marR="0" indent="3200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8pPr>
      <a:lvl9pPr marL="0" marR="0" indent="3657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9B1D9E-EFEE-4212-8E23-AE32CF285D3E}"/>
              </a:ext>
            </a:extLst>
          </p:cNvPr>
          <p:cNvSpPr>
            <a:spLocks noGrp="1"/>
          </p:cNvSpPr>
          <p:nvPr>
            <p:ph type="title"/>
          </p:nvPr>
        </p:nvSpPr>
        <p:spPr>
          <a:xfrm>
            <a:off x="1626781" y="740957"/>
            <a:ext cx="8107496" cy="1101991"/>
          </a:xfrm>
        </p:spPr>
        <p:txBody>
          <a:bodyPr>
            <a:normAutofit fontScale="90000"/>
          </a:bodyPr>
          <a:lstStyle/>
          <a:p>
            <a:r>
              <a:rPr lang="en-GB" dirty="0"/>
              <a:t>Upper Key Stage 2 Science Curriculum</a:t>
            </a:r>
          </a:p>
        </p:txBody>
      </p:sp>
      <p:sp>
        <p:nvSpPr>
          <p:cNvPr id="4" name="Text Placeholder 3">
            <a:extLst>
              <a:ext uri="{FF2B5EF4-FFF2-40B4-BE49-F238E27FC236}">
                <a16:creationId xmlns:a16="http://schemas.microsoft.com/office/drawing/2014/main" id="{CD91AF98-831A-430D-9B1A-3FCAB245A430}"/>
              </a:ext>
            </a:extLst>
          </p:cNvPr>
          <p:cNvSpPr>
            <a:spLocks noGrp="1"/>
          </p:cNvSpPr>
          <p:nvPr>
            <p:ph type="body" sz="quarter" idx="1"/>
          </p:nvPr>
        </p:nvSpPr>
        <p:spPr>
          <a:xfrm>
            <a:off x="1695997" y="6319808"/>
            <a:ext cx="8107496" cy="708153"/>
          </a:xfrm>
        </p:spPr>
        <p:txBody>
          <a:bodyPr/>
          <a:lstStyle/>
          <a:p>
            <a:r>
              <a:rPr lang="en-GB" dirty="0"/>
              <a:t>Together we Nurture, Inspire and Achieve</a:t>
            </a:r>
          </a:p>
        </p:txBody>
      </p:sp>
      <p:sp>
        <p:nvSpPr>
          <p:cNvPr id="9" name="TextBox 8">
            <a:extLst>
              <a:ext uri="{FF2B5EF4-FFF2-40B4-BE49-F238E27FC236}">
                <a16:creationId xmlns:a16="http://schemas.microsoft.com/office/drawing/2014/main" id="{625311FD-4507-49EB-AE34-844F4D7ED98B}"/>
              </a:ext>
            </a:extLst>
          </p:cNvPr>
          <p:cNvSpPr txBox="1"/>
          <p:nvPr/>
        </p:nvSpPr>
        <p:spPr>
          <a:xfrm>
            <a:off x="3788229" y="2844800"/>
            <a:ext cx="3904342" cy="268275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8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pic>
        <p:nvPicPr>
          <p:cNvPr id="11" name="Picture 10">
            <a:extLst>
              <a:ext uri="{FF2B5EF4-FFF2-40B4-BE49-F238E27FC236}">
                <a16:creationId xmlns:a16="http://schemas.microsoft.com/office/drawing/2014/main" id="{D71EFED6-28E4-4F07-9E96-E69CEAEB9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0559" y="2585664"/>
            <a:ext cx="3298371" cy="3177431"/>
          </a:xfrm>
          <a:prstGeom prst="rect">
            <a:avLst/>
          </a:prstGeom>
        </p:spPr>
      </p:pic>
      <p:sp>
        <p:nvSpPr>
          <p:cNvPr id="2" name="Rectangle 1">
            <a:extLst>
              <a:ext uri="{FF2B5EF4-FFF2-40B4-BE49-F238E27FC236}">
                <a16:creationId xmlns:a16="http://schemas.microsoft.com/office/drawing/2014/main" id="{167D8E95-6A8C-42AC-9F72-6ED243B01F90}"/>
              </a:ext>
            </a:extLst>
          </p:cNvPr>
          <p:cNvSpPr/>
          <p:nvPr/>
        </p:nvSpPr>
        <p:spPr>
          <a:xfrm>
            <a:off x="279400" y="317500"/>
            <a:ext cx="10210800" cy="7023100"/>
          </a:xfrm>
          <a:prstGeom prst="rect">
            <a:avLst/>
          </a:prstGeom>
          <a:noFill/>
          <a:ln w="57150" cap="flat">
            <a:solidFill>
              <a:srgbClr val="D6009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6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163695262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662870900"/>
              </p:ext>
            </p:extLst>
          </p:nvPr>
        </p:nvGraphicFramePr>
        <p:xfrm>
          <a:off x="263244" y="1659113"/>
          <a:ext cx="10077850" cy="5956622"/>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4: Physics </a:t>
                      </a:r>
                    </a:p>
                    <a:p>
                      <a:pPr algn="l"/>
                      <a:r>
                        <a:rPr lang="en-GB" sz="1100" b="0" i="0" u="none" strike="noStrike" baseline="0" dirty="0">
                          <a:solidFill>
                            <a:schemeClr val="tx1"/>
                          </a:solidFill>
                          <a:latin typeface="NeuzeitSLTStd-BookHeavy"/>
                        </a:rPr>
                        <a:t>Compare and give reasons for variations in how</a:t>
                      </a:r>
                    </a:p>
                    <a:p>
                      <a:pPr algn="l"/>
                      <a:r>
                        <a:rPr lang="en-GB" sz="1100" b="0" i="0" u="none" strike="noStrike" baseline="0" dirty="0">
                          <a:solidFill>
                            <a:schemeClr val="tx1"/>
                          </a:solidFill>
                          <a:latin typeface="NeuzeitSLTStd-BookHeavy"/>
                        </a:rPr>
                        <a:t>components function, including the brightness of</a:t>
                      </a:r>
                    </a:p>
                    <a:p>
                      <a:pPr algn="l"/>
                      <a:r>
                        <a:rPr lang="en-GB" sz="1100" b="0" i="0" u="none" strike="noStrike" baseline="0" dirty="0">
                          <a:solidFill>
                            <a:schemeClr val="tx1"/>
                          </a:solidFill>
                          <a:latin typeface="NeuzeitSLTStd-BookHeavy"/>
                        </a:rPr>
                        <a:t>bulbs, the loudness of buzzers and the on/off position</a:t>
                      </a:r>
                    </a:p>
                    <a:p>
                      <a:pPr algn="l"/>
                      <a:r>
                        <a:rPr lang="en-GB" sz="1100" b="0" i="0" u="none" strike="noStrike" baseline="0" dirty="0">
                          <a:solidFill>
                            <a:schemeClr val="tx1"/>
                          </a:solidFill>
                          <a:latin typeface="NeuzeitSLTStd-BookHeavy"/>
                        </a:rPr>
                        <a:t>of switches.</a:t>
                      </a:r>
                    </a:p>
                    <a:p>
                      <a:pPr algn="l"/>
                      <a:endParaRPr lang="en-GB" sz="1100" b="0" i="0" u="none" strike="noStrike" baseline="0" dirty="0">
                        <a:solidFill>
                          <a:schemeClr val="tx1"/>
                        </a:solidFill>
                        <a:latin typeface="NeuzeitSLTStd-BookHeavy"/>
                        <a:cs typeface="Calibri" panose="020F0502020204030204" pitchFamily="34" charset="0"/>
                        <a:sym typeface="Helvetica Neue"/>
                      </a:endParaRPr>
                    </a:p>
                    <a:p>
                      <a:pPr algn="l"/>
                      <a:r>
                        <a:rPr lang="en-GB" sz="1100" b="0" i="0" u="none" strike="noStrike" baseline="0" dirty="0">
                          <a:solidFill>
                            <a:schemeClr val="tx1"/>
                          </a:solidFill>
                          <a:latin typeface="NeuzeitSLTStd-BookHeavy"/>
                        </a:rPr>
                        <a:t>Use recognised symbols when representing a simple</a:t>
                      </a:r>
                    </a:p>
                    <a:p>
                      <a:pPr algn="l"/>
                      <a:r>
                        <a:rPr lang="en-GB" sz="1100" b="0" i="0" u="none" strike="noStrike" baseline="0" dirty="0">
                          <a:solidFill>
                            <a:schemeClr val="tx1"/>
                          </a:solidFill>
                          <a:latin typeface="NeuzeitSLTStd-BookHeavy"/>
                        </a:rPr>
                        <a:t>circuit in a diagram.</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placing extra bulbs (or buzzers) into a circuit and how this can be overcome by increasing the number and voltage of cells.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Label </a:t>
                      </a:r>
                      <a:r>
                        <a:rPr lang="en-GB" sz="1100" b="0" i="0" u="none" strike="noStrike" baseline="0" dirty="0">
                          <a:latin typeface="NeuzeitSLTStd-Book"/>
                        </a:rPr>
                        <a:t>and </a:t>
                      </a:r>
                      <a:r>
                        <a:rPr lang="en-GB" sz="1100" b="0" i="0" u="none" strike="noStrike" baseline="0" dirty="0">
                          <a:latin typeface="NeuzeitSLTStd-BookHeavy"/>
                        </a:rPr>
                        <a:t>learn </a:t>
                      </a:r>
                      <a:r>
                        <a:rPr lang="en-GB" sz="1100" b="0" i="0" u="none" strike="noStrike" baseline="0" dirty="0">
                          <a:latin typeface="NeuzeitSLTStd-Book"/>
                        </a:rPr>
                        <a:t>the recognised symbols for representing components in a circuit diagram.</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Predict </a:t>
                      </a:r>
                      <a:r>
                        <a:rPr lang="en-GB" sz="1100" b="0" i="0" u="none" strike="noStrike" baseline="0" dirty="0">
                          <a:latin typeface="NeuzeitSLTStd-Book"/>
                        </a:rPr>
                        <a:t>for the outcome of placing various components into an electrical circuit and explain why this happens.</a:t>
                      </a:r>
                    </a:p>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the patterns.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the concept of resistance and prove or disprove that components, including wire provide are resistors.</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Is it possible (</a:t>
                      </a:r>
                      <a:r>
                        <a:rPr lang="en-GB" sz="1100" b="1" i="0" u="none" strike="noStrike" baseline="0" dirty="0">
                          <a:solidFill>
                            <a:srgbClr val="0070C0"/>
                          </a:solidFill>
                          <a:latin typeface="NeuzeitSLTStd-BookHeavy"/>
                        </a:rPr>
                        <a:t>suggest, prove</a:t>
                      </a:r>
                      <a:r>
                        <a:rPr lang="en-GB" sz="1100" b="1" i="0" u="none" strike="noStrike" baseline="0" dirty="0">
                          <a:solidFill>
                            <a:srgbClr val="0070C0"/>
                          </a:solidFill>
                          <a:latin typeface="NeuzeitSLTStd-Book"/>
                        </a:rPr>
                        <a:t>) to make your own resistor?</a:t>
                      </a:r>
                    </a:p>
                    <a:p>
                      <a:pPr marL="171450" indent="-171450" algn="l">
                        <a:buFont typeface="Arial" panose="020B0604020202020204" pitchFamily="34" charset="0"/>
                        <a:buChar char="•"/>
                      </a:pPr>
                      <a:r>
                        <a:rPr lang="en-GB" sz="1100" b="0" i="0" u="none" strike="noStrike" baseline="0" dirty="0">
                          <a:latin typeface="NeuzeitSLTStd-Book"/>
                        </a:rPr>
                        <a:t>Make circuits then represent them in circuit diagrams and </a:t>
                      </a:r>
                      <a:r>
                        <a:rPr lang="en-GB" sz="1100" b="0" i="0" u="none" strike="noStrike" baseline="0" dirty="0">
                          <a:latin typeface="NeuzeitSLTStd-BookHeavy"/>
                        </a:rPr>
                        <a:t>applying </a:t>
                      </a:r>
                      <a:r>
                        <a:rPr lang="en-GB" sz="1100" b="0" i="0" u="none" strike="noStrike" baseline="0" dirty="0">
                          <a:latin typeface="NeuzeitSLTStd-Book"/>
                        </a:rPr>
                        <a:t>component symbols appropriately.</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How do the images of recognised symbols </a:t>
                      </a:r>
                      <a:r>
                        <a:rPr lang="en-GB" sz="1100" b="1" i="0" u="none" strike="noStrike" baseline="0" dirty="0">
                          <a:solidFill>
                            <a:srgbClr val="0070C0"/>
                          </a:solidFill>
                          <a:latin typeface="NeuzeitSLTStd-BookHeavy"/>
                        </a:rPr>
                        <a:t>relate </a:t>
                      </a:r>
                      <a:r>
                        <a:rPr lang="en-GB" sz="1100" b="1" i="0" u="none" strike="noStrike" baseline="0" dirty="0">
                          <a:solidFill>
                            <a:srgbClr val="0070C0"/>
                          </a:solidFill>
                          <a:latin typeface="NeuzeitSLTStd-Book"/>
                        </a:rPr>
                        <a:t>to their function?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Biology</a:t>
                      </a:r>
                    </a:p>
                    <a:p>
                      <a:pPr algn="l"/>
                      <a:r>
                        <a:rPr lang="en-GB" sz="1100" b="0" i="0" u="none" strike="noStrike" baseline="0" dirty="0">
                          <a:solidFill>
                            <a:schemeClr val="tx1"/>
                          </a:solidFill>
                          <a:latin typeface="NeuzeitSLTStd-BookHeavy"/>
                        </a:rPr>
                        <a:t>Give reasons for classifying plants and animals based on specific characteristics.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Recognise </a:t>
                      </a:r>
                      <a:r>
                        <a:rPr lang="en-GB" sz="1100" b="0" i="0" u="none" strike="noStrike" baseline="0" dirty="0">
                          <a:latin typeface="NeuzeitSLTStd-Book"/>
                        </a:rPr>
                        <a:t>and </a:t>
                      </a:r>
                      <a:r>
                        <a:rPr lang="en-GB" sz="1100" b="0" i="0" u="none" strike="noStrike" baseline="0" dirty="0">
                          <a:latin typeface="NeuzeitSLTStd-BookHeavy"/>
                        </a:rPr>
                        <a:t>name </a:t>
                      </a:r>
                      <a:r>
                        <a:rPr lang="en-GB" sz="1100" b="0" i="0" u="none" strike="noStrike" baseline="0" dirty="0">
                          <a:latin typeface="NeuzeitSLTStd-Book"/>
                        </a:rPr>
                        <a:t>the characteristics used in classification groups for plants and animals.</a:t>
                      </a:r>
                    </a:p>
                    <a:p>
                      <a:pPr marL="171450" indent="-171450" algn="l">
                        <a:buFont typeface="Arial" panose="020B0604020202020204" pitchFamily="34" charset="0"/>
                        <a:buChar char="•"/>
                      </a:pPr>
                      <a:r>
                        <a:rPr lang="en-GB" sz="1100" b="0" i="0" u="none" strike="noStrike" baseline="0" dirty="0">
                          <a:latin typeface="NeuzeitSLTStd-BookHeavy"/>
                        </a:rPr>
                        <a:t>List </a:t>
                      </a:r>
                      <a:r>
                        <a:rPr lang="en-GB" sz="1100" b="0" i="0" u="none" strike="noStrike" baseline="0" dirty="0">
                          <a:latin typeface="NeuzeitSLTStd-Book"/>
                        </a:rPr>
                        <a:t>reasons why these characteristics are used.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some of the problems with not using specific characteristics when classifying living things.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Do you agree: </a:t>
                      </a:r>
                      <a:r>
                        <a:rPr lang="en-GB" sz="1100" b="1" i="0" u="none" strike="noStrike" baseline="0" dirty="0">
                          <a:solidFill>
                            <a:srgbClr val="0070C0"/>
                          </a:solidFill>
                          <a:latin typeface="NeuzeitSLTStd-Book"/>
                        </a:rPr>
                        <a:t>observable characteristics are not the only way to scientifically group plants and animals?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Chemistry</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Explain that some changes result in the formation of new materials, and that this kind of change is not usually reversible, including changes associated with burning, oxidisation and the action of acid on bicarbonate of soda.</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burning a material creates a new material and is not reversible.</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oxidisation of (e.g. steel) creates a new material and is not reversible.</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adding an acid to (e.g. bicarbonate)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Categorise </a:t>
                      </a:r>
                      <a:r>
                        <a:rPr lang="en-GB" sz="1100" b="0" i="0" u="none" strike="noStrike" baseline="0" dirty="0">
                          <a:latin typeface="NeuzeitSLTStd-Book"/>
                        </a:rPr>
                        <a:t>and </a:t>
                      </a:r>
                      <a:r>
                        <a:rPr lang="en-GB" sz="1100" b="0" i="0" u="none" strike="noStrike" baseline="0" dirty="0">
                          <a:latin typeface="NeuzeitSLTStd-BookHeavy"/>
                        </a:rPr>
                        <a:t>give examples </a:t>
                      </a:r>
                      <a:r>
                        <a:rPr lang="en-GB" sz="1100" b="0" i="0" u="none" strike="noStrike" baseline="0" dirty="0">
                          <a:latin typeface="NeuzeitSLTStd-Book"/>
                        </a:rPr>
                        <a:t>of changes as reversible or not reversible.</a:t>
                      </a: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making Plaster of Paris moulds. Observe, record and </a:t>
                      </a:r>
                      <a:r>
                        <a:rPr lang="en-GB" sz="1100" b="0" i="0" u="none" strike="noStrike" baseline="0" dirty="0">
                          <a:latin typeface="NeuzeitSLTStd-BookHeavy"/>
                        </a:rPr>
                        <a:t>explain </a:t>
                      </a:r>
                      <a:r>
                        <a:rPr lang="en-GB" sz="1100" b="0" i="0" u="none" strike="noStrike" baseline="0" dirty="0">
                          <a:latin typeface="NeuzeitSLTStd-Book"/>
                        </a:rPr>
                        <a:t>what happens to the material as water is added to the powder. </a:t>
                      </a:r>
                      <a:r>
                        <a:rPr lang="en-GB" sz="1100" b="0" i="0" u="none" strike="noStrike" baseline="0" dirty="0">
                          <a:latin typeface="NeuzeitSLTStd-BookHeavy"/>
                        </a:rPr>
                        <a:t>Summarise </a:t>
                      </a:r>
                      <a:r>
                        <a:rPr lang="en-GB" sz="1100" b="0" i="0" u="none" strike="noStrike" baseline="0" dirty="0">
                          <a:latin typeface="NeuzeitSLTStd-Book"/>
                        </a:rPr>
                        <a:t>your findings.</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True or false: </a:t>
                      </a:r>
                      <a:r>
                        <a:rPr lang="en-GB" sz="1100" b="1" i="0" u="none" strike="noStrike" baseline="0" dirty="0">
                          <a:solidFill>
                            <a:srgbClr val="0070C0"/>
                          </a:solidFill>
                          <a:latin typeface="NeuzeitSLTStd-Book"/>
                        </a:rPr>
                        <a:t>changes in temperature cause only reversible and not irreversible changes? </a:t>
                      </a:r>
                      <a:r>
                        <a:rPr lang="en-GB" sz="1100" b="1" i="0" u="none" strike="noStrike" baseline="0" dirty="0">
                          <a:solidFill>
                            <a:srgbClr val="0070C0"/>
                          </a:solidFill>
                          <a:latin typeface="NeuzeitSLTStd-BookHeavy"/>
                        </a:rPr>
                        <a:t>Cite evidence</a:t>
                      </a:r>
                      <a:r>
                        <a:rPr lang="en-GB" sz="1100" b="1" i="0" u="none" strike="noStrike" baseline="0" dirty="0">
                          <a:solidFill>
                            <a:srgbClr val="0070C0"/>
                          </a:solidFill>
                          <a:latin typeface="NeuzeitSLTStd-Book"/>
                        </a:rPr>
                        <a: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Physics</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Use the idea that light travels in straight lines to explain why shadows have the same shape as the objects that cast them, and to predict the size of shadows when the position of the light source changes.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Explain that we see things because light travels from light sources to our eyes or from light sources to objects and then to our eyes.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Draw </a:t>
                      </a:r>
                      <a:r>
                        <a:rPr lang="en-GB" sz="1100" b="0" i="0" u="none" strike="noStrike" baseline="0" dirty="0">
                          <a:latin typeface="NeuzeitSLTStd-Book"/>
                        </a:rPr>
                        <a:t>and </a:t>
                      </a:r>
                      <a:r>
                        <a:rPr lang="en-GB" sz="1100" b="0" i="0" u="none" strike="noStrike" baseline="0" dirty="0">
                          <a:latin typeface="NeuzeitSLTStd-BookHeavy"/>
                        </a:rPr>
                        <a:t>label </a:t>
                      </a:r>
                      <a:r>
                        <a:rPr lang="en-GB" sz="1100" b="0" i="0" u="none" strike="noStrike" baseline="0" dirty="0">
                          <a:latin typeface="NeuzeitSLTStd-Book"/>
                        </a:rPr>
                        <a:t>diagrams that show how shadows are formed and that the size of the shadow may be predicted when the position of the source of light changes.</a:t>
                      </a:r>
                    </a:p>
                    <a:p>
                      <a:pPr marL="171450" indent="-171450" algn="l">
                        <a:buFont typeface="Arial" panose="020B0604020202020204" pitchFamily="34" charset="0"/>
                        <a:buChar char="•"/>
                      </a:pPr>
                      <a:r>
                        <a:rPr lang="en-GB" sz="1100" b="0" i="0" u="none" strike="noStrike" baseline="0" dirty="0">
                          <a:latin typeface="NeuzeitSLTStd-BookHeavy"/>
                        </a:rPr>
                        <a:t>Describe </a:t>
                      </a:r>
                      <a:r>
                        <a:rPr lang="en-GB" sz="1100" b="0" i="0" u="none" strike="noStrike" baseline="0" dirty="0">
                          <a:latin typeface="NeuzeitSLTStd-Book"/>
                        </a:rPr>
                        <a:t>how divergent light from a source affects the size of shadows.</a:t>
                      </a:r>
                    </a:p>
                    <a:p>
                      <a:pPr marL="171450" indent="-171450" algn="l">
                        <a:buFont typeface="Arial" panose="020B0604020202020204" pitchFamily="34" charset="0"/>
                        <a:buChar char="•"/>
                      </a:pPr>
                      <a:endParaRPr lang="en-GB" sz="1100" b="0" i="0" u="none" strike="noStrike" baseline="0" dirty="0">
                        <a:latin typeface="NeuzeitSLTStd-Book"/>
                      </a:endParaRPr>
                    </a:p>
                    <a:p>
                      <a:pPr marL="171450" indent="-171450" algn="l">
                        <a:buFont typeface="Arial" panose="020B0604020202020204" pitchFamily="34" charset="0"/>
                        <a:buChar char="•"/>
                      </a:pPr>
                      <a:endParaRPr lang="en-GB" sz="1100" b="0" i="0" u="none" strike="noStrike" baseline="0" dirty="0">
                        <a:latin typeface="NeuzeitSLTStd-Book"/>
                      </a:endParaRPr>
                    </a:p>
                    <a:p>
                      <a:pPr marL="171450" indent="-171450" algn="l">
                        <a:buFont typeface="Arial" panose="020B0604020202020204" pitchFamily="34" charset="0"/>
                        <a:buChar char="•"/>
                      </a:pPr>
                      <a:r>
                        <a:rPr lang="en-GB" sz="1100" b="0" i="0" u="none" strike="noStrike" baseline="0" dirty="0">
                          <a:latin typeface="NeuzeitSLTStd-BookHeavy"/>
                        </a:rPr>
                        <a:t>Draw </a:t>
                      </a:r>
                      <a:r>
                        <a:rPr lang="en-GB" sz="1100" b="0" i="0" u="none" strike="noStrike" baseline="0" dirty="0">
                          <a:latin typeface="NeuzeitSLTStd-Book"/>
                        </a:rPr>
                        <a:t>and </a:t>
                      </a:r>
                      <a:r>
                        <a:rPr lang="en-GB" sz="1100" b="0" i="0" u="none" strike="noStrike" baseline="0" dirty="0">
                          <a:latin typeface="NeuzeitSLTStd-BookHeavy"/>
                        </a:rPr>
                        <a:t>label </a:t>
                      </a:r>
                      <a:r>
                        <a:rPr lang="en-GB" sz="1100" b="0" i="0" u="none" strike="noStrike" baseline="0" dirty="0">
                          <a:latin typeface="NeuzeitSLTStd-Book"/>
                        </a:rPr>
                        <a:t>diagrams to explain how we see.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why shadows are ‘longer’ in the winter and ‘shorter’ in the summer.</a:t>
                      </a:r>
                    </a:p>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why a shadow of an object may not appear to be the same shape as the object.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Is it possible (reason) </a:t>
                      </a:r>
                      <a:r>
                        <a:rPr lang="en-GB" sz="1100" b="1" i="0" u="none" strike="noStrike" baseline="0" dirty="0">
                          <a:solidFill>
                            <a:srgbClr val="0070C0"/>
                          </a:solidFill>
                          <a:latin typeface="NeuzeitSLTStd-Book"/>
                        </a:rPr>
                        <a:t>that a shadow can be formed that is smaller than the object that created it?</a:t>
                      </a:r>
                    </a:p>
                    <a:p>
                      <a:pPr marL="171450" indent="-171450" algn="l">
                        <a:buFont typeface="Arial" panose="020B0604020202020204" pitchFamily="34" charset="0"/>
                        <a:buChar char="•"/>
                      </a:pPr>
                      <a:endParaRPr lang="en-GB" sz="1100" b="1" i="0" u="none" strike="noStrike" baseline="0" dirty="0">
                        <a:solidFill>
                          <a:srgbClr val="0070C0"/>
                        </a:solidFill>
                        <a:latin typeface="NeuzeitSLTStd-Book"/>
                      </a:endParaRPr>
                    </a:p>
                    <a:p>
                      <a:pPr marL="171450" indent="-171450" algn="l">
                        <a:buFont typeface="Arial" panose="020B0604020202020204" pitchFamily="34" charset="0"/>
                        <a:buChar char="•"/>
                      </a:pPr>
                      <a:r>
                        <a:rPr lang="en-GB" sz="1100" b="0" i="0" u="none" strike="noStrike" baseline="0" dirty="0">
                          <a:latin typeface="NeuzeitSLTStd-BookHeavy"/>
                        </a:rPr>
                        <a:t>Explain </a:t>
                      </a:r>
                      <a:r>
                        <a:rPr lang="en-GB" sz="1100" b="0" i="0" u="none" strike="noStrike" baseline="0" dirty="0">
                          <a:latin typeface="NeuzeitSLTStd-Book"/>
                        </a:rPr>
                        <a:t>and </a:t>
                      </a:r>
                      <a:r>
                        <a:rPr lang="en-GB" sz="1100" b="0" i="0" u="none" strike="noStrike" baseline="0" dirty="0">
                          <a:latin typeface="NeuzeitSLTStd-BookHeavy"/>
                        </a:rPr>
                        <a:t>demonstrate </a:t>
                      </a:r>
                      <a:r>
                        <a:rPr lang="en-GB" sz="1100" b="0" i="0" u="none" strike="noStrike" baseline="0" dirty="0">
                          <a:latin typeface="NeuzeitSLTStd-Book"/>
                        </a:rPr>
                        <a:t>why we can not always see all of the </a:t>
                      </a:r>
                      <a:r>
                        <a:rPr lang="en-GB" sz="1100" b="0" i="0" u="none" strike="noStrike" baseline="0" dirty="0">
                          <a:latin typeface="NeuzeitSLTStd-BookHeavy"/>
                        </a:rPr>
                        <a:t>Moon</a:t>
                      </a:r>
                      <a:r>
                        <a:rPr lang="en-GB" sz="1100" b="0" i="0" u="none" strike="noStrike" baseline="0" dirty="0">
                          <a:latin typeface="NeuzeitSLTStd-Book"/>
                        </a:rPr>
                        <a: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and </a:t>
                      </a:r>
                      <a:r>
                        <a:rPr lang="en-GB" sz="1100" b="1" i="0" u="none" strike="noStrike" baseline="0" dirty="0">
                          <a:solidFill>
                            <a:srgbClr val="0070C0"/>
                          </a:solidFill>
                          <a:latin typeface="NeuzeitSLTStd-BookHeavy"/>
                        </a:rPr>
                        <a:t>present information </a:t>
                      </a:r>
                      <a:r>
                        <a:rPr lang="en-GB" sz="1100" b="1" i="0" u="none" strike="noStrike" baseline="0" dirty="0">
                          <a:solidFill>
                            <a:srgbClr val="0070C0"/>
                          </a:solidFill>
                          <a:latin typeface="NeuzeitSLTStd-Book"/>
                        </a:rPr>
                        <a:t>on how objects, such as a stick, appear to bend when placed in water.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4CF45B04-8C41-4258-808F-91103489E5E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276133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67144725"/>
              </p:ext>
            </p:extLst>
          </p:nvPr>
        </p:nvGraphicFramePr>
        <p:xfrm>
          <a:off x="135172" y="1659113"/>
          <a:ext cx="10448014" cy="5766000"/>
        </p:xfrm>
        <a:graphic>
          <a:graphicData uri="http://schemas.openxmlformats.org/drawingml/2006/table">
            <a:tbl>
              <a:tblPr>
                <a:tableStyleId>{4C3C2611-4C71-4FC5-86AE-919BDF0F9419}</a:tableStyleId>
              </a:tblPr>
              <a:tblGrid>
                <a:gridCol w="2711395">
                  <a:extLst>
                    <a:ext uri="{9D8B030D-6E8A-4147-A177-3AD203B41FA5}">
                      <a16:colId xmlns:a16="http://schemas.microsoft.com/office/drawing/2014/main" val="20000"/>
                    </a:ext>
                  </a:extLst>
                </a:gridCol>
                <a:gridCol w="3784821">
                  <a:extLst>
                    <a:ext uri="{9D8B030D-6E8A-4147-A177-3AD203B41FA5}">
                      <a16:colId xmlns:a16="http://schemas.microsoft.com/office/drawing/2014/main" val="20002"/>
                    </a:ext>
                  </a:extLst>
                </a:gridCol>
                <a:gridCol w="3951798">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movement of the Earth, and other planets, relative to the Sun in the solar system.</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movement of the Moon relative to the Earth.</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movement of the Earth relative to the Sun.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and describe our solar system.</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Answer questions about the scientists who first observed the Earth’s movement around the Sun.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the movement of the Earth gives rise to seasonal changes.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and label the Moon and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Moon’s movement relative to the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Answer questions about the Moon’s movement relative to the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name and record the phases of the Moon.</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Earth’s movement gives rise to the seasons.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effect of the Earth’s movement on seasons is more acute further away from the equator.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A year is always 365 days, no matter where one is in our solar system?</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your knowledge of the Earth’s movement relative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to the Sun to time zones. Assess the significance of</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this to our daily lives.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Do you agree: At any time of day it is always 5 </a:t>
                      </a:r>
                      <a:r>
                        <a:rPr lang="en-GB" sz="1100" b="1" i="0" u="none" strike="noStrike" baseline="0" dirty="0" err="1">
                          <a:solidFill>
                            <a:srgbClr val="0070C0"/>
                          </a:solidFill>
                          <a:latin typeface="Calibri" panose="020F0502020204030204" pitchFamily="34" charset="0"/>
                          <a:cs typeface="Calibri" panose="020F0502020204030204" pitchFamily="34" charset="0"/>
                        </a:rPr>
                        <a:t>O’Clock</a:t>
                      </a:r>
                      <a:r>
                        <a:rPr lang="en-GB" sz="1100" b="1" i="0" u="none" strike="noStrike" baseline="0" dirty="0">
                          <a:solidFill>
                            <a:srgbClr val="0070C0"/>
                          </a:solidFill>
                          <a:latin typeface="Calibri" panose="020F0502020204030204" pitchFamily="34" charset="0"/>
                          <a:cs typeface="Calibri" panose="020F0502020204030204" pitchFamily="34" charset="0"/>
                        </a:rPr>
                        <a:t> somewhere on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moon’s movement affects the tides of oceans and seas on Earth.</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how we can predict the times of high and low tides.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Could this be true: the shape of the moon’s phases is a natural calendar?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it possible (prove or disprove) to calculate how long until a particular moon shape will appear again?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Explain the concept of a leap year.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Sun, Earth and Moon as approximately spherical bodies.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Use the idea of the Earth’s rotation to explain day and night and the apparent movement of the sun across the sky.</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pictures and videos of the Sun, Earth and Moon and describe them using mathematical vocabulary.</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label and describe how the Earth’s rotation gives rise to day and night.</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using your knowledge of gravity, why the Sun, Earth and Moon are almost spherical.</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reasons why planets and moons are not completely spherical. Explore terms such as ‘equatorial </a:t>
                      </a:r>
                      <a:r>
                        <a:rPr lang="en-GB" sz="1100" b="1" i="0" u="none" strike="noStrike" baseline="0" dirty="0" err="1">
                          <a:solidFill>
                            <a:srgbClr val="0070C0"/>
                          </a:solidFill>
                          <a:latin typeface="Calibri" panose="020F0502020204030204" pitchFamily="34" charset="0"/>
                          <a:cs typeface="Calibri" panose="020F0502020204030204" pitchFamily="34" charset="0"/>
                        </a:rPr>
                        <a:t>buldge</a:t>
                      </a:r>
                      <a:r>
                        <a:rPr lang="en-GB" sz="1100" b="1" i="0" u="none" strike="noStrike" baseline="0" dirty="0">
                          <a:solidFill>
                            <a:srgbClr val="0070C0"/>
                          </a:solidFill>
                          <a:latin typeface="Calibri" panose="020F0502020204030204" pitchFamily="34" charset="0"/>
                          <a:cs typeface="Calibri" panose="020F0502020204030204" pitchFamily="34" charset="0"/>
                        </a:rPr>
                        <a:t>’ and suggest an experiment the would prove this phenomenon.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and demonstrate how and why a sun dial, used to tell the time, works.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At night, sun dials do not work. Suggest or investigate other ways one could tell the approximate time using views of the night sky.</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432000">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Additional lesson for consolidation</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432000">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11: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196774FE-7C6A-4DE1-AC5C-6D82FB0644D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6183648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inents and Oceans">
            <a:extLst>
              <a:ext uri="{FF2B5EF4-FFF2-40B4-BE49-F238E27FC236}">
                <a16:creationId xmlns:a16="http://schemas.microsoft.com/office/drawing/2014/main" id="{B8EBFEE1-5DE8-45E4-A819-68DD000A2140}"/>
              </a:ext>
            </a:extLst>
          </p:cNvPr>
          <p:cNvSpPr txBox="1"/>
          <p:nvPr/>
        </p:nvSpPr>
        <p:spPr>
          <a:xfrm>
            <a:off x="316059" y="134319"/>
            <a:ext cx="3554792"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Working Scientifically</a:t>
            </a:r>
          </a:p>
        </p:txBody>
      </p:sp>
      <p:sp>
        <p:nvSpPr>
          <p:cNvPr id="4" name="This table shows the knowledge that will be taught in each lesson">
            <a:extLst>
              <a:ext uri="{FF2B5EF4-FFF2-40B4-BE49-F238E27FC236}">
                <a16:creationId xmlns:a16="http://schemas.microsoft.com/office/drawing/2014/main" id="{CB0EF272-E04C-428A-9D1A-3D4467C9E840}"/>
              </a:ext>
            </a:extLst>
          </p:cNvPr>
          <p:cNvSpPr txBox="1"/>
          <p:nvPr/>
        </p:nvSpPr>
        <p:spPr>
          <a:xfrm>
            <a:off x="386590" y="508053"/>
            <a:ext cx="9539827" cy="2641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a:t>
            </a:r>
            <a:r>
              <a:rPr lang="en-GB" dirty="0"/>
              <a:t>progression across the Milestones and the expectations to be incorporated into planning at Milestone 3</a:t>
            </a:r>
            <a:endParaRPr dirty="0"/>
          </a:p>
        </p:txBody>
      </p:sp>
      <p:graphicFrame>
        <p:nvGraphicFramePr>
          <p:cNvPr id="7" name="Object 6">
            <a:extLst>
              <a:ext uri="{FF2B5EF4-FFF2-40B4-BE49-F238E27FC236}">
                <a16:creationId xmlns:a16="http://schemas.microsoft.com/office/drawing/2014/main" id="{75842297-F831-4C65-A1B0-F79BDE6566BA}"/>
              </a:ext>
            </a:extLst>
          </p:cNvPr>
          <p:cNvGraphicFramePr>
            <a:graphicFrameLocks noChangeAspect="1"/>
          </p:cNvGraphicFramePr>
          <p:nvPr>
            <p:extLst>
              <p:ext uri="{D42A27DB-BD31-4B8C-83A1-F6EECF244321}">
                <p14:modId xmlns:p14="http://schemas.microsoft.com/office/powerpoint/2010/main" val="4045565639"/>
              </p:ext>
            </p:extLst>
          </p:nvPr>
        </p:nvGraphicFramePr>
        <p:xfrm>
          <a:off x="915988" y="1254125"/>
          <a:ext cx="8863012" cy="5046663"/>
        </p:xfrm>
        <a:graphic>
          <a:graphicData uri="http://schemas.openxmlformats.org/presentationml/2006/ole">
            <mc:AlternateContent xmlns:mc="http://schemas.openxmlformats.org/markup-compatibility/2006">
              <mc:Choice xmlns:v="urn:schemas-microsoft-com:vml" Requires="v">
                <p:oleObj spid="_x0000_s1027" name="Document" r:id="rId4" imgW="8863180" imgH="5046521" progId="Word.Document.12">
                  <p:embed/>
                </p:oleObj>
              </mc:Choice>
              <mc:Fallback>
                <p:oleObj name="Document" r:id="rId4" imgW="8863180" imgH="5046521" progId="Word.Document.12">
                  <p:embed/>
                  <p:pic>
                    <p:nvPicPr>
                      <p:cNvPr id="0" name=""/>
                      <p:cNvPicPr/>
                      <p:nvPr/>
                    </p:nvPicPr>
                    <p:blipFill>
                      <a:blip r:embed="rId5"/>
                      <a:stretch>
                        <a:fillRect/>
                      </a:stretch>
                    </p:blipFill>
                    <p:spPr>
                      <a:xfrm>
                        <a:off x="915988" y="1254125"/>
                        <a:ext cx="8863012" cy="5046663"/>
                      </a:xfrm>
                      <a:prstGeom prst="rect">
                        <a:avLst/>
                      </a:prstGeom>
                    </p:spPr>
                  </p:pic>
                </p:oleObj>
              </mc:Fallback>
            </mc:AlternateContent>
          </a:graphicData>
        </a:graphic>
      </p:graphicFrame>
    </p:spTree>
    <p:extLst>
      <p:ext uri="{BB962C8B-B14F-4D97-AF65-F5344CB8AC3E}">
        <p14:creationId xmlns:p14="http://schemas.microsoft.com/office/powerpoint/2010/main" val="12366290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3431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664450455"/>
              </p:ext>
            </p:extLst>
          </p:nvPr>
        </p:nvGraphicFramePr>
        <p:xfrm>
          <a:off x="307775" y="1662642"/>
          <a:ext cx="10077850" cy="499872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 Biology</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Relate knowledge of plants to studies of evolution and inheritance.</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Relate knowledge of plants to studies of all living things.</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Describe the main changes in the human body from a child to an adult to old age. </a:t>
                      </a:r>
                    </a:p>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What are (describe) the physical signs of humans ageing?</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Compare and contrast the physical appearance of children and adults. Graph changes in average heights of males and females at different ages. Summarise your findings. </a:t>
                      </a:r>
                    </a:p>
                    <a:p>
                      <a:pPr marL="171450" indent="-171450" algn="l">
                        <a:buFont typeface="Arial" panose="020B0604020202020204" pitchFamily="34" charset="0"/>
                        <a:buChar char="•"/>
                      </a:pPr>
                      <a:r>
                        <a:rPr lang="en-GB" sz="1100" b="1" dirty="0">
                          <a:solidFill>
                            <a:srgbClr val="0070C0"/>
                          </a:solidFill>
                          <a:latin typeface="Calibri" panose="020F0502020204030204" pitchFamily="34" charset="0"/>
                          <a:cs typeface="Calibri" panose="020F0502020204030204" pitchFamily="34" charset="0"/>
                        </a:rPr>
                        <a:t>Interpret data about normal blood pressure in children and adults and draw some conclusions. Make generalisations between the relationship between age and changes in humans. </a:t>
                      </a: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2: Biology</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Describe the changes as humans develop to old age.</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Draw and label diagrams of the human circulatory system.</a:t>
                      </a:r>
                    </a:p>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Describe the functions of the heart, blood vessels and blood.</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dirty="0">
                          <a:latin typeface="Calibri" panose="020F0502020204030204" pitchFamily="34" charset="0"/>
                          <a:cs typeface="Calibri" panose="020F0502020204030204" pitchFamily="34" charset="0"/>
                        </a:rPr>
                        <a:t>Graph the effect of exercise on pulse rate. Explain your findings. Explain the possible effects of too much sugar in ones diet on how the human body functions.</a:t>
                      </a:r>
                    </a:p>
                    <a:p>
                      <a:pPr marL="171450" indent="-171450" algn="l">
                        <a:buFont typeface="Arial" panose="020B0604020202020204" pitchFamily="34" charset="0"/>
                        <a:buChar char="•"/>
                      </a:pPr>
                      <a:r>
                        <a:rPr lang="en-GB" sz="1100" b="1" dirty="0">
                          <a:solidFill>
                            <a:srgbClr val="0070C0"/>
                          </a:solidFill>
                          <a:latin typeface="Calibri" panose="020F0502020204030204" pitchFamily="34" charset="0"/>
                          <a:cs typeface="Calibri" panose="020F0502020204030204" pitchFamily="34" charset="0"/>
                        </a:rPr>
                        <a:t>Discover how coronary arteries may become blocked and cause heart attacks. Argue this statement: You are what you eat. Do you agree: diet is eighty per cent of your fitness regime and exercise twenty?</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3: Chemistry</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Compare and group together everyday materials based on evidence from comparative and fair tests, including their hardness, solubility, conductivity (electrical and thermal), and response to magnets.</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Give reasons, based on evidence from comparative and fair tests, for the particular uses of everyday materials, including metals, wood and plastic.</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Observe and describe materials on the basis of their hardness, solubility, conductivity and their response to magnets.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Carry out (follow instructions) comparative tests to group materials.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Carry out (follow instructions) fair tests to group materials.</a:t>
                      </a:r>
                      <a:endParaRPr lang="en-GB" sz="1100" dirty="0">
                        <a:solidFill>
                          <a:schemeClr val="tx1"/>
                        </a:solidFill>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Observe and describe materials on the basis of their hardness and conductivity.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Label materials using a range of scientific vocabulary, including insulators and conductors.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Carry out (follow instructions) comparative tests to assess the suitability of everyday materials for a purpose.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1800">
                          <a:sym typeface="Helvetica Neue"/>
                        </a:defRPr>
                      </a:pPr>
                      <a:r>
                        <a:rPr lang="en-GB" sz="1100" dirty="0">
                          <a:latin typeface="Calibri" panose="020F0502020204030204" pitchFamily="34" charset="0"/>
                          <a:cs typeface="Calibri" panose="020F0502020204030204" pitchFamily="34" charset="0"/>
                        </a:rPr>
                        <a:t>Carry out (follow instructions) fair tests to assess the suitability of everyday materials for a purpose.</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Adapt a comparative test to group materials. Predict the outcomes of your test. Modify a fair test to group materials. Predict the outcomes of your test. </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Devise an experiment that proves or disproves a hypothesis you have created about the properties of materials.</a:t>
                      </a:r>
                    </a:p>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Apply your understanding of the properties of materials to explain why a range of everyday items have been made from a particular material.</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What might happen (propose) if a bird sits on a live, uninsulated power line? Explain the concepts you are using to give your answer.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2" name="Oval 1">
            <a:extLst>
              <a:ext uri="{FF2B5EF4-FFF2-40B4-BE49-F238E27FC236}">
                <a16:creationId xmlns:a16="http://schemas.microsoft.com/office/drawing/2014/main" id="{437B43E6-9D19-4E6A-962E-FCD6555FB66E}"/>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99434569"/>
              </p:ext>
            </p:extLst>
          </p:nvPr>
        </p:nvGraphicFramePr>
        <p:xfrm>
          <a:off x="263244" y="1659113"/>
          <a:ext cx="10077850" cy="5603240"/>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4: Physics (Revision from MS 2)</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Describe magnets as having two poles</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Predict whether two magnets will attract or repel each other, depending on which poles are facing.</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label the north and south poles of magnets</a:t>
                      </a:r>
                    </a:p>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Observe and describe the effect of placing like and different poles of a magnet next to each other. </a:t>
                      </a:r>
                    </a:p>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Complete tables that show what you expect to happen when different combinations of poles are facing each other.</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Explain why magnets have poles. Experiment with cutting magnets in two. Observe and explain what happens.</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Why (explain concept) do we call parts of Earth the North and South poles? Investigate the Aurora Borealis and explain (the concept) how this is linked to magnetism.</a:t>
                      </a:r>
                    </a:p>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Apply your knowledge of magnetic poles to create a game that uses the idea that magnets attract or repel each other.</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Is it possible (suggest) to make a magnet? Prove or disprove this. </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5: Physics</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Explain that unsupported objects fall towards the Earth because of the force of gravity acting between the Earth and the falling object.</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Observe and describe the effect of the force of gravity.</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Interpret data about the rate that different materials fall towards Earth. Summarise you findings.</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Which will reach Earth first if dropped from the same height: 1kg of feathers or 1kg of steel? (explain concepts)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6: Biology</a:t>
                      </a:r>
                    </a:p>
                    <a:p>
                      <a:pPr marL="171450" indent="-171450" algn="l" defTabSz="914400">
                        <a:buFont typeface="Arial" panose="020B0604020202020204" pitchFamily="34" charset="0"/>
                        <a:buChar char="•"/>
                        <a:defRPr sz="1800"/>
                      </a:pPr>
                      <a:r>
                        <a:rPr lang="en-GB" sz="1100" dirty="0">
                          <a:latin typeface="Calibri" panose="020F0502020204030204" pitchFamily="34" charset="0"/>
                          <a:cs typeface="Calibri" panose="020F0502020204030204" pitchFamily="34" charset="0"/>
                        </a:rPr>
                        <a:t>Identify and name the main parts of the human circulatory system, and describe the functions of the heart, blood vessels and blood.</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Draw and label diagrams of the human circulatory system.</a:t>
                      </a:r>
                    </a:p>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Describe the functions of the heart, blood vessels and blood.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defTabSz="914400">
                        <a:buFont typeface="Arial" panose="020B0604020202020204" pitchFamily="34" charset="0"/>
                        <a:buChar char="•"/>
                        <a:defRPr sz="1800">
                          <a:sym typeface="Helvetica Neue"/>
                        </a:defRPr>
                      </a:pPr>
                      <a:r>
                        <a:rPr lang="en-GB" sz="1100" dirty="0">
                          <a:latin typeface="Calibri" panose="020F0502020204030204" pitchFamily="34" charset="0"/>
                          <a:cs typeface="Calibri" panose="020F0502020204030204" pitchFamily="34" charset="0"/>
                        </a:rPr>
                        <a:t>Contrast the different roles of veins and arteries in the human circulatory system. Explain the different functions of the parts of the human heart. </a:t>
                      </a:r>
                    </a:p>
                    <a:p>
                      <a:pPr marL="171450" indent="-171450" algn="l" defTabSz="914400">
                        <a:buFont typeface="Arial" panose="020B0604020202020204" pitchFamily="34" charset="0"/>
                        <a:buChar char="•"/>
                        <a:defRPr sz="1800">
                          <a:sym typeface="Helvetica Neue"/>
                        </a:defRPr>
                      </a:pPr>
                      <a:r>
                        <a:rPr lang="en-GB" sz="1100" b="1" dirty="0">
                          <a:solidFill>
                            <a:srgbClr val="0070C0"/>
                          </a:solidFill>
                          <a:latin typeface="Calibri" panose="020F0502020204030204" pitchFamily="34" charset="0"/>
                          <a:cs typeface="Calibri" panose="020F0502020204030204" pitchFamily="34" charset="0"/>
                        </a:rPr>
                        <a:t>Discover information about human blood pressure. Relate information about blood pressure to diet and lifestyle. </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7: Biology</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Recognise the importance of diet, exercise, drugs and lifestyle on the way the human body functions.</a:t>
                      </a:r>
                      <a:endParaRPr sz="1100"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Read and answer questions about the importance of </a:t>
                      </a:r>
                      <a:r>
                        <a:rPr lang="en-GB" sz="1100" b="0" i="0" u="none" strike="noStrike" cap="none" spc="0" baseline="0" dirty="0" err="1">
                          <a:solidFill>
                            <a:srgbClr val="000000"/>
                          </a:solidFill>
                          <a:uFillTx/>
                          <a:latin typeface="Calibri" panose="020F0502020204030204" pitchFamily="34" charset="0"/>
                          <a:ea typeface="Helvetica Neue"/>
                          <a:cs typeface="Calibri" panose="020F0502020204030204" pitchFamily="34" charset="0"/>
                          <a:sym typeface="Helvetica Neue Light"/>
                        </a:rPr>
                        <a:t>dietand</a:t>
                      </a: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 exercise.</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Observe and record the effect of exercise on heartbeat.</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Describe a healthy, balanced diet.</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Describe some of the possible effects of poor exercise, drug misuse (including smoking) and poor diet on the way the human body functions.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Graph the effect of exercise on pulse rate.</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Explain your findings.</a:t>
                      </a:r>
                    </a:p>
                    <a:p>
                      <a:pPr marL="171450" indent="-171450" algn="l">
                        <a:buFont typeface="Arial" panose="020B0604020202020204" pitchFamily="34" charset="0"/>
                        <a:buChar char="•"/>
                      </a:pPr>
                      <a:r>
                        <a:rPr lang="en-GB" sz="1100" b="0" i="0" u="none" strike="noStrike" cap="none" spc="0" baseline="0" dirty="0">
                          <a:solidFill>
                            <a:srgbClr val="000000"/>
                          </a:solidFill>
                          <a:uFillTx/>
                          <a:latin typeface="Calibri" panose="020F0502020204030204" pitchFamily="34" charset="0"/>
                          <a:ea typeface="Helvetica Neue"/>
                          <a:cs typeface="Calibri" panose="020F0502020204030204" pitchFamily="34" charset="0"/>
                          <a:sym typeface="Helvetica Neue Light"/>
                        </a:rPr>
                        <a:t>Explain the possible effects of too much sugar in ones diet on how the human body functions.</a:t>
                      </a:r>
                    </a:p>
                    <a:p>
                      <a:pPr marL="171450" indent="-171450" algn="l">
                        <a:buFont typeface="Arial" panose="020B0604020202020204" pitchFamily="34" charset="0"/>
                        <a:buChar char="•"/>
                      </a:pPr>
                      <a:r>
                        <a:rPr lang="en-GB" sz="1100" b="1" i="0" u="none" strike="noStrike" cap="none" spc="0" baseline="0" dirty="0">
                          <a:solidFill>
                            <a:srgbClr val="0070C0"/>
                          </a:solidFill>
                          <a:uFillTx/>
                          <a:latin typeface="Calibri" panose="020F0502020204030204" pitchFamily="34" charset="0"/>
                          <a:ea typeface="Helvetica Neue"/>
                          <a:cs typeface="Calibri" panose="020F0502020204030204" pitchFamily="34" charset="0"/>
                          <a:sym typeface="Helvetica Neue Light"/>
                        </a:rPr>
                        <a:t>Discover how coronary arteries may become blocked and cause heart attacks.</a:t>
                      </a:r>
                    </a:p>
                    <a:p>
                      <a:pPr marL="171450" indent="-171450" algn="l">
                        <a:buFont typeface="Arial" panose="020B0604020202020204" pitchFamily="34" charset="0"/>
                        <a:buChar char="•"/>
                      </a:pPr>
                      <a:r>
                        <a:rPr lang="en-GB" sz="1100" b="1" i="0" u="none" strike="noStrike" cap="none" spc="0" baseline="0" dirty="0">
                          <a:solidFill>
                            <a:srgbClr val="0070C0"/>
                          </a:solidFill>
                          <a:uFillTx/>
                          <a:latin typeface="Calibri" panose="020F0502020204030204" pitchFamily="34" charset="0"/>
                          <a:ea typeface="Helvetica Neue"/>
                          <a:cs typeface="Calibri" panose="020F0502020204030204" pitchFamily="34" charset="0"/>
                          <a:sym typeface="Helvetica Neue Light"/>
                        </a:rPr>
                        <a:t>Argue this statement: You are what you eat.</a:t>
                      </a:r>
                    </a:p>
                    <a:p>
                      <a:pPr marL="171450" indent="-171450" algn="l">
                        <a:buFont typeface="Arial" panose="020B0604020202020204" pitchFamily="34" charset="0"/>
                        <a:buChar char="•"/>
                      </a:pPr>
                      <a:r>
                        <a:rPr lang="en-GB" sz="1100" b="1" i="0" u="none" strike="noStrike" cap="none" spc="0" baseline="0" dirty="0">
                          <a:solidFill>
                            <a:srgbClr val="0070C0"/>
                          </a:solidFill>
                          <a:uFillTx/>
                          <a:latin typeface="Calibri" panose="020F0502020204030204" pitchFamily="34" charset="0"/>
                          <a:ea typeface="Helvetica Neue"/>
                          <a:cs typeface="Calibri" panose="020F0502020204030204" pitchFamily="34" charset="0"/>
                          <a:sym typeface="Helvetica Neue Light"/>
                        </a:rPr>
                        <a:t>Do you agree: diet is eighty per cent of your fitness regime and exercise twenty?</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0F44CBB6-B60E-41E3-BEDF-4FC133753405}"/>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3226211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711688596"/>
              </p:ext>
            </p:extLst>
          </p:nvPr>
        </p:nvGraphicFramePr>
        <p:xfrm>
          <a:off x="263244" y="1659113"/>
          <a:ext cx="10077850" cy="4130684"/>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Chemistry</a:t>
                      </a:r>
                    </a:p>
                    <a:p>
                      <a:pPr algn="l"/>
                      <a:r>
                        <a:rPr lang="en-GB" sz="1100" b="0" i="0" u="none" strike="noStrike" baseline="0" dirty="0">
                          <a:solidFill>
                            <a:schemeClr val="tx1"/>
                          </a:solidFill>
                          <a:latin typeface="NeuzeitSLTStd-BookHeavy"/>
                        </a:rPr>
                        <a:t>Understand how some materials will dissolve</a:t>
                      </a:r>
                    </a:p>
                    <a:p>
                      <a:pPr algn="l"/>
                      <a:r>
                        <a:rPr lang="en-GB" sz="1100" b="0" i="0" u="none" strike="noStrike" baseline="0" dirty="0">
                          <a:solidFill>
                            <a:schemeClr val="tx1"/>
                          </a:solidFill>
                          <a:latin typeface="NeuzeitSLTStd-BookHeavy"/>
                        </a:rPr>
                        <a:t>in liquid to form a solution and describe how</a:t>
                      </a:r>
                    </a:p>
                    <a:p>
                      <a:pPr algn="l"/>
                      <a:r>
                        <a:rPr lang="en-GB" sz="1100" b="0" i="0" u="none" strike="noStrike" baseline="0" dirty="0">
                          <a:solidFill>
                            <a:schemeClr val="tx1"/>
                          </a:solidFill>
                          <a:latin typeface="NeuzeitSLTStd-BookHeavy"/>
                        </a:rPr>
                        <a:t>to recover a substance from a solution.</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Observe </a:t>
                      </a:r>
                      <a:r>
                        <a:rPr lang="en-GB" sz="1100" b="0" i="0" u="none" strike="noStrike" baseline="0" dirty="0">
                          <a:latin typeface="NeuzeitSLTStd-Book"/>
                        </a:rPr>
                        <a:t>(through direct experience) and </a:t>
                      </a:r>
                      <a:r>
                        <a:rPr lang="en-GB" sz="1100" b="0" i="0" u="none" strike="noStrike" baseline="0" dirty="0">
                          <a:latin typeface="NeuzeitSLTStd-BookHeavy"/>
                        </a:rPr>
                        <a:t>describe</a:t>
                      </a:r>
                    </a:p>
                    <a:p>
                      <a:pPr algn="l"/>
                      <a:r>
                        <a:rPr lang="en-GB" sz="1100" b="0" i="0" u="none" strike="noStrike" baseline="0" dirty="0">
                          <a:latin typeface="NeuzeitSLTStd-Book"/>
                        </a:rPr>
                        <a:t>materials as soluble or non-soluble.</a:t>
                      </a:r>
                    </a:p>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evaporation of a</a:t>
                      </a:r>
                    </a:p>
                    <a:p>
                      <a:pPr algn="l"/>
                      <a:r>
                        <a:rPr lang="en-GB" sz="1100" b="0" i="0" u="none" strike="noStrike" baseline="0" dirty="0">
                          <a:latin typeface="NeuzeitSLTStd-Book"/>
                        </a:rPr>
                        <a:t>solution on a substance (solute) that has dissolved in a</a:t>
                      </a:r>
                    </a:p>
                    <a:p>
                      <a:pPr algn="l"/>
                      <a:r>
                        <a:rPr lang="en-GB" sz="1100" b="0" i="0" u="none" strike="noStrike" baseline="0" dirty="0">
                          <a:latin typeface="NeuzeitSLTStd-Book"/>
                        </a:rPr>
                        <a:t>liquid (solvent).</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Apply </a:t>
                      </a:r>
                      <a:r>
                        <a:rPr lang="en-GB" sz="1100" b="0" i="0" u="none" strike="noStrike" baseline="0" dirty="0">
                          <a:latin typeface="NeuzeitSLTStd-Book"/>
                        </a:rPr>
                        <a:t>your knowledge of solutions to</a:t>
                      </a:r>
                    </a:p>
                    <a:p>
                      <a:pPr algn="l"/>
                      <a:r>
                        <a:rPr lang="en-GB" sz="1100" b="0" i="0" u="none" strike="noStrike" baseline="0" dirty="0">
                          <a:latin typeface="NeuzeitSLTStd-BookHeavy"/>
                        </a:rPr>
                        <a:t>explain </a:t>
                      </a:r>
                      <a:r>
                        <a:rPr lang="en-GB" sz="1100" b="0" i="0" u="none" strike="noStrike" baseline="0" dirty="0">
                          <a:latin typeface="NeuzeitSLTStd-Book"/>
                        </a:rPr>
                        <a:t>how a substance has not</a:t>
                      </a:r>
                    </a:p>
                    <a:p>
                      <a:pPr algn="l"/>
                      <a:r>
                        <a:rPr lang="en-GB" sz="1100" b="0" i="0" u="none" strike="noStrike" baseline="0" dirty="0">
                          <a:latin typeface="NeuzeitSLTStd-Book"/>
                        </a:rPr>
                        <a:t>disappeared when it forms a solution.</a:t>
                      </a:r>
                    </a:p>
                    <a:p>
                      <a:pPr algn="l"/>
                      <a:r>
                        <a:rPr lang="en-GB" sz="1100" b="0" i="0" u="none" strike="noStrike" baseline="0" dirty="0">
                          <a:latin typeface="NeuzeitSLTStd-BookHeavy"/>
                        </a:rPr>
                        <a:t>Modify </a:t>
                      </a:r>
                      <a:r>
                        <a:rPr lang="en-GB" sz="1100" b="0" i="0" u="none" strike="noStrike" baseline="0" dirty="0">
                          <a:latin typeface="NeuzeitSLTStd-Book"/>
                        </a:rPr>
                        <a:t>a fair test to </a:t>
                      </a:r>
                      <a:r>
                        <a:rPr lang="en-GB" sz="1100" b="0" i="0" u="none" strike="noStrike" baseline="0" dirty="0">
                          <a:latin typeface="NeuzeitSLTStd-BookHeavy"/>
                        </a:rPr>
                        <a:t>demonstrate </a:t>
                      </a:r>
                      <a:r>
                        <a:rPr lang="en-GB" sz="1100" b="0" i="0" u="none" strike="noStrike" baseline="0" dirty="0">
                          <a:latin typeface="NeuzeitSLTStd-Book"/>
                        </a:rPr>
                        <a:t>your</a:t>
                      </a:r>
                    </a:p>
                    <a:p>
                      <a:pPr algn="l"/>
                      <a:r>
                        <a:rPr lang="en-GB" sz="1100" b="0" i="0" u="none" strike="noStrike" baseline="0" dirty="0">
                          <a:latin typeface="NeuzeitSLTStd-Book"/>
                        </a:rPr>
                        <a:t>knowledge.</a:t>
                      </a:r>
                    </a:p>
                    <a:p>
                      <a:pPr algn="l"/>
                      <a:r>
                        <a:rPr lang="en-GB" sz="1100" b="1" i="0" u="none" strike="noStrike" baseline="0" dirty="0">
                          <a:solidFill>
                            <a:srgbClr val="0070C0"/>
                          </a:solidFill>
                          <a:latin typeface="NeuzeitSLTStd-BookHeavy"/>
                        </a:rPr>
                        <a:t>Relate, citing evidence, </a:t>
                      </a:r>
                      <a:r>
                        <a:rPr lang="en-GB" sz="1100" b="1" i="0" u="none" strike="noStrike" baseline="0" dirty="0">
                          <a:solidFill>
                            <a:srgbClr val="0070C0"/>
                          </a:solidFill>
                          <a:latin typeface="NeuzeitSLTStd-Book"/>
                        </a:rPr>
                        <a:t>your understanding of</a:t>
                      </a:r>
                    </a:p>
                    <a:p>
                      <a:pPr algn="l"/>
                      <a:r>
                        <a:rPr lang="en-GB" sz="1100" b="1" i="0" u="none" strike="noStrike" baseline="0" dirty="0">
                          <a:solidFill>
                            <a:srgbClr val="0070C0"/>
                          </a:solidFill>
                          <a:latin typeface="NeuzeitSLTStd-Book"/>
                        </a:rPr>
                        <a:t>solutions to your understanding of the water cycle.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Physics</a:t>
                      </a:r>
                    </a:p>
                    <a:p>
                      <a:pPr algn="l"/>
                      <a:r>
                        <a:rPr lang="en-GB" sz="1100" b="0" i="0" u="none" strike="noStrike" baseline="0" dirty="0">
                          <a:solidFill>
                            <a:schemeClr val="tx1"/>
                          </a:solidFill>
                          <a:latin typeface="NeuzeitSLTStd-BookHeavy"/>
                        </a:rPr>
                        <a:t>Identify the effect of drag forces, such as air</a:t>
                      </a:r>
                    </a:p>
                    <a:p>
                      <a:pPr algn="l"/>
                      <a:r>
                        <a:rPr lang="en-GB" sz="1100" b="0" i="0" u="none" strike="noStrike" baseline="0" dirty="0">
                          <a:solidFill>
                            <a:schemeClr val="tx1"/>
                          </a:solidFill>
                          <a:latin typeface="NeuzeitSLTStd-BookHeavy"/>
                        </a:rPr>
                        <a:t>resistance, water resistance and friction that</a:t>
                      </a:r>
                    </a:p>
                    <a:p>
                      <a:pPr algn="l"/>
                      <a:r>
                        <a:rPr lang="en-GB" sz="1100" b="0" i="0" u="none" strike="noStrike" baseline="0" dirty="0">
                          <a:solidFill>
                            <a:schemeClr val="tx1"/>
                          </a:solidFill>
                          <a:latin typeface="NeuzeitSLTStd-BookHeavy"/>
                        </a:rPr>
                        <a:t>act between moving surfaces.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air resistance.</a:t>
                      </a:r>
                    </a:p>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water resistance.</a:t>
                      </a:r>
                    </a:p>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friction.</a:t>
                      </a:r>
                    </a:p>
                    <a:p>
                      <a:pPr algn="l"/>
                      <a:r>
                        <a:rPr lang="en-GB" sz="1100" b="0" i="0" u="none" strike="noStrike" baseline="0" dirty="0">
                          <a:latin typeface="NeuzeitSLTStd-BookHeavy"/>
                        </a:rPr>
                        <a:t>Describe </a:t>
                      </a:r>
                      <a:r>
                        <a:rPr lang="en-GB" sz="1100" b="0" i="0" u="none" strike="noStrike" baseline="0" dirty="0">
                          <a:latin typeface="NeuzeitSLTStd-Book"/>
                        </a:rPr>
                        <a:t>these forces as drag forces.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Apply </a:t>
                      </a:r>
                      <a:r>
                        <a:rPr lang="en-GB" sz="1100" b="0" i="0" u="none" strike="noStrike" baseline="0" dirty="0">
                          <a:latin typeface="NeuzeitSLTStd-Book"/>
                        </a:rPr>
                        <a:t>your knowledge of friction to positive</a:t>
                      </a:r>
                    </a:p>
                    <a:p>
                      <a:pPr algn="l"/>
                      <a:r>
                        <a:rPr lang="en-GB" sz="1100" b="0" i="0" u="none" strike="noStrike" baseline="0" dirty="0">
                          <a:latin typeface="NeuzeitSLTStd-Book"/>
                        </a:rPr>
                        <a:t>applications. Explain your ideas.</a:t>
                      </a:r>
                    </a:p>
                    <a:p>
                      <a:pPr algn="l"/>
                      <a:r>
                        <a:rPr lang="en-GB" sz="1100" b="1" i="0" u="none" strike="noStrike" baseline="0" dirty="0">
                          <a:solidFill>
                            <a:srgbClr val="0070C0"/>
                          </a:solidFill>
                          <a:latin typeface="NeuzeitSLTStd-BookHeavy"/>
                        </a:rPr>
                        <a:t>Relate </a:t>
                      </a:r>
                      <a:r>
                        <a:rPr lang="en-GB" sz="1100" b="1" i="0" u="none" strike="noStrike" baseline="0" dirty="0">
                          <a:solidFill>
                            <a:srgbClr val="0070C0"/>
                          </a:solidFill>
                          <a:latin typeface="NeuzeitSLTStd-Book"/>
                        </a:rPr>
                        <a:t>the size of a drag force to the size of the object it</a:t>
                      </a:r>
                    </a:p>
                    <a:p>
                      <a:pPr algn="l"/>
                      <a:r>
                        <a:rPr lang="en-GB" sz="1100" b="1" i="0" u="none" strike="noStrike" baseline="0" dirty="0">
                          <a:solidFill>
                            <a:srgbClr val="0070C0"/>
                          </a:solidFill>
                          <a:latin typeface="NeuzeitSLTStd-Book"/>
                        </a:rPr>
                        <a:t>is acting on.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in terms of drag forces, why moving objects that are not driven tend to slow down.</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how objects tend to slow down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because of drag forces.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Apply your knowledge of drag forces to some positive applications.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the slowing effect of drag forces can be overcome if an object is driven. (explain concept, make generalisations) </a:t>
                      </a:r>
                      <a:r>
                        <a:rPr lang="en-GB" sz="1100" b="0" i="0" u="none" strike="noStrike" baseline="0" dirty="0">
                          <a:solidFill>
                            <a:srgbClr val="EF230C"/>
                          </a:solidFill>
                          <a:latin typeface="Calibri" panose="020F0502020204030204" pitchFamily="34" charset="0"/>
                          <a:cs typeface="Calibri" panose="020F0502020204030204" pitchFamily="34" charset="0"/>
                        </a:rPr>
                        <a:t>(emphasising continuous variables noted by the use of comparative degrees ending in </a:t>
                      </a:r>
                      <a:r>
                        <a:rPr lang="en-GB" sz="1100" b="0" i="0" u="none" strike="noStrike" baseline="0" dirty="0" err="1">
                          <a:solidFill>
                            <a:srgbClr val="EF230C"/>
                          </a:solidFill>
                          <a:latin typeface="Calibri" panose="020F0502020204030204" pitchFamily="34" charset="0"/>
                          <a:cs typeface="Calibri" panose="020F0502020204030204" pitchFamily="34" charset="0"/>
                        </a:rPr>
                        <a:t>er</a:t>
                      </a:r>
                      <a:r>
                        <a:rPr lang="en-GB" sz="1100" b="0" i="0" u="none" strike="noStrike" baseline="0" dirty="0">
                          <a:solidFill>
                            <a:srgbClr val="EF230C"/>
                          </a:solidFill>
                          <a:latin typeface="Calibri" panose="020F0502020204030204" pitchFamily="34" charset="0"/>
                          <a:cs typeface="Calibri" panose="020F0502020204030204" pitchFamily="34" charset="0"/>
                        </a:rPr>
                        <a:t> )</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11: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6DAFC37F-896C-4FF1-A3A9-FDE001A42E74}"/>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9642666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3431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378063187"/>
              </p:ext>
            </p:extLst>
          </p:nvPr>
        </p:nvGraphicFramePr>
        <p:xfrm>
          <a:off x="307775" y="1662642"/>
          <a:ext cx="10077850" cy="483108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a:t>
                      </a:r>
                    </a:p>
                    <a:p>
                      <a:pPr algn="l"/>
                      <a:r>
                        <a:rPr lang="en-GB" sz="1100" b="0" i="0" u="none" strike="noStrike" baseline="0" dirty="0">
                          <a:solidFill>
                            <a:schemeClr val="tx1"/>
                          </a:solidFill>
                          <a:latin typeface="Calibri" panose="020F0502020204030204" pitchFamily="34" charset="0"/>
                          <a:cs typeface="Calibri" panose="020F0502020204030204" pitchFamily="34" charset="0"/>
                        </a:rPr>
                        <a:t>Describe the ways in which nutrients and water are transported within animals, including humans.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some nutrients that are important for humans.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nutrients are important for animals and humans.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diagrams that show how arteries and veins are connected by capillaries.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water and nutrients pass from the arteries, through capillaries, to veins.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and differences between arteries, veins and capillaries.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in humans, capillaries are vital for the transportation of water and nutrients.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transportation of water and nutrients in humans is important for: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 joints, mucus membranes, blood,  removing toxins.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the transportation of water in humans and animals to your knowledge of plants.</a:t>
                      </a: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differences in the life cycles of a mammal, an amphibian, an insect and a bird.</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life process of reproduction in some plants and animals.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life cycle of a mammal.</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life cycle of an amphibian.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life cycle of an insect.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life cycle of a bird.</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process of reproduction in some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and describe the process of reproduction in some animals.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and differences in the life cycles of a mammal, an amphibian, an insect and a bird.</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all young offspring look like smaller versions of their adult parents?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eggs are common to the life cycles of mammals, amphibians, insects and birds?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similarities and differences between the process of reproduction in plants and animals.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the reproduction of plants to your knowledge of the life cycle of insects.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Relate the reproduction of some animals and plants to your knowledge of food chains.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3: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Use knowledge of solids, liquids and gases to decide how mixtures might be separated, including through filtering, sieving  and evaporating.</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how items may be separated through filtering, serving and evaporation.</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ways to separate pebbles and silt in a solution of salt.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your methods and summarise your results.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there a way (propose) to recover water after recovering a substance from a solution after evaporation? Prove it.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5BF660C6-BD5D-498B-9429-C5E1911FAF46}"/>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901250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313263385"/>
              </p:ext>
            </p:extLst>
          </p:nvPr>
        </p:nvGraphicFramePr>
        <p:xfrm>
          <a:off x="263244" y="1659113"/>
          <a:ext cx="10077850" cy="4465964"/>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 </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Understand that force and motion can be transferred through mechanical devices such as gears, pulleys, levers and springs.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how forces and motion can be transferred through gears, pulleys, levers and springs.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forces and draw the directions in which they transfer.</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Apply your knowledge of forces and movement to make a working mechanism.</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Can (suggest) a rotary motion be changed into a linear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(up and down) motion? Prove or disprove this.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Understand that some mechanisms including levers, pulleys and gears, allow a smaller force to have a greater effect.</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changing gears on a</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bicycle.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using a lever to try to move a heavy object (e.g. lifting the teacher)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using a pulley, or geared pulleys to lift heavy objects.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Apply your knowledge of gears, pulleys and levers to demonstrate and explain how a small force can have a greater effect.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Using a pulley allows a small force to have a greater effect but increases the amount of pulls one has to make. Make generalisations about the relationship between forces and effect. </a:t>
                      </a:r>
                      <a:r>
                        <a:rPr lang="en-GB" sz="1100" b="0" i="0" u="none" strike="noStrike" baseline="0" dirty="0">
                          <a:solidFill>
                            <a:srgbClr val="EF230C"/>
                          </a:solidFill>
                          <a:latin typeface="Calibri" panose="020F0502020204030204" pitchFamily="34" charset="0"/>
                          <a:cs typeface="Calibri" panose="020F0502020204030204" pitchFamily="34" charset="0"/>
                        </a:rPr>
                        <a:t>(emphasising continuous variables noted by the</a:t>
                      </a:r>
                    </a:p>
                    <a:p>
                      <a:pPr marL="171450" indent="-171450" algn="l">
                        <a:buFont typeface="Arial" panose="020B0604020202020204" pitchFamily="34" charset="0"/>
                        <a:buChar char="•"/>
                      </a:pPr>
                      <a:r>
                        <a:rPr lang="en-GB" sz="1100" b="0" i="0" u="none" strike="noStrike" baseline="0" dirty="0">
                          <a:solidFill>
                            <a:srgbClr val="EF230C"/>
                          </a:solidFill>
                          <a:latin typeface="Calibri" panose="020F0502020204030204" pitchFamily="34" charset="0"/>
                          <a:cs typeface="Calibri" panose="020F0502020204030204" pitchFamily="34" charset="0"/>
                        </a:rPr>
                        <a:t>use of comparative degrees ending in </a:t>
                      </a:r>
                      <a:r>
                        <a:rPr lang="en-GB" sz="1100" b="0" i="0" u="none" strike="noStrike" baseline="0" dirty="0" err="1">
                          <a:solidFill>
                            <a:srgbClr val="EF230C"/>
                          </a:solidFill>
                          <a:latin typeface="Calibri" panose="020F0502020204030204" pitchFamily="34" charset="0"/>
                          <a:cs typeface="Calibri" panose="020F0502020204030204" pitchFamily="34" charset="0"/>
                        </a:rPr>
                        <a:t>er</a:t>
                      </a:r>
                      <a:r>
                        <a:rPr lang="en-GB" sz="1100" b="0" i="0" u="none" strike="noStrike" baseline="0" dirty="0">
                          <a:solidFill>
                            <a:srgbClr val="EF230C"/>
                          </a:solidFill>
                          <a:latin typeface="Calibri" panose="020F0502020204030204" pitchFamily="34" charset="0"/>
                          <a:cs typeface="Calibri" panose="020F0502020204030204" pitchFamily="34" charset="0"/>
                        </a:rPr>
                        <a:t> )</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how living things are classified into broad groups according to common observable characteristics.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Look at and copy classification keys for common insects.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Use classification keys to identify insects and animals.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Make classification keys.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plants, mammals, amphibians, insects and birds from classification keys.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observable features are used to classify living things into broad groups.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Propose criteria for the creation of classification groups for either: mammals,  amphibians, insects, birds.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Present information about and reasons for these groups.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Biology </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Recognise that living things produce offspring of the same kind, but normally offspring vary and are not identical to their parents.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differences between living things and their offspring.</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name offspring that are not identical to their parents and describe how they vary.</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differences in living things and their offspring.</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with examples, how offspring are not identical.</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Is it possible that a litter of cocker spaniel puppies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from two parents of the same colour may vary in colour?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F08AA773-10D8-4167-9FED-2CF116A49FD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9101841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739039622"/>
              </p:ext>
            </p:extLst>
          </p:nvPr>
        </p:nvGraphicFramePr>
        <p:xfrm>
          <a:off x="263244" y="1659113"/>
          <a:ext cx="10077850" cy="5760040"/>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2325584">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Understand that light appears to travel in straight lines.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Use the idea that light travels in straight lines to explain that objects are seen because they give out or reflect light into the eyes.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Draw </a:t>
                      </a:r>
                      <a:r>
                        <a:rPr lang="en-GB" sz="1100" b="0" i="0" u="none" strike="noStrike" baseline="0" dirty="0">
                          <a:latin typeface="NeuzeitSLTStd-Book"/>
                        </a:rPr>
                        <a:t>and </a:t>
                      </a:r>
                      <a:r>
                        <a:rPr lang="en-GB" sz="1100" b="0" i="0" u="none" strike="noStrike" baseline="0" dirty="0">
                          <a:latin typeface="NeuzeitSLTStd-BookHeavy"/>
                        </a:rPr>
                        <a:t>label </a:t>
                      </a:r>
                      <a:r>
                        <a:rPr lang="en-GB" sz="1100" b="0" i="0" u="none" strike="noStrike" baseline="0" dirty="0">
                          <a:latin typeface="NeuzeitSLTStd-Book"/>
                        </a:rPr>
                        <a:t>diagrams to show how light travels.</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Draw </a:t>
                      </a:r>
                      <a:r>
                        <a:rPr lang="en-GB" sz="1100" b="0" i="0" u="none" strike="noStrike" baseline="0" dirty="0">
                          <a:latin typeface="NeuzeitSLTStd-Book"/>
                        </a:rPr>
                        <a:t>and </a:t>
                      </a:r>
                      <a:r>
                        <a:rPr lang="en-GB" sz="1100" b="0" i="0" u="none" strike="noStrike" baseline="0" dirty="0">
                          <a:latin typeface="NeuzeitSLTStd-BookHeavy"/>
                        </a:rPr>
                        <a:t>label </a:t>
                      </a:r>
                      <a:r>
                        <a:rPr lang="en-GB" sz="1100" b="0" i="0" u="none" strike="noStrike" baseline="0" dirty="0">
                          <a:latin typeface="NeuzeitSLTStd-Book"/>
                        </a:rPr>
                        <a:t>diagrams that show how objects are seen.</a:t>
                      </a: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light diverges from a source.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ways that </a:t>
                      </a:r>
                      <a:r>
                        <a:rPr lang="en-GB" sz="1100" b="0" i="0" u="none" strike="noStrike" baseline="0" dirty="0">
                          <a:latin typeface="NeuzeitSLTStd-BookHeavy"/>
                        </a:rPr>
                        <a:t>demonstrate </a:t>
                      </a:r>
                      <a:r>
                        <a:rPr lang="en-GB" sz="1100" b="0" i="0" u="none" strike="noStrike" baseline="0" dirty="0">
                          <a:latin typeface="NeuzeitSLTStd-Book"/>
                        </a:rPr>
                        <a:t>how  light travels.</a:t>
                      </a:r>
                    </a:p>
                    <a:p>
                      <a:pPr marL="171450" indent="-171450" algn="l">
                        <a:buFont typeface="Arial" panose="020B0604020202020204" pitchFamily="34" charset="0"/>
                        <a:buChar char="•"/>
                      </a:pPr>
                      <a:r>
                        <a:rPr lang="en-GB" sz="1100" b="0" i="0" u="none" strike="noStrike" baseline="0" dirty="0">
                          <a:latin typeface="NeuzeitSLTStd-BookHeavy"/>
                        </a:rPr>
                        <a:t>Predict </a:t>
                      </a:r>
                      <a:r>
                        <a:rPr lang="en-GB" sz="1100" b="0" i="0" u="none" strike="noStrike" baseline="0" dirty="0">
                          <a:latin typeface="NeuzeitSLTStd-Book"/>
                        </a:rPr>
                        <a:t>where light will appear after hitting a reflective surface.</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Investigate </a:t>
                      </a:r>
                      <a:r>
                        <a:rPr lang="en-GB" sz="1100" b="1" i="0" u="none" strike="noStrike" baseline="0" dirty="0">
                          <a:solidFill>
                            <a:srgbClr val="0070C0"/>
                          </a:solidFill>
                          <a:latin typeface="NeuzeitSLTStd-Book"/>
                        </a:rPr>
                        <a:t>whether light can ever ‘bend’ around corners and present information on this. Note: this is called diffraction.</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Does blocking light prove that it travels? (</a:t>
                      </a:r>
                      <a:r>
                        <a:rPr lang="en-GB" sz="1100" b="1" i="0" u="none" strike="noStrike" baseline="0" dirty="0">
                          <a:solidFill>
                            <a:srgbClr val="0070C0"/>
                          </a:solidFill>
                          <a:latin typeface="NeuzeitSLTStd-BookHeavy"/>
                        </a:rPr>
                        <a:t>reason, investigate</a:t>
                      </a:r>
                      <a:r>
                        <a:rPr lang="en-GB" sz="1100" b="1" i="0" u="none" strike="noStrike" baseline="0" dirty="0">
                          <a:solidFill>
                            <a:srgbClr val="0070C0"/>
                          </a:solidFill>
                          <a:latin typeface="NeuzeitSLTStd-Book"/>
                        </a:rPr>
                        <a:t>)</a:t>
                      </a:r>
                    </a:p>
                    <a:p>
                      <a:pPr marL="171450" indent="-171450" algn="l">
                        <a:buFont typeface="Arial" panose="020B0604020202020204" pitchFamily="34" charset="0"/>
                        <a:buChar char="•"/>
                      </a:pPr>
                      <a:endParaRPr lang="en-GB" sz="1100" b="1" i="0" u="none" strike="noStrike" baseline="0" dirty="0">
                        <a:solidFill>
                          <a:srgbClr val="0070C0"/>
                        </a:solidFill>
                        <a:latin typeface="NeuzeitSLTStd-Book"/>
                      </a:endParaRP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making or using a periscope to d</a:t>
                      </a:r>
                      <a:r>
                        <a:rPr lang="en-GB" sz="1100" b="0" i="0" u="none" strike="noStrike" baseline="0" dirty="0">
                          <a:latin typeface="NeuzeitSLTStd-BookHeavy"/>
                        </a:rPr>
                        <a:t>emonstrate </a:t>
                      </a:r>
                      <a:r>
                        <a:rPr lang="en-GB" sz="1100" b="0" i="0" u="none" strike="noStrike" baseline="0" dirty="0">
                          <a:latin typeface="NeuzeitSLTStd-Book"/>
                        </a:rPr>
                        <a:t>how objects may be seen. </a:t>
                      </a:r>
                      <a:r>
                        <a:rPr lang="en-GB" sz="1100" b="0" i="0" u="none" strike="noStrike" baseline="0" dirty="0">
                          <a:latin typeface="NeuzeitSLTStd-BookHeavy"/>
                        </a:rPr>
                        <a:t>Explain </a:t>
                      </a:r>
                      <a:r>
                        <a:rPr lang="en-GB" sz="1100" b="0" i="0" u="none" strike="noStrike" baseline="0" dirty="0">
                          <a:latin typeface="NeuzeitSLTStd-Book"/>
                        </a:rPr>
                        <a:t>what is happening to the light.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True or false: </a:t>
                      </a:r>
                      <a:r>
                        <a:rPr lang="en-GB" sz="1100" b="1" i="0" u="none" strike="noStrike" baseline="0" dirty="0">
                          <a:solidFill>
                            <a:srgbClr val="0070C0"/>
                          </a:solidFill>
                          <a:latin typeface="NeuzeitSLTStd-Book"/>
                        </a:rPr>
                        <a:t>light is invisible?</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66156">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and 10: Physics</a:t>
                      </a: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Find patterns between the pitch of a sound and features of the object that produced it.</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Find patterns between the volume of a sound and the strength of the vibrations that produced it.</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Heavy"/>
                      </a:endParaRPr>
                    </a:p>
                    <a:p>
                      <a:pPr marL="171450" indent="-171450" algn="l">
                        <a:buFont typeface="Arial" panose="020B0604020202020204" pitchFamily="34" charset="0"/>
                        <a:buChar char="•"/>
                      </a:pPr>
                      <a:r>
                        <a:rPr lang="en-GB" sz="1100" b="0" i="0" u="none" strike="noStrike" baseline="0" dirty="0">
                          <a:solidFill>
                            <a:schemeClr val="tx1"/>
                          </a:solidFill>
                          <a:latin typeface="NeuzeitSLTStd-BookHeavy"/>
                        </a:rPr>
                        <a:t>Recognise that sounds get fainter as the distance from the sound source increases.</a:t>
                      </a:r>
                    </a:p>
                    <a:p>
                      <a:pPr algn="l"/>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differences in the pitch of a sound and the object that produced it.</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differences in the volume of a sound and the strength of the vibrations that produced it.</a:t>
                      </a: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NeuzeitSLTStd-Book"/>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differences in sounds that are close and far away from their sources.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a:t>
                      </a:r>
                      <a:r>
                        <a:rPr lang="en-GB" sz="1100" b="0" i="0" u="none" strike="noStrike" baseline="0" dirty="0">
                          <a:latin typeface="NeuzeitSLTStd-BookHeavy"/>
                        </a:rPr>
                        <a:t>explain </a:t>
                      </a:r>
                      <a:r>
                        <a:rPr lang="en-GB" sz="1100" b="0" i="0" u="none" strike="noStrike" baseline="0" dirty="0">
                          <a:latin typeface="NeuzeitSLTStd-Book"/>
                        </a:rPr>
                        <a:t>and </a:t>
                      </a:r>
                      <a:r>
                        <a:rPr lang="en-GB" sz="1100" b="0" i="0" u="none" strike="noStrike" baseline="0" dirty="0">
                          <a:latin typeface="NeuzeitSLTStd-BookHeavy"/>
                        </a:rPr>
                        <a:t>demonstrate </a:t>
                      </a:r>
                      <a:r>
                        <a:rPr lang="en-GB" sz="1100" b="0" i="0" u="none" strike="noStrike" baseline="0" dirty="0">
                          <a:latin typeface="NeuzeitSLTStd-Book"/>
                        </a:rPr>
                        <a:t>the </a:t>
                      </a:r>
                      <a:r>
                        <a:rPr lang="en-GB" sz="1100" b="0" i="0" u="none" strike="noStrike" baseline="0" dirty="0">
                          <a:latin typeface="NeuzeitSLTStd-BookHeavy"/>
                        </a:rPr>
                        <a:t>pattern </a:t>
                      </a:r>
                      <a:r>
                        <a:rPr lang="en-GB" sz="1100" b="0" i="0" u="none" strike="noStrike" baseline="0" dirty="0">
                          <a:latin typeface="NeuzeitSLTStd-Book"/>
                        </a:rPr>
                        <a:t>between pitch of sound and the features of the object that produced it.</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Relate your understanding of pitch to musical</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instruments.</a:t>
                      </a: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a:t>
                      </a:r>
                      <a:r>
                        <a:rPr lang="en-GB" sz="1100" b="0" i="0" u="none" strike="noStrike" baseline="0" dirty="0">
                          <a:latin typeface="NeuzeitSLTStd-BookHeavy"/>
                        </a:rPr>
                        <a:t>explain </a:t>
                      </a:r>
                      <a:r>
                        <a:rPr lang="en-GB" sz="1100" b="0" i="0" u="none" strike="noStrike" baseline="0" dirty="0">
                          <a:latin typeface="NeuzeitSLTStd-Book"/>
                        </a:rPr>
                        <a:t>and </a:t>
                      </a:r>
                      <a:r>
                        <a:rPr lang="en-GB" sz="1100" b="0" i="0" u="none" strike="noStrike" baseline="0" dirty="0">
                          <a:latin typeface="NeuzeitSLTStd-BookHeavy"/>
                        </a:rPr>
                        <a:t>demonstrate </a:t>
                      </a:r>
                      <a:r>
                        <a:rPr lang="en-GB" sz="1100" b="0" i="0" u="none" strike="noStrike" baseline="0" dirty="0">
                          <a:latin typeface="NeuzeitSLTStd-Book"/>
                        </a:rPr>
                        <a:t>the </a:t>
                      </a:r>
                      <a:r>
                        <a:rPr lang="en-GB" sz="1100" b="0" i="0" u="none" strike="noStrike" baseline="0" dirty="0">
                          <a:latin typeface="NeuzeitSLTStd-BookHeavy"/>
                        </a:rPr>
                        <a:t>pattern </a:t>
                      </a:r>
                      <a:r>
                        <a:rPr lang="en-GB" sz="1100" b="0" i="0" u="none" strike="noStrike" baseline="0" dirty="0">
                          <a:latin typeface="NeuzeitSLTStd-Book"/>
                        </a:rPr>
                        <a:t>between the volume of a sound and the strength of the vibrations that produced it.</a:t>
                      </a:r>
                    </a:p>
                    <a:p>
                      <a:pPr marL="171450" indent="-171450" algn="l">
                        <a:buFont typeface="Arial" panose="020B0604020202020204" pitchFamily="34" charset="0"/>
                        <a:buChar char="•"/>
                      </a:pPr>
                      <a:r>
                        <a:rPr lang="en-GB" sz="1100" b="1" i="0" u="none" strike="noStrike" baseline="0" dirty="0">
                          <a:solidFill>
                            <a:srgbClr val="0070C0"/>
                          </a:solidFill>
                          <a:latin typeface="NeuzeitSLTStd-BookHeavy"/>
                        </a:rPr>
                        <a:t>Relate </a:t>
                      </a:r>
                      <a:r>
                        <a:rPr lang="en-GB" sz="1100" b="1" i="0" u="none" strike="noStrike" baseline="0" dirty="0">
                          <a:solidFill>
                            <a:srgbClr val="0070C0"/>
                          </a:solidFill>
                          <a:latin typeface="NeuzeitSLTStd-Book"/>
                        </a:rPr>
                        <a:t>your understanding of volume to a range of orchestral instruments. (How does, for example, a trombone player alter the strength of the vibrations he or she creates?)</a:t>
                      </a:r>
                    </a:p>
                    <a:p>
                      <a:pPr marL="171450" indent="-171450" algn="l">
                        <a:buFont typeface="Arial" panose="020B0604020202020204" pitchFamily="34" charset="0"/>
                        <a:buChar char="•"/>
                      </a:pPr>
                      <a:r>
                        <a:rPr lang="en-GB" sz="1100" b="0" i="0" u="none" strike="noStrike" baseline="0" dirty="0">
                          <a:latin typeface="NeuzeitSLTStd-BookHeavy"/>
                        </a:rPr>
                        <a:t>Experiment </a:t>
                      </a:r>
                      <a:r>
                        <a:rPr lang="en-GB" sz="1100" b="0" i="0" u="none" strike="noStrike" baseline="0" dirty="0">
                          <a:latin typeface="NeuzeitSLTStd-Book"/>
                        </a:rPr>
                        <a:t>with, </a:t>
                      </a:r>
                      <a:r>
                        <a:rPr lang="en-GB" sz="1100" b="0" i="0" u="none" strike="noStrike" baseline="0" dirty="0">
                          <a:latin typeface="NeuzeitSLTStd-BookHeavy"/>
                        </a:rPr>
                        <a:t>explain </a:t>
                      </a:r>
                      <a:r>
                        <a:rPr lang="en-GB" sz="1100" b="0" i="0" u="none" strike="noStrike" baseline="0" dirty="0">
                          <a:latin typeface="NeuzeitSLTStd-Book"/>
                        </a:rPr>
                        <a:t>and </a:t>
                      </a:r>
                      <a:r>
                        <a:rPr lang="en-GB" sz="1100" b="0" i="0" u="none" strike="noStrike" baseline="0" dirty="0">
                          <a:latin typeface="NeuzeitSLTStd-BookHeavy"/>
                        </a:rPr>
                        <a:t>demonstrate </a:t>
                      </a:r>
                      <a:r>
                        <a:rPr lang="en-GB" sz="1100" b="0" i="0" u="none" strike="noStrike" baseline="0" dirty="0">
                          <a:latin typeface="NeuzeitSLTStd-Book"/>
                        </a:rPr>
                        <a:t>the </a:t>
                      </a:r>
                      <a:r>
                        <a:rPr lang="en-GB" sz="1100" b="0" i="0" u="none" strike="noStrike" baseline="0" dirty="0">
                          <a:latin typeface="NeuzeitSLTStd-BookHeavy"/>
                        </a:rPr>
                        <a:t>pattern </a:t>
                      </a:r>
                      <a:r>
                        <a:rPr lang="en-GB" sz="1100" b="0" i="0" u="none" strike="noStrike" baseline="0" dirty="0">
                          <a:latin typeface="NeuzeitSLTStd-Book"/>
                        </a:rPr>
                        <a:t>between the volume of a sound and the distance from its source.</a:t>
                      </a:r>
                    </a:p>
                    <a:p>
                      <a:pPr marL="171450" indent="-171450" algn="l">
                        <a:buFont typeface="Arial" panose="020B0604020202020204" pitchFamily="34" charset="0"/>
                        <a:buChar char="•"/>
                      </a:pPr>
                      <a:r>
                        <a:rPr lang="en-GB" sz="1100" b="1" i="0" u="none" strike="noStrike" baseline="0" dirty="0">
                          <a:solidFill>
                            <a:srgbClr val="0070C0"/>
                          </a:solidFill>
                          <a:latin typeface="NeuzeitSLTStd-Book"/>
                        </a:rPr>
                        <a:t>Why might (</a:t>
                      </a:r>
                      <a:r>
                        <a:rPr lang="en-GB" sz="1100" b="1" i="0" u="none" strike="noStrike" baseline="0" dirty="0">
                          <a:solidFill>
                            <a:srgbClr val="0070C0"/>
                          </a:solidFill>
                          <a:latin typeface="NeuzeitSLTStd-BookHeavy"/>
                        </a:rPr>
                        <a:t>suggest, reason</a:t>
                      </a:r>
                      <a:r>
                        <a:rPr lang="en-GB" sz="1100" b="1" i="0" u="none" strike="noStrike" baseline="0" dirty="0">
                          <a:solidFill>
                            <a:srgbClr val="0070C0"/>
                          </a:solidFill>
                          <a:latin typeface="NeuzeitSLTStd-Book"/>
                        </a:rPr>
                        <a:t>) a thunderclap sound loud to some and feint to others?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360000">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11: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CF4B2548-87DB-49D4-88C8-47ADC4DCBBF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4996084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3431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8966742"/>
              </p:ext>
            </p:extLst>
          </p:nvPr>
        </p:nvGraphicFramePr>
        <p:xfrm>
          <a:off x="307775" y="1662642"/>
          <a:ext cx="10077850" cy="667512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 Biology (Revision from M2)</a:t>
                      </a:r>
                    </a:p>
                    <a:p>
                      <a:pPr algn="l"/>
                      <a:r>
                        <a:rPr lang="en-GB" sz="1100" b="0" i="0" u="none" strike="noStrike" baseline="0" dirty="0">
                          <a:solidFill>
                            <a:schemeClr val="tx1"/>
                          </a:solidFill>
                          <a:latin typeface="Calibri" panose="020F0502020204030204" pitchFamily="34" charset="0"/>
                          <a:cs typeface="Calibri" panose="020F0502020204030204" pitchFamily="34" charset="0"/>
                        </a:rPr>
                        <a:t>Recognise that living things have changed over time and that fossils provide information about living things that inhabited the Earth millions of years ago.</a:t>
                      </a: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algn="l"/>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algn="l"/>
                      <a:r>
                        <a:rPr lang="en-GB" sz="1100" b="0" i="0" u="none" strike="noStrike" baseline="0" dirty="0">
                          <a:solidFill>
                            <a:schemeClr val="tx1"/>
                          </a:solidFill>
                          <a:latin typeface="Calibri" panose="020F0502020204030204" pitchFamily="34" charset="0"/>
                          <a:cs typeface="Calibri" panose="020F0502020204030204" pitchFamily="34" charset="0"/>
                        </a:rPr>
                        <a:t>Identify how animals and plants are adapted to suit their environment in different ways and that adaptation may lead to evolution.</a:t>
                      </a:r>
                      <a:endParaRPr lang="en-GB" sz="1100" b="1" dirty="0">
                        <a:solidFill>
                          <a:schemeClr val="tx1"/>
                        </a:solidFill>
                        <a:latin typeface="Calibri" panose="020F0502020204030204" pitchFamily="34" charset="0"/>
                        <a:cs typeface="Calibri" panose="020F0502020204030204" pitchFamily="34" charset="0"/>
                        <a:sym typeface="Helvetica Neue"/>
                      </a:endParaRPr>
                    </a:p>
                    <a:p>
                      <a:pPr algn="l" defTabSz="914400">
                        <a:defRPr sz="1800"/>
                      </a:pP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a variety of animal and plant fossils.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conditions in which the fossils once lived.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Note, name and describe plants and animals that inhabited the Earth millions of years ago.</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a range of animals and plants to the environments in which they are found.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animals and plants are suited to the environments in which they are found.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how animals and plants adapt to environments in different ways.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theory of evolution.</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fossils in a number of ways.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different fossils.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process of the formation of fossils.</a:t>
                      </a:r>
                      <a:endParaRPr lang="en-GB" sz="1100" b="0" i="0" u="none" strike="noStrike" baseline="0" dirty="0">
                        <a:solidFill>
                          <a:srgbClr val="0070C0"/>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the conditions in which life on Earth survived millions of years ago.</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Burning fossil fuels is widely thought by scientists to contribute to a rise in worldwide temperature.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this and cite evidence that supports or</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questions this view.</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and give examples of the idea of adaptation.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different types of adaptation.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adaptation may lead to evolution.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plants and animals would not survive if they could not adapt?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Which do you think are the best examples (suggest) of an animal and plant that shows adaptation ?</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Do you agree: evolution is the only way a species can survive?</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2: Chemistry</a:t>
                      </a:r>
                    </a:p>
                    <a:p>
                      <a:pPr algn="l"/>
                      <a:r>
                        <a:rPr lang="en-GB" sz="1100" b="0" i="0" u="none" strike="noStrike" baseline="0" dirty="0">
                          <a:solidFill>
                            <a:srgbClr val="5F5F5F"/>
                          </a:solidFill>
                          <a:latin typeface="NeuzeitSLTStd-BookHeavy"/>
                        </a:rPr>
                        <a:t>Demonstrate that dissolving, mixing</a:t>
                      </a:r>
                    </a:p>
                    <a:p>
                      <a:pPr algn="l"/>
                      <a:r>
                        <a:rPr lang="en-GB" sz="1100" b="0" i="0" u="none" strike="noStrike" baseline="0" dirty="0">
                          <a:solidFill>
                            <a:srgbClr val="5F5F5F"/>
                          </a:solidFill>
                          <a:latin typeface="NeuzeitSLTStd-BookHeavy"/>
                        </a:rPr>
                        <a:t>and changes of state are reversible changes.</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mixing is reversible.</a:t>
                      </a:r>
                    </a:p>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dissolving a substance into a</a:t>
                      </a:r>
                    </a:p>
                    <a:p>
                      <a:pPr algn="l"/>
                      <a:r>
                        <a:rPr lang="en-GB" sz="1100" b="0" i="0" u="none" strike="noStrike" baseline="0" dirty="0">
                          <a:latin typeface="NeuzeitSLTStd-Book"/>
                        </a:rPr>
                        <a:t>solution is reversible.</a:t>
                      </a:r>
                    </a:p>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how changes of state are reversible.</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Demonstrate </a:t>
                      </a:r>
                      <a:r>
                        <a:rPr lang="en-GB" sz="1100" b="0" i="0" u="none" strike="noStrike" baseline="0" dirty="0">
                          <a:latin typeface="NeuzeitSLTStd-Book"/>
                        </a:rPr>
                        <a:t>reversible changes by</a:t>
                      </a:r>
                    </a:p>
                    <a:p>
                      <a:pPr algn="l"/>
                      <a:r>
                        <a:rPr lang="en-GB" sz="1100" b="0" i="0" u="none" strike="noStrike" baseline="0" dirty="0">
                          <a:latin typeface="NeuzeitSLTStd-BookHeavy"/>
                        </a:rPr>
                        <a:t>Graphing </a:t>
                      </a:r>
                      <a:r>
                        <a:rPr lang="en-GB" sz="1100" b="0" i="0" u="none" strike="noStrike" baseline="0" dirty="0">
                          <a:latin typeface="NeuzeitSLTStd-Book"/>
                        </a:rPr>
                        <a:t>the temperature of water as it</a:t>
                      </a:r>
                    </a:p>
                    <a:p>
                      <a:pPr algn="l"/>
                      <a:r>
                        <a:rPr lang="en-GB" sz="1100" b="0" i="0" u="none" strike="noStrike" baseline="0" dirty="0">
                          <a:latin typeface="NeuzeitSLTStd-Book"/>
                        </a:rPr>
                        <a:t>changes state from a liquid to a solid and</a:t>
                      </a:r>
                    </a:p>
                    <a:p>
                      <a:pPr algn="l"/>
                      <a:r>
                        <a:rPr lang="en-GB" sz="1100" b="0" i="0" u="none" strike="noStrike" baseline="0" dirty="0">
                          <a:latin typeface="NeuzeitSLTStd-Book"/>
                        </a:rPr>
                        <a:t>from a solid to a liquid and identify patterns</a:t>
                      </a:r>
                    </a:p>
                    <a:p>
                      <a:pPr algn="l"/>
                      <a:r>
                        <a:rPr lang="en-GB" sz="1100" b="0" i="0" u="none" strike="noStrike" baseline="0" dirty="0">
                          <a:latin typeface="NeuzeitSLTStd-Book"/>
                        </a:rPr>
                        <a:t>between temperature and state.</a:t>
                      </a:r>
                    </a:p>
                    <a:p>
                      <a:pPr algn="l"/>
                      <a:r>
                        <a:rPr lang="en-GB" sz="1100" b="0" i="0" u="none" strike="noStrike" baseline="0" dirty="0">
                          <a:latin typeface="NeuzeitSLTStd-BookHeavy"/>
                        </a:rPr>
                        <a:t>Summarise </a:t>
                      </a:r>
                      <a:r>
                        <a:rPr lang="en-GB" sz="1100" b="0" i="0" u="none" strike="noStrike" baseline="0" dirty="0">
                          <a:latin typeface="NeuzeitSLTStd-Book"/>
                        </a:rPr>
                        <a:t>your findings.</a:t>
                      </a:r>
                    </a:p>
                    <a:p>
                      <a:pPr algn="l"/>
                      <a:r>
                        <a:rPr lang="en-GB" sz="1100" b="1" i="0" u="none" strike="noStrike" baseline="0" dirty="0">
                          <a:solidFill>
                            <a:srgbClr val="0070C0"/>
                          </a:solidFill>
                          <a:latin typeface="NeuzeitSLTStd-BookHeavy"/>
                        </a:rPr>
                        <a:t>Always, sometimes or never: </a:t>
                      </a:r>
                      <a:r>
                        <a:rPr lang="en-GB" sz="1100" b="1" i="0" u="none" strike="noStrike" baseline="0" dirty="0">
                          <a:solidFill>
                            <a:srgbClr val="0070C0"/>
                          </a:solidFill>
                          <a:latin typeface="NeuzeitSLTStd-Book"/>
                        </a:rPr>
                        <a:t>changes to materials</a:t>
                      </a:r>
                    </a:p>
                    <a:p>
                      <a:pPr algn="l"/>
                      <a:r>
                        <a:rPr lang="en-GB" sz="1100" b="1" i="0" u="none" strike="noStrike" baseline="0" dirty="0">
                          <a:solidFill>
                            <a:srgbClr val="0070C0"/>
                          </a:solidFill>
                          <a:latin typeface="NeuzeitSLTStd-Book"/>
                        </a:rPr>
                        <a:t>that are reversible require something else to change first</a:t>
                      </a:r>
                    </a:p>
                    <a:p>
                      <a:pPr algn="l"/>
                      <a:r>
                        <a:rPr lang="en-GB" sz="1100" b="1" i="0" u="none" strike="noStrike" baseline="0" dirty="0">
                          <a:solidFill>
                            <a:srgbClr val="0070C0"/>
                          </a:solidFill>
                          <a:latin typeface="NeuzeitSLTStd-Book"/>
                        </a:rPr>
                        <a:t>before they can change? </a:t>
                      </a:r>
                      <a:r>
                        <a:rPr lang="en-GB" sz="1100" b="1" i="0" u="none" strike="noStrike" baseline="0" dirty="0">
                          <a:solidFill>
                            <a:srgbClr val="0070C0"/>
                          </a:solidFill>
                          <a:latin typeface="NeuzeitSLTStd-BookHeavy"/>
                        </a:rPr>
                        <a:t>Cite evidence</a:t>
                      </a:r>
                      <a:r>
                        <a:rPr lang="en-GB" sz="1100" b="1" i="0" u="none" strike="noStrike" baseline="0" dirty="0">
                          <a:solidFill>
                            <a:srgbClr val="0070C0"/>
                          </a:solidFill>
                          <a:latin typeface="NeuzeitSLTStd-Book"/>
                        </a:rPr>
                        <a: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3: Physics</a:t>
                      </a:r>
                    </a:p>
                    <a:p>
                      <a:pPr algn="l"/>
                      <a:r>
                        <a:rPr lang="en-GB" sz="1100" b="0" i="0" u="none" strike="noStrike" baseline="0" dirty="0">
                          <a:solidFill>
                            <a:srgbClr val="5F5F5F"/>
                          </a:solidFill>
                          <a:latin typeface="NeuzeitSLTStd-BookHeavy"/>
                        </a:rPr>
                        <a:t>Associate the brightness of a lamp or the volume of a buzzer with the number and voltage of cells used in the circuit.</a:t>
                      </a:r>
                    </a:p>
                    <a:p>
                      <a:pPr algn="l"/>
                      <a:r>
                        <a:rPr lang="en-GB" sz="1100" b="0" i="0" u="none" strike="noStrike" baseline="0" dirty="0">
                          <a:solidFill>
                            <a:srgbClr val="5F5F5F"/>
                          </a:solidFill>
                          <a:latin typeface="NeuzeitSLTStd-BookHeavy"/>
                        </a:rPr>
                        <a:t>Use recognised symbols when representing a simple</a:t>
                      </a:r>
                    </a:p>
                    <a:p>
                      <a:pPr algn="l"/>
                      <a:r>
                        <a:rPr lang="en-GB" sz="1100" b="0" i="0" u="none" strike="noStrike" baseline="0" dirty="0">
                          <a:solidFill>
                            <a:srgbClr val="5F5F5F"/>
                          </a:solidFill>
                          <a:latin typeface="NeuzeitSLTStd-BookHeavy"/>
                        </a:rPr>
                        <a:t>circuit in a diagram.</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Observe </a:t>
                      </a:r>
                      <a:r>
                        <a:rPr lang="en-GB" sz="1100" b="0" i="0" u="none" strike="noStrike" baseline="0" dirty="0">
                          <a:latin typeface="NeuzeitSLTStd-Book"/>
                        </a:rPr>
                        <a:t>and </a:t>
                      </a:r>
                      <a:r>
                        <a:rPr lang="en-GB" sz="1100" b="0" i="0" u="none" strike="noStrike" baseline="0" dirty="0">
                          <a:latin typeface="NeuzeitSLTStd-BookHeavy"/>
                        </a:rPr>
                        <a:t>describe </a:t>
                      </a:r>
                      <a:r>
                        <a:rPr lang="en-GB" sz="1100" b="0" i="0" u="none" strike="noStrike" baseline="0" dirty="0">
                          <a:latin typeface="NeuzeitSLTStd-Book"/>
                        </a:rPr>
                        <a:t>the effect of changing the</a:t>
                      </a:r>
                    </a:p>
                    <a:p>
                      <a:pPr algn="l"/>
                      <a:r>
                        <a:rPr lang="en-GB" sz="1100" b="0" i="0" u="none" strike="noStrike" baseline="0" dirty="0">
                          <a:latin typeface="NeuzeitSLTStd-Book"/>
                        </a:rPr>
                        <a:t>number and voltage of cells used in a series circuit.</a:t>
                      </a:r>
                    </a:p>
                    <a:p>
                      <a:pPr algn="l"/>
                      <a:endParaRPr lang="en-GB" sz="1100" b="0" i="0" u="none" strike="noStrike" baseline="0" dirty="0">
                        <a:solidFill>
                          <a:schemeClr val="tx1"/>
                        </a:solidFill>
                        <a:latin typeface="NeuzeitSLTStd-Book"/>
                        <a:cs typeface="Calibri" panose="020F0502020204030204" pitchFamily="34" charset="0"/>
                      </a:endParaRPr>
                    </a:p>
                    <a:p>
                      <a:pPr algn="l"/>
                      <a:r>
                        <a:rPr lang="en-GB" sz="1100" b="0" i="0" u="none" strike="noStrike" baseline="0" dirty="0">
                          <a:latin typeface="NeuzeitSLTStd-BookHeavy"/>
                        </a:rPr>
                        <a:t>label </a:t>
                      </a:r>
                      <a:r>
                        <a:rPr lang="en-GB" sz="1100" b="0" i="0" u="none" strike="noStrike" baseline="0" dirty="0">
                          <a:latin typeface="NeuzeitSLTStd-Book"/>
                        </a:rPr>
                        <a:t>and </a:t>
                      </a:r>
                      <a:r>
                        <a:rPr lang="en-GB" sz="1100" b="0" i="0" u="none" strike="noStrike" baseline="0" dirty="0">
                          <a:latin typeface="NeuzeitSLTStd-BookHeavy"/>
                        </a:rPr>
                        <a:t>learn </a:t>
                      </a:r>
                      <a:r>
                        <a:rPr lang="en-GB" sz="1100" b="0" i="0" u="none" strike="noStrike" baseline="0" dirty="0">
                          <a:latin typeface="NeuzeitSLTStd-Book"/>
                        </a:rPr>
                        <a:t>the recognised symbols for</a:t>
                      </a:r>
                    </a:p>
                    <a:p>
                      <a:pPr algn="l"/>
                      <a:r>
                        <a:rPr lang="en-GB" sz="1100" b="0" i="0" u="none" strike="noStrike" baseline="0" dirty="0">
                          <a:latin typeface="NeuzeitSLTStd-Book"/>
                        </a:rPr>
                        <a:t>representing components in a circuit diagram.</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100" b="0" i="0" u="none" strike="noStrike" baseline="0" dirty="0">
                          <a:latin typeface="NeuzeitSLTStd-BookHeavy"/>
                        </a:rPr>
                        <a:t>Experiment </a:t>
                      </a:r>
                      <a:r>
                        <a:rPr lang="en-GB" sz="1100" b="0" i="0" u="none" strike="noStrike" baseline="0" dirty="0">
                          <a:latin typeface="NeuzeitSLTStd-Book"/>
                        </a:rPr>
                        <a:t>with, </a:t>
                      </a:r>
                      <a:r>
                        <a:rPr lang="en-GB" sz="1100" b="0" i="0" u="none" strike="noStrike" baseline="0" dirty="0">
                          <a:latin typeface="NeuzeitSLTStd-BookHeavy"/>
                        </a:rPr>
                        <a:t>explain </a:t>
                      </a:r>
                      <a:r>
                        <a:rPr lang="en-GB" sz="1100" b="0" i="0" u="none" strike="noStrike" baseline="0" dirty="0">
                          <a:latin typeface="NeuzeitSLTStd-Book"/>
                        </a:rPr>
                        <a:t>and </a:t>
                      </a:r>
                      <a:r>
                        <a:rPr lang="en-GB" sz="1100" b="0" i="0" u="none" strike="noStrike" baseline="0" dirty="0">
                          <a:latin typeface="NeuzeitSLTStd-BookHeavy"/>
                        </a:rPr>
                        <a:t>demonstrate</a:t>
                      </a:r>
                    </a:p>
                    <a:p>
                      <a:pPr algn="l"/>
                      <a:r>
                        <a:rPr lang="en-GB" sz="1100" b="0" i="0" u="none" strike="noStrike" baseline="0" dirty="0">
                          <a:latin typeface="NeuzeitSLTStd-Book"/>
                        </a:rPr>
                        <a:t>the </a:t>
                      </a:r>
                      <a:r>
                        <a:rPr lang="en-GB" sz="1100" b="0" i="0" u="none" strike="noStrike" baseline="0" dirty="0">
                          <a:latin typeface="NeuzeitSLTStd-BookHeavy"/>
                        </a:rPr>
                        <a:t>pattern </a:t>
                      </a:r>
                      <a:r>
                        <a:rPr lang="en-GB" sz="1100" b="0" i="0" u="none" strike="noStrike" baseline="0" dirty="0">
                          <a:latin typeface="NeuzeitSLTStd-Book"/>
                        </a:rPr>
                        <a:t>between the voltage of cells and</a:t>
                      </a:r>
                    </a:p>
                    <a:p>
                      <a:pPr algn="l"/>
                      <a:r>
                        <a:rPr lang="en-GB" sz="1100" b="0" i="0" u="none" strike="noStrike" baseline="0" dirty="0">
                          <a:latin typeface="NeuzeitSLTStd-Book"/>
                        </a:rPr>
                        <a:t>the brightness of a bulb.</a:t>
                      </a:r>
                    </a:p>
                    <a:p>
                      <a:pPr algn="l"/>
                      <a:r>
                        <a:rPr lang="en-GB" sz="1100" b="1" i="0" u="none" strike="noStrike" baseline="0" dirty="0">
                          <a:solidFill>
                            <a:srgbClr val="0070C0"/>
                          </a:solidFill>
                          <a:latin typeface="NeuzeitSLTStd-BookHeavy"/>
                        </a:rPr>
                        <a:t>Suggest </a:t>
                      </a:r>
                      <a:r>
                        <a:rPr lang="en-GB" sz="1100" b="1" i="0" u="none" strike="noStrike" baseline="0" dirty="0">
                          <a:solidFill>
                            <a:srgbClr val="0070C0"/>
                          </a:solidFill>
                          <a:latin typeface="NeuzeitSLTStd-Book"/>
                        </a:rPr>
                        <a:t>why a bulb or buzzer may stop working when</a:t>
                      </a:r>
                    </a:p>
                    <a:p>
                      <a:pPr algn="l"/>
                      <a:r>
                        <a:rPr lang="en-GB" sz="1100" b="1" i="0" u="none" strike="noStrike" baseline="0" dirty="0">
                          <a:solidFill>
                            <a:srgbClr val="0070C0"/>
                          </a:solidFill>
                          <a:latin typeface="NeuzeitSLTStd-Book"/>
                        </a:rPr>
                        <a:t>the voltage is increased.</a:t>
                      </a:r>
                    </a:p>
                    <a:p>
                      <a:pPr algn="l"/>
                      <a:r>
                        <a:rPr lang="en-GB" sz="1100" b="0" i="0" u="none" strike="noStrike" baseline="0" dirty="0">
                          <a:latin typeface="NeuzeitSLTStd-Book"/>
                        </a:rPr>
                        <a:t>Make circuits then represent them in circuit</a:t>
                      </a:r>
                    </a:p>
                    <a:p>
                      <a:pPr algn="l"/>
                      <a:r>
                        <a:rPr lang="en-GB" sz="1100" b="0" i="0" u="none" strike="noStrike" baseline="0" dirty="0">
                          <a:latin typeface="NeuzeitSLTStd-Book"/>
                        </a:rPr>
                        <a:t>diagrams and </a:t>
                      </a:r>
                      <a:r>
                        <a:rPr lang="en-GB" sz="1100" b="0" i="0" u="none" strike="noStrike" baseline="0" dirty="0">
                          <a:latin typeface="NeuzeitSLTStd-BookHeavy"/>
                        </a:rPr>
                        <a:t>applying </a:t>
                      </a:r>
                      <a:r>
                        <a:rPr lang="en-GB" sz="1100" b="0" i="0" u="none" strike="noStrike" baseline="0" dirty="0">
                          <a:latin typeface="NeuzeitSLTStd-Book"/>
                        </a:rPr>
                        <a:t>component symbols</a:t>
                      </a:r>
                    </a:p>
                    <a:p>
                      <a:pPr algn="l"/>
                      <a:r>
                        <a:rPr lang="en-GB" sz="1100" b="0" i="0" u="none" strike="noStrike" baseline="0" dirty="0">
                          <a:latin typeface="NeuzeitSLTStd-Book"/>
                        </a:rPr>
                        <a:t>appropriately.</a:t>
                      </a:r>
                    </a:p>
                    <a:p>
                      <a:pPr algn="l"/>
                      <a:r>
                        <a:rPr lang="en-GB" sz="1100" b="1" i="0" u="none" strike="noStrike" baseline="0" dirty="0">
                          <a:solidFill>
                            <a:srgbClr val="0070C0"/>
                          </a:solidFill>
                          <a:latin typeface="NeuzeitSLTStd-Book"/>
                        </a:rPr>
                        <a:t>How do the images of recognised symbols </a:t>
                      </a:r>
                      <a:r>
                        <a:rPr lang="en-GB" sz="1100" b="1" i="0" u="none" strike="noStrike" baseline="0" dirty="0">
                          <a:solidFill>
                            <a:srgbClr val="0070C0"/>
                          </a:solidFill>
                          <a:latin typeface="NeuzeitSLTStd-BookHeavy"/>
                        </a:rPr>
                        <a:t>relate </a:t>
                      </a:r>
                      <a:r>
                        <a:rPr lang="en-GB" sz="1100" b="1" i="0" u="none" strike="noStrike" baseline="0" dirty="0">
                          <a:solidFill>
                            <a:srgbClr val="0070C0"/>
                          </a:solidFill>
                          <a:latin typeface="NeuzeitSLTStd-Book"/>
                        </a:rPr>
                        <a:t>to</a:t>
                      </a:r>
                    </a:p>
                    <a:p>
                      <a:pPr algn="l"/>
                      <a:r>
                        <a:rPr lang="en-GB" sz="1100" b="1" i="0" u="none" strike="noStrike" baseline="0" dirty="0">
                          <a:solidFill>
                            <a:srgbClr val="0070C0"/>
                          </a:solidFill>
                          <a:latin typeface="NeuzeitSLTStd-Book"/>
                        </a:rPr>
                        <a:t>their function?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6</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5</a:t>
            </a:r>
          </a:p>
        </p:txBody>
      </p:sp>
      <p:sp>
        <p:nvSpPr>
          <p:cNvPr id="8" name="Oval 7">
            <a:extLst>
              <a:ext uri="{FF2B5EF4-FFF2-40B4-BE49-F238E27FC236}">
                <a16:creationId xmlns:a16="http://schemas.microsoft.com/office/drawing/2014/main" id="{D504445B-B7BB-4B48-9744-2050CC895532}"/>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27426499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10948</TotalTime>
  <Words>4381</Words>
  <Application>Microsoft Office PowerPoint</Application>
  <PresentationFormat>Custom</PresentationFormat>
  <Paragraphs>442</Paragraphs>
  <Slides>11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Arial</vt:lpstr>
      <vt:lpstr>Calibri</vt:lpstr>
      <vt:lpstr>Helvetica Light</vt:lpstr>
      <vt:lpstr>Helvetica Neue</vt:lpstr>
      <vt:lpstr>Helvetica Neue Light</vt:lpstr>
      <vt:lpstr>Helvetica Neue Medium</vt:lpstr>
      <vt:lpstr>Helvetica Neue Thin</vt:lpstr>
      <vt:lpstr>NeuzeitSLTStd-Book</vt:lpstr>
      <vt:lpstr>NeuzeitSLTStd-BookHeavy</vt:lpstr>
      <vt:lpstr>White</vt:lpstr>
      <vt:lpstr>Microsoft Word Document</vt:lpstr>
      <vt:lpstr>Upper Key Stage 2 Science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Janis</dc:creator>
  <cp:lastModifiedBy>Williams, Janis</cp:lastModifiedBy>
  <cp:revision>160</cp:revision>
  <cp:lastPrinted>2022-04-05T06:57:07Z</cp:lastPrinted>
  <dcterms:modified xsi:type="dcterms:W3CDTF">2022-06-12T16:22:39Z</dcterms:modified>
</cp:coreProperties>
</file>