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handoutMasterIdLst>
    <p:handoutMasterId r:id="rId22"/>
  </p:handoutMasterIdLst>
  <p:sldIdLst>
    <p:sldId id="272" r:id="rId3"/>
    <p:sldId id="274" r:id="rId4"/>
    <p:sldId id="288" r:id="rId5"/>
    <p:sldId id="287" r:id="rId6"/>
    <p:sldId id="275" r:id="rId7"/>
    <p:sldId id="256" r:id="rId8"/>
    <p:sldId id="257" r:id="rId9"/>
    <p:sldId id="289" r:id="rId10"/>
    <p:sldId id="290" r:id="rId11"/>
    <p:sldId id="258" r:id="rId12"/>
    <p:sldId id="262" r:id="rId13"/>
    <p:sldId id="261" r:id="rId14"/>
    <p:sldId id="264" r:id="rId15"/>
    <p:sldId id="263" r:id="rId16"/>
    <p:sldId id="259" r:id="rId17"/>
    <p:sldId id="291" r:id="rId18"/>
    <p:sldId id="260" r:id="rId19"/>
    <p:sldId id="292" r:id="rId20"/>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55" autoAdjust="0"/>
    <p:restoredTop sz="94660"/>
  </p:normalViewPr>
  <p:slideViewPr>
    <p:cSldViewPr snapToGrid="0">
      <p:cViewPr varScale="1">
        <p:scale>
          <a:sx n="108" d="100"/>
          <a:sy n="108" d="100"/>
        </p:scale>
        <p:origin x="1302" y="108"/>
      </p:cViewPr>
      <p:guideLst>
        <p:guide orient="horz" pos="2160"/>
        <p:guide pos="2880"/>
      </p:guideLst>
    </p:cSldViewPr>
  </p:slideViewPr>
  <p:notesTextViewPr>
    <p:cViewPr>
      <p:scale>
        <a:sx n="1" d="1"/>
        <a:sy n="1" d="1"/>
      </p:scale>
      <p:origin x="0" y="0"/>
    </p:cViewPr>
  </p:notesTextViewPr>
  <p:notesViewPr>
    <p:cSldViewPr snapToGrid="0">
      <p:cViewPr varScale="1">
        <p:scale>
          <a:sx n="53" d="100"/>
          <a:sy n="53" d="100"/>
        </p:scale>
        <p:origin x="-2868" y="-90"/>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468" cy="493863"/>
          </a:xfrm>
          <a:prstGeom prst="rect">
            <a:avLst/>
          </a:prstGeom>
        </p:spPr>
        <p:txBody>
          <a:bodyPr vert="horz" lIns="89767" tIns="44883" rIns="89767" bIns="44883" rtlCol="0"/>
          <a:lstStyle>
            <a:lvl1pPr algn="l">
              <a:defRPr sz="1200"/>
            </a:lvl1pPr>
          </a:lstStyle>
          <a:p>
            <a:endParaRPr lang="en-GB"/>
          </a:p>
        </p:txBody>
      </p:sp>
      <p:sp>
        <p:nvSpPr>
          <p:cNvPr id="3" name="Date Placeholder 2"/>
          <p:cNvSpPr>
            <a:spLocks noGrp="1"/>
          </p:cNvSpPr>
          <p:nvPr>
            <p:ph type="dt" sz="quarter" idx="1"/>
          </p:nvPr>
        </p:nvSpPr>
        <p:spPr>
          <a:xfrm>
            <a:off x="3815742" y="0"/>
            <a:ext cx="2918468" cy="493863"/>
          </a:xfrm>
          <a:prstGeom prst="rect">
            <a:avLst/>
          </a:prstGeom>
        </p:spPr>
        <p:txBody>
          <a:bodyPr vert="horz" lIns="89767" tIns="44883" rIns="89767" bIns="44883" rtlCol="0"/>
          <a:lstStyle>
            <a:lvl1pPr algn="r">
              <a:defRPr sz="1200"/>
            </a:lvl1pPr>
          </a:lstStyle>
          <a:p>
            <a:fld id="{ED8256F7-D882-45B9-9B98-0FD174B1C1E4}" type="datetimeFigureOut">
              <a:rPr lang="en-GB" smtClean="0"/>
              <a:t>08/10/2024</a:t>
            </a:fld>
            <a:endParaRPr lang="en-GB"/>
          </a:p>
        </p:txBody>
      </p:sp>
      <p:sp>
        <p:nvSpPr>
          <p:cNvPr id="4" name="Footer Placeholder 3"/>
          <p:cNvSpPr>
            <a:spLocks noGrp="1"/>
          </p:cNvSpPr>
          <p:nvPr>
            <p:ph type="ftr" sz="quarter" idx="2"/>
          </p:nvPr>
        </p:nvSpPr>
        <p:spPr>
          <a:xfrm>
            <a:off x="0" y="9370887"/>
            <a:ext cx="2918468" cy="493863"/>
          </a:xfrm>
          <a:prstGeom prst="rect">
            <a:avLst/>
          </a:prstGeom>
        </p:spPr>
        <p:txBody>
          <a:bodyPr vert="horz" lIns="89767" tIns="44883" rIns="89767" bIns="44883" rtlCol="0" anchor="b"/>
          <a:lstStyle>
            <a:lvl1pPr algn="l">
              <a:defRPr sz="1200"/>
            </a:lvl1pPr>
          </a:lstStyle>
          <a:p>
            <a:endParaRPr lang="en-GB"/>
          </a:p>
        </p:txBody>
      </p:sp>
      <p:sp>
        <p:nvSpPr>
          <p:cNvPr id="5" name="Slide Number Placeholder 4"/>
          <p:cNvSpPr>
            <a:spLocks noGrp="1"/>
          </p:cNvSpPr>
          <p:nvPr>
            <p:ph type="sldNum" sz="quarter" idx="3"/>
          </p:nvPr>
        </p:nvSpPr>
        <p:spPr>
          <a:xfrm>
            <a:off x="3815742" y="9370887"/>
            <a:ext cx="2918468" cy="493863"/>
          </a:xfrm>
          <a:prstGeom prst="rect">
            <a:avLst/>
          </a:prstGeom>
        </p:spPr>
        <p:txBody>
          <a:bodyPr vert="horz" lIns="89767" tIns="44883" rIns="89767" bIns="44883" rtlCol="0" anchor="b"/>
          <a:lstStyle>
            <a:lvl1pPr algn="r">
              <a:defRPr sz="1200"/>
            </a:lvl1pPr>
          </a:lstStyle>
          <a:p>
            <a:fld id="{7FEBAA3C-8561-42D3-9A2A-F190E0CC4E3F}" type="slidenum">
              <a:rPr lang="en-GB" smtClean="0"/>
              <a:t>‹#›</a:t>
            </a:fld>
            <a:endParaRPr lang="en-GB"/>
          </a:p>
        </p:txBody>
      </p:sp>
    </p:spTree>
    <p:extLst>
      <p:ext uri="{BB962C8B-B14F-4D97-AF65-F5344CB8AC3E}">
        <p14:creationId xmlns:p14="http://schemas.microsoft.com/office/powerpoint/2010/main" val="3981585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5"/>
          </a:xfrm>
          <a:prstGeom prst="rect">
            <a:avLst/>
          </a:prstGeom>
        </p:spPr>
        <p:txBody>
          <a:bodyPr vert="horz" lIns="94857" tIns="47428" rIns="94857" bIns="47428" rtlCol="0"/>
          <a:lstStyle>
            <a:lvl1pPr algn="l">
              <a:defRPr sz="1300"/>
            </a:lvl1pPr>
          </a:lstStyle>
          <a:p>
            <a:endParaRPr lang="en-GB"/>
          </a:p>
        </p:txBody>
      </p:sp>
      <p:sp>
        <p:nvSpPr>
          <p:cNvPr id="3" name="Date Placeholder 2"/>
          <p:cNvSpPr>
            <a:spLocks noGrp="1"/>
          </p:cNvSpPr>
          <p:nvPr>
            <p:ph type="dt" idx="1"/>
          </p:nvPr>
        </p:nvSpPr>
        <p:spPr>
          <a:xfrm>
            <a:off x="3815374" y="0"/>
            <a:ext cx="2918831" cy="493315"/>
          </a:xfrm>
          <a:prstGeom prst="rect">
            <a:avLst/>
          </a:prstGeom>
        </p:spPr>
        <p:txBody>
          <a:bodyPr vert="horz" lIns="94857" tIns="47428" rIns="94857" bIns="47428" rtlCol="0"/>
          <a:lstStyle>
            <a:lvl1pPr algn="r">
              <a:defRPr sz="1300"/>
            </a:lvl1pPr>
          </a:lstStyle>
          <a:p>
            <a:fld id="{D471ECBD-8304-4608-B41D-F514437C45A9}" type="datetimeFigureOut">
              <a:rPr lang="en-GB" smtClean="0"/>
              <a:t>08/10/2024</a:t>
            </a:fld>
            <a:endParaRPr lang="en-GB"/>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4857" tIns="47428" rIns="94857" bIns="47428" rtlCol="0" anchor="ctr"/>
          <a:lstStyle/>
          <a:p>
            <a:endParaRPr lang="en-GB"/>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4857" tIns="47428" rIns="94857" bIns="474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1285"/>
            <a:ext cx="2918831" cy="493315"/>
          </a:xfrm>
          <a:prstGeom prst="rect">
            <a:avLst/>
          </a:prstGeom>
        </p:spPr>
        <p:txBody>
          <a:bodyPr vert="horz" lIns="94857" tIns="47428" rIns="94857" bIns="47428" rtlCol="0" anchor="b"/>
          <a:lstStyle>
            <a:lvl1pPr algn="l">
              <a:defRPr sz="1300"/>
            </a:lvl1pPr>
          </a:lstStyle>
          <a:p>
            <a:endParaRPr lang="en-GB"/>
          </a:p>
        </p:txBody>
      </p:sp>
      <p:sp>
        <p:nvSpPr>
          <p:cNvPr id="7" name="Slide Number Placeholder 6"/>
          <p:cNvSpPr>
            <a:spLocks noGrp="1"/>
          </p:cNvSpPr>
          <p:nvPr>
            <p:ph type="sldNum" sz="quarter" idx="5"/>
          </p:nvPr>
        </p:nvSpPr>
        <p:spPr>
          <a:xfrm>
            <a:off x="3815374" y="9371285"/>
            <a:ext cx="2918831" cy="493315"/>
          </a:xfrm>
          <a:prstGeom prst="rect">
            <a:avLst/>
          </a:prstGeom>
        </p:spPr>
        <p:txBody>
          <a:bodyPr vert="horz" lIns="94857" tIns="47428" rIns="94857" bIns="47428" rtlCol="0" anchor="b"/>
          <a:lstStyle>
            <a:lvl1pPr algn="r">
              <a:defRPr sz="1300"/>
            </a:lvl1pPr>
          </a:lstStyle>
          <a:p>
            <a:fld id="{76D61213-512F-4406-967A-B855B29EF8BC}" type="slidenum">
              <a:rPr lang="en-GB" smtClean="0"/>
              <a:t>‹#›</a:t>
            </a:fld>
            <a:endParaRPr lang="en-GB"/>
          </a:p>
        </p:txBody>
      </p:sp>
    </p:spTree>
    <p:extLst>
      <p:ext uri="{BB962C8B-B14F-4D97-AF65-F5344CB8AC3E}">
        <p14:creationId xmlns:p14="http://schemas.microsoft.com/office/powerpoint/2010/main" val="3379668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6D61213-512F-4406-967A-B855B29EF8BC}" type="slidenum">
              <a:rPr lang="en-GB" smtClean="0"/>
              <a:t>1</a:t>
            </a:fld>
            <a:endParaRPr lang="en-GB"/>
          </a:p>
        </p:txBody>
      </p:sp>
    </p:spTree>
    <p:extLst>
      <p:ext uri="{BB962C8B-B14F-4D97-AF65-F5344CB8AC3E}">
        <p14:creationId xmlns:p14="http://schemas.microsoft.com/office/powerpoint/2010/main" val="2614391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D37DD8A-D719-4641-B6D7-07C0C561E1AC}" type="datetime1">
              <a:rPr lang="en-GB" smtClean="0"/>
              <a:t>08/10/2024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1314623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8E5EF02-A946-4417-8B1D-21F276B32351}" type="datetime1">
              <a:rPr lang="en-GB" smtClean="0"/>
              <a:t>08/10/2024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1507333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920FDE7-D941-4F1F-803D-981582F82CD7}" type="datetime1">
              <a:rPr lang="en-GB" smtClean="0"/>
              <a:t>08/10/2024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060270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15512230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080242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6293669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628777"/>
            <a:ext cx="4038600" cy="348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628777"/>
            <a:ext cx="4038600" cy="3484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906333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908087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3941338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93826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23954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2784EB3-0A57-43F7-8BAF-0C0F9F772E0C}" type="datetime1">
              <a:rPr lang="en-GB" smtClean="0"/>
              <a:t>08/10/2024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4463357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0397941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295943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74638"/>
            <a:ext cx="2058988" cy="48387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1" y="274638"/>
            <a:ext cx="6029325" cy="4838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650571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3A393FF-DF65-47E6-AAC1-74A58BEAC2E8}" type="datetime1">
              <a:rPr lang="en-GB" smtClean="0"/>
              <a:t>08/10/2024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1030715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A52DFC6-3492-4C55-9A6C-DC21E833C7B8}" type="datetime1">
              <a:rPr lang="en-GB" smtClean="0"/>
              <a:t>08/10/2024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53826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254FDF6-2270-4B7E-8F00-8D53C5A79A89}" type="datetime1">
              <a:rPr lang="en-GB" smtClean="0"/>
              <a:t>08/10/2024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941524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A39F6AF-A2D1-4E64-A5A9-65D7B9062EE9}" type="datetime1">
              <a:rPr lang="en-GB" smtClean="0"/>
              <a:t>08/10/2024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16687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491B69-9409-4203-9521-EFB8F6D28486}" type="datetime1">
              <a:rPr lang="en-GB" smtClean="0"/>
              <a:t>08/10/2024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977844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E2B0BE-9E95-4C84-B861-A0AB87B9DAE5}" type="datetime1">
              <a:rPr lang="en-GB" smtClean="0"/>
              <a:t>08/10/2024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3878635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79C989-36F1-400D-810D-A29A5CA9D470}" type="datetime1">
              <a:rPr lang="en-GB" smtClean="0"/>
              <a:t>08/10/2024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AE6B2D4-9C9C-4C85-8224-0118185EB5D6}" type="slidenum">
              <a:rPr lang="en-GB" smtClean="0"/>
              <a:t>‹#›</a:t>
            </a:fld>
            <a:endParaRPr lang="en-GB"/>
          </a:p>
        </p:txBody>
      </p:sp>
    </p:spTree>
    <p:extLst>
      <p:ext uri="{BB962C8B-B14F-4D97-AF65-F5344CB8AC3E}">
        <p14:creationId xmlns:p14="http://schemas.microsoft.com/office/powerpoint/2010/main" val="2804360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B38452-AF3C-4949-AA7A-3F1B58A210B0}" type="datetime1">
              <a:rPr lang="en-GB" smtClean="0"/>
              <a:t>08/10/2024</a:t>
            </a:fld>
            <a:endParaRPr lang="en-GB"/>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E6B2D4-9C9C-4C85-8224-0118185EB5D6}" type="slidenum">
              <a:rPr lang="en-GB" smtClean="0"/>
              <a:t>‹#›</a:t>
            </a:fld>
            <a:endParaRPr lang="en-GB"/>
          </a:p>
        </p:txBody>
      </p:sp>
    </p:spTree>
    <p:extLst>
      <p:ext uri="{BB962C8B-B14F-4D97-AF65-F5344CB8AC3E}">
        <p14:creationId xmlns:p14="http://schemas.microsoft.com/office/powerpoint/2010/main" val="2893786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bwMode="auto">
          <a:xfrm>
            <a:off x="468313" y="1628777"/>
            <a:ext cx="8229600" cy="348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endParaRPr lang="en-GB" altLang="en-US"/>
          </a:p>
          <a:p>
            <a:pPr lvl="0"/>
            <a:endParaRPr lang="en-GB" altLang="en-US"/>
          </a:p>
          <a:p>
            <a:pPr lvl="0"/>
            <a:endParaRPr lang="en-GB" altLang="en-US"/>
          </a:p>
          <a:p>
            <a:pPr lvl="0"/>
            <a:endParaRPr lang="en-GB" altLang="en-US"/>
          </a:p>
        </p:txBody>
      </p:sp>
      <p:sp>
        <p:nvSpPr>
          <p:cNvPr id="6151" name="Title 1"/>
          <p:cNvSpPr txBox="1">
            <a:spLocks/>
          </p:cNvSpPr>
          <p:nvPr userDrawn="1"/>
        </p:nvSpPr>
        <p:spPr bwMode="auto">
          <a:xfrm>
            <a:off x="395289" y="476250"/>
            <a:ext cx="8424862" cy="755650"/>
          </a:xfrm>
          <a:prstGeom prst="rect">
            <a:avLst/>
          </a:prstGeom>
          <a:solidFill>
            <a:srgbClr val="00ABE5"/>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defTabSz="457200">
              <a:defRPr>
                <a:solidFill>
                  <a:schemeClr val="tx1"/>
                </a:solidFill>
                <a:latin typeface="Arial" pitchFamily="34" charset="0"/>
              </a:defRPr>
            </a:lvl1pPr>
            <a:lvl2pPr marL="742950" indent="-285750" defTabSz="457200">
              <a:defRPr>
                <a:solidFill>
                  <a:schemeClr val="tx1"/>
                </a:solidFill>
                <a:latin typeface="Arial" pitchFamily="34" charset="0"/>
              </a:defRPr>
            </a:lvl2pPr>
            <a:lvl3pPr marL="1143000" indent="-228600" defTabSz="457200">
              <a:defRPr>
                <a:solidFill>
                  <a:schemeClr val="tx1"/>
                </a:solidFill>
                <a:latin typeface="Arial" pitchFamily="34" charset="0"/>
              </a:defRPr>
            </a:lvl3pPr>
            <a:lvl4pPr marL="1600200" indent="-228600" defTabSz="457200">
              <a:defRPr>
                <a:solidFill>
                  <a:schemeClr val="tx1"/>
                </a:solidFill>
                <a:latin typeface="Arial" pitchFamily="34" charset="0"/>
              </a:defRPr>
            </a:lvl4pPr>
            <a:lvl5pPr marL="2057400" indent="-228600" defTabSz="4572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fontAlgn="base">
              <a:spcBef>
                <a:spcPct val="0"/>
              </a:spcBef>
              <a:spcAft>
                <a:spcPct val="0"/>
              </a:spcAft>
            </a:pPr>
            <a:endParaRPr lang="en-US" altLang="en-US" sz="3200">
              <a:solidFill>
                <a:srgbClr val="FFFFFF"/>
              </a:solidFill>
              <a:ea typeface="ＭＳ Ｐゴシック" pitchFamily="34" charset="-128"/>
              <a:cs typeface="Arial" pitchFamily="34" charset="0"/>
            </a:endParaRPr>
          </a:p>
        </p:txBody>
      </p:sp>
      <p:sp>
        <p:nvSpPr>
          <p:cNvPr id="614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pic>
        <p:nvPicPr>
          <p:cNvPr id="6154" name="Picture 10"/>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95288" y="5495927"/>
            <a:ext cx="8353425" cy="1362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2816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fontAlgn="base">
        <a:spcBef>
          <a:spcPct val="0"/>
        </a:spcBef>
        <a:spcAft>
          <a:spcPct val="0"/>
        </a:spcAft>
        <a:defRPr sz="4800">
          <a:solidFill>
            <a:schemeClr val="bg1"/>
          </a:solidFill>
          <a:latin typeface="+mj-lt"/>
          <a:ea typeface="+mj-ea"/>
          <a:cs typeface="+mj-cs"/>
        </a:defRPr>
      </a:lvl1pPr>
      <a:lvl2pPr algn="ctr" rtl="0" fontAlgn="base">
        <a:spcBef>
          <a:spcPct val="0"/>
        </a:spcBef>
        <a:spcAft>
          <a:spcPct val="0"/>
        </a:spcAft>
        <a:defRPr sz="4800">
          <a:solidFill>
            <a:schemeClr val="bg1"/>
          </a:solidFill>
          <a:latin typeface="Arial" pitchFamily="34" charset="0"/>
        </a:defRPr>
      </a:lvl2pPr>
      <a:lvl3pPr algn="ctr" rtl="0" fontAlgn="base">
        <a:spcBef>
          <a:spcPct val="0"/>
        </a:spcBef>
        <a:spcAft>
          <a:spcPct val="0"/>
        </a:spcAft>
        <a:defRPr sz="4800">
          <a:solidFill>
            <a:schemeClr val="bg1"/>
          </a:solidFill>
          <a:latin typeface="Arial" pitchFamily="34" charset="0"/>
        </a:defRPr>
      </a:lvl3pPr>
      <a:lvl4pPr algn="ctr" rtl="0" fontAlgn="base">
        <a:spcBef>
          <a:spcPct val="0"/>
        </a:spcBef>
        <a:spcAft>
          <a:spcPct val="0"/>
        </a:spcAft>
        <a:defRPr sz="4800">
          <a:solidFill>
            <a:schemeClr val="bg1"/>
          </a:solidFill>
          <a:latin typeface="Arial" pitchFamily="34" charset="0"/>
        </a:defRPr>
      </a:lvl4pPr>
      <a:lvl5pPr algn="ctr" rtl="0" fontAlgn="base">
        <a:spcBef>
          <a:spcPct val="0"/>
        </a:spcBef>
        <a:spcAft>
          <a:spcPct val="0"/>
        </a:spcAft>
        <a:defRPr sz="4800">
          <a:solidFill>
            <a:schemeClr val="bg1"/>
          </a:solidFill>
          <a:latin typeface="Arial" pitchFamily="34" charset="0"/>
        </a:defRPr>
      </a:lvl5pPr>
      <a:lvl6pPr marL="457200" algn="ctr" rtl="0" fontAlgn="base">
        <a:spcBef>
          <a:spcPct val="0"/>
        </a:spcBef>
        <a:spcAft>
          <a:spcPct val="0"/>
        </a:spcAft>
        <a:defRPr sz="4800">
          <a:solidFill>
            <a:schemeClr val="bg1"/>
          </a:solidFill>
          <a:latin typeface="Arial" pitchFamily="34" charset="0"/>
        </a:defRPr>
      </a:lvl6pPr>
      <a:lvl7pPr marL="914400" algn="ctr" rtl="0" fontAlgn="base">
        <a:spcBef>
          <a:spcPct val="0"/>
        </a:spcBef>
        <a:spcAft>
          <a:spcPct val="0"/>
        </a:spcAft>
        <a:defRPr sz="4800">
          <a:solidFill>
            <a:schemeClr val="bg1"/>
          </a:solidFill>
          <a:latin typeface="Arial" pitchFamily="34" charset="0"/>
        </a:defRPr>
      </a:lvl7pPr>
      <a:lvl8pPr marL="1371600" algn="ctr" rtl="0" fontAlgn="base">
        <a:spcBef>
          <a:spcPct val="0"/>
        </a:spcBef>
        <a:spcAft>
          <a:spcPct val="0"/>
        </a:spcAft>
        <a:defRPr sz="4800">
          <a:solidFill>
            <a:schemeClr val="bg1"/>
          </a:solidFill>
          <a:latin typeface="Arial" pitchFamily="34" charset="0"/>
        </a:defRPr>
      </a:lvl8pPr>
      <a:lvl9pPr marL="1828800" algn="ctr" rtl="0" fontAlgn="base">
        <a:spcBef>
          <a:spcPct val="0"/>
        </a:spcBef>
        <a:spcAft>
          <a:spcPct val="0"/>
        </a:spcAft>
        <a:defRPr sz="4800">
          <a:solidFill>
            <a:schemeClr val="bg1"/>
          </a:solidFill>
          <a:latin typeface="Arial" pitchFamily="34" charset="0"/>
        </a:defRPr>
      </a:lvl9pPr>
    </p:titleStyle>
    <p:bodyStyle>
      <a:lvl1pPr marL="342900" indent="-342900" algn="l" rtl="0" fontAlgn="base">
        <a:spcBef>
          <a:spcPct val="20000"/>
        </a:spcBef>
        <a:spcAft>
          <a:spcPct val="0"/>
        </a:spcAft>
        <a:buChar char="•"/>
        <a:defRPr sz="3200">
          <a:solidFill>
            <a:srgbClr val="00ABE5"/>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8" Type="http://schemas.openxmlformats.org/officeDocument/2006/relationships/slide" Target="slide12.xml"/><Relationship Id="rId3" Type="http://schemas.microsoft.com/office/2007/relationships/hdphoto" Target="../media/hdphoto1.wdp"/><Relationship Id="rId7" Type="http://schemas.openxmlformats.org/officeDocument/2006/relationships/slide" Target="slide13.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6.xml"/><Relationship Id="rId4" Type="http://schemas.openxmlformats.org/officeDocument/2006/relationships/slide" Target="slide7.xml"/><Relationship Id="rId9" Type="http://schemas.openxmlformats.org/officeDocument/2006/relationships/slide" Target="slide14.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slide" Target="slide10.xml"/><Relationship Id="rId4" Type="http://schemas.openxmlformats.org/officeDocument/2006/relationships/slide" Target="slide7.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slide" Target="slide10.xml"/><Relationship Id="rId4" Type="http://schemas.openxmlformats.org/officeDocument/2006/relationships/slide" Target="slide7.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slide" Target="slide10.xml"/><Relationship Id="rId4" Type="http://schemas.openxmlformats.org/officeDocument/2006/relationships/slide" Target="slide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slide" Target="slide10.xml"/><Relationship Id="rId4" Type="http://schemas.openxmlformats.org/officeDocument/2006/relationships/slide" Target="slide7.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slide" Target="slide6.xml"/><Relationship Id="rId4" Type="http://schemas.openxmlformats.org/officeDocument/2006/relationships/slide" Target="slide7.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slide" Target="slide6.xml"/><Relationship Id="rId4" Type="http://schemas.openxmlformats.org/officeDocument/2006/relationships/slide" Target="slide7.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3.jpg"/><Relationship Id="rId5" Type="http://schemas.openxmlformats.org/officeDocument/2006/relationships/slide" Target="slide6.xml"/><Relationship Id="rId4" Type="http://schemas.openxmlformats.org/officeDocument/2006/relationships/slide" Target="slide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18.xml"/><Relationship Id="rId5" Type="http://schemas.openxmlformats.org/officeDocument/2006/relationships/slide" Target="slide17.xml"/><Relationship Id="rId4" Type="http://schemas.openxmlformats.org/officeDocument/2006/relationships/slide" Target="slide15.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slide" Target="slide6.xml"/><Relationship Id="rId4" Type="http://schemas.openxmlformats.org/officeDocument/2006/relationships/slide" Target="slide7.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www.stockton.gov.uk/childrenandyoungpeople/childrenwithdisabilities/specialedneeds/parentpartner/" TargetMode="External"/><Relationship Id="rId5" Type="http://schemas.openxmlformats.org/officeDocument/2006/relationships/slide" Target="slide6.xml"/><Relationship Id="rId4" Type="http://schemas.openxmlformats.org/officeDocument/2006/relationships/slide" Target="slide7.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www.gov.uk/government/publications/send-code-of-practice-0-to-25" TargetMode="External"/><Relationship Id="rId5" Type="http://schemas.openxmlformats.org/officeDocument/2006/relationships/slide" Target="slide6.xml"/><Relationship Id="rId4" Type="http://schemas.openxmlformats.org/officeDocument/2006/relationships/slide" Target="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410369" y="1237147"/>
            <a:ext cx="8256587" cy="4633008"/>
          </a:xfrm>
          <a:prstGeom prst="rect">
            <a:avLst/>
          </a:prstGeom>
          <a:solidFill>
            <a:srgbClr val="00ABE5"/>
          </a:solidFill>
          <a:ln>
            <a:noFill/>
          </a:ln>
          <a:extLst>
            <a:ext uri="{91240B29-F687-4F45-9708-019B960494DF}">
              <a14:hiddenLine xmlns:a14="http://schemas.microsoft.com/office/drawing/2010/main" w="38100">
                <a:solidFill>
                  <a:srgbClr val="000000"/>
                </a:solidFill>
                <a:miter lim="800000"/>
                <a:headEnd/>
                <a:tailEnd/>
              </a14:hiddenLine>
            </a:ext>
          </a:extLst>
        </p:spPr>
        <p:txBody>
          <a:bodyPr anchor="ctr"/>
          <a:lstStyle/>
          <a:p>
            <a:pPr algn="ctr" defTabSz="457200" fontAlgn="auto">
              <a:spcBef>
                <a:spcPts val="0"/>
              </a:spcBef>
              <a:spcAft>
                <a:spcPts val="0"/>
              </a:spcAft>
              <a:defRPr/>
            </a:pPr>
            <a:endParaRPr lang="en-US" dirty="0">
              <a:solidFill>
                <a:schemeClr val="lt1"/>
              </a:solidFill>
              <a:latin typeface="+mn-lt"/>
            </a:endParaRPr>
          </a:p>
        </p:txBody>
      </p:sp>
      <p:sp>
        <p:nvSpPr>
          <p:cNvPr id="9220" name="Slide Number Placeholder 5"/>
          <p:cNvSpPr txBox="1">
            <a:spLocks/>
          </p:cNvSpPr>
          <p:nvPr/>
        </p:nvSpPr>
        <p:spPr bwMode="auto">
          <a:xfrm>
            <a:off x="387350" y="6237288"/>
            <a:ext cx="471488" cy="26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fontAlgn="base">
              <a:spcBef>
                <a:spcPct val="0"/>
              </a:spcBef>
              <a:spcAft>
                <a:spcPct val="0"/>
              </a:spcAft>
              <a:defRPr>
                <a:solidFill>
                  <a:schemeClr val="tx1"/>
                </a:solidFill>
                <a:latin typeface="Arial" pitchFamily="34" charset="0"/>
              </a:defRPr>
            </a:lvl6pPr>
            <a:lvl7pPr marL="2971800" indent="-228600" fontAlgn="base">
              <a:spcBef>
                <a:spcPct val="0"/>
              </a:spcBef>
              <a:spcAft>
                <a:spcPct val="0"/>
              </a:spcAft>
              <a:defRPr>
                <a:solidFill>
                  <a:schemeClr val="tx1"/>
                </a:solidFill>
                <a:latin typeface="Arial" pitchFamily="34" charset="0"/>
              </a:defRPr>
            </a:lvl7pPr>
            <a:lvl8pPr marL="3429000" indent="-228600" fontAlgn="base">
              <a:spcBef>
                <a:spcPct val="0"/>
              </a:spcBef>
              <a:spcAft>
                <a:spcPct val="0"/>
              </a:spcAft>
              <a:defRPr>
                <a:solidFill>
                  <a:schemeClr val="tx1"/>
                </a:solidFill>
                <a:latin typeface="Arial" pitchFamily="34" charset="0"/>
              </a:defRPr>
            </a:lvl8pPr>
            <a:lvl9pPr marL="3886200" indent="-228600" fontAlgn="base">
              <a:spcBef>
                <a:spcPct val="0"/>
              </a:spcBef>
              <a:spcAft>
                <a:spcPct val="0"/>
              </a:spcAft>
              <a:defRPr>
                <a:solidFill>
                  <a:schemeClr val="tx1"/>
                </a:solidFill>
                <a:latin typeface="Arial" pitchFamily="34" charset="0"/>
              </a:defRPr>
            </a:lvl9pPr>
          </a:lstStyle>
          <a:p>
            <a:fld id="{B10E832A-5782-4F24-901C-D7F2DF564CF3}" type="slidenum">
              <a:rPr lang="en-US" altLang="en-US" sz="1000">
                <a:solidFill>
                  <a:schemeClr val="bg1"/>
                </a:solidFill>
                <a:latin typeface="Calibri" pitchFamily="34" charset="0"/>
                <a:ea typeface="ＭＳ Ｐゴシック" pitchFamily="34" charset="-128"/>
              </a:rPr>
              <a:pPr/>
              <a:t>1</a:t>
            </a:fld>
            <a:r>
              <a:rPr lang="en-US" altLang="en-US" sz="1000">
                <a:latin typeface="Calibri" pitchFamily="34" charset="0"/>
                <a:ea typeface="ＭＳ Ｐゴシック" pitchFamily="34" charset="-128"/>
              </a:rPr>
              <a:t> </a:t>
            </a:r>
          </a:p>
        </p:txBody>
      </p:sp>
      <p:sp>
        <p:nvSpPr>
          <p:cNvPr id="9221" name="Date Placeholder 3"/>
          <p:cNvSpPr txBox="1">
            <a:spLocks/>
          </p:cNvSpPr>
          <p:nvPr/>
        </p:nvSpPr>
        <p:spPr bwMode="auto">
          <a:xfrm>
            <a:off x="6842125" y="6237288"/>
            <a:ext cx="190023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defRPr>
                <a:solidFill>
                  <a:schemeClr val="tx1"/>
                </a:solidFill>
                <a:latin typeface="Arial" pitchFamily="34" charset="0"/>
              </a:defRPr>
            </a:lvl1pPr>
            <a:lvl2pPr marL="742950" indent="-285750" defTabSz="457200">
              <a:defRPr>
                <a:solidFill>
                  <a:schemeClr val="tx1"/>
                </a:solidFill>
                <a:latin typeface="Arial" pitchFamily="34" charset="0"/>
              </a:defRPr>
            </a:lvl2pPr>
            <a:lvl3pPr marL="1143000" indent="-228600" defTabSz="457200">
              <a:defRPr>
                <a:solidFill>
                  <a:schemeClr val="tx1"/>
                </a:solidFill>
                <a:latin typeface="Arial" pitchFamily="34" charset="0"/>
              </a:defRPr>
            </a:lvl3pPr>
            <a:lvl4pPr marL="1600200" indent="-228600" defTabSz="457200">
              <a:defRPr>
                <a:solidFill>
                  <a:schemeClr val="tx1"/>
                </a:solidFill>
                <a:latin typeface="Arial" pitchFamily="34" charset="0"/>
              </a:defRPr>
            </a:lvl4pPr>
            <a:lvl5pPr marL="2057400" indent="-228600" defTabSz="4572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algn="r"/>
            <a:fld id="{34AA243B-F4D8-4D1F-9963-F6B77EE4C73E}" type="datetime1">
              <a:rPr lang="en-US" altLang="en-US" sz="1000">
                <a:solidFill>
                  <a:schemeClr val="bg1"/>
                </a:solidFill>
                <a:latin typeface="Calibri" pitchFamily="34" charset="0"/>
                <a:ea typeface="ＭＳ Ｐゴシック" pitchFamily="34" charset="-128"/>
              </a:rPr>
              <a:pPr algn="r"/>
              <a:t>10/8/2024</a:t>
            </a:fld>
            <a:endParaRPr lang="en-US" altLang="en-US" sz="1000">
              <a:solidFill>
                <a:schemeClr val="bg1"/>
              </a:solidFill>
              <a:latin typeface="Calibri" pitchFamily="34" charset="0"/>
              <a:ea typeface="ＭＳ Ｐゴシック" pitchFamily="34" charset="-128"/>
            </a:endParaRPr>
          </a:p>
        </p:txBody>
      </p:sp>
      <p:sp>
        <p:nvSpPr>
          <p:cNvPr id="9222" name="TextBox 7"/>
          <p:cNvSpPr txBox="1">
            <a:spLocks noChangeArrowheads="1"/>
          </p:cNvSpPr>
          <p:nvPr/>
        </p:nvSpPr>
        <p:spPr bwMode="auto">
          <a:xfrm>
            <a:off x="500063" y="541338"/>
            <a:ext cx="8077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defRPr>
                <a:solidFill>
                  <a:schemeClr val="tx1"/>
                </a:solidFill>
                <a:latin typeface="Arial" pitchFamily="34" charset="0"/>
              </a:defRPr>
            </a:lvl1pPr>
            <a:lvl2pPr marL="742950" indent="-285750" defTabSz="457200">
              <a:defRPr>
                <a:solidFill>
                  <a:schemeClr val="tx1"/>
                </a:solidFill>
                <a:latin typeface="Arial" pitchFamily="34" charset="0"/>
              </a:defRPr>
            </a:lvl2pPr>
            <a:lvl3pPr marL="1143000" indent="-228600" defTabSz="457200">
              <a:defRPr>
                <a:solidFill>
                  <a:schemeClr val="tx1"/>
                </a:solidFill>
                <a:latin typeface="Arial" pitchFamily="34" charset="0"/>
              </a:defRPr>
            </a:lvl3pPr>
            <a:lvl4pPr marL="1600200" indent="-228600" defTabSz="457200">
              <a:defRPr>
                <a:solidFill>
                  <a:schemeClr val="tx1"/>
                </a:solidFill>
                <a:latin typeface="Arial" pitchFamily="34" charset="0"/>
              </a:defRPr>
            </a:lvl4pPr>
            <a:lvl5pPr marL="2057400" indent="-228600" defTabSz="457200">
              <a:defRPr>
                <a:solidFill>
                  <a:schemeClr val="tx1"/>
                </a:solidFill>
                <a:latin typeface="Arial" pitchFamily="34" charset="0"/>
              </a:defRPr>
            </a:lvl5pPr>
            <a:lvl6pPr marL="2514600" indent="-228600" defTabSz="457200" fontAlgn="base">
              <a:spcBef>
                <a:spcPct val="0"/>
              </a:spcBef>
              <a:spcAft>
                <a:spcPct val="0"/>
              </a:spcAft>
              <a:defRPr>
                <a:solidFill>
                  <a:schemeClr val="tx1"/>
                </a:solidFill>
                <a:latin typeface="Arial" pitchFamily="34" charset="0"/>
              </a:defRPr>
            </a:lvl6pPr>
            <a:lvl7pPr marL="2971800" indent="-228600" defTabSz="457200" fontAlgn="base">
              <a:spcBef>
                <a:spcPct val="0"/>
              </a:spcBef>
              <a:spcAft>
                <a:spcPct val="0"/>
              </a:spcAft>
              <a:defRPr>
                <a:solidFill>
                  <a:schemeClr val="tx1"/>
                </a:solidFill>
                <a:latin typeface="Arial" pitchFamily="34" charset="0"/>
              </a:defRPr>
            </a:lvl7pPr>
            <a:lvl8pPr marL="3429000" indent="-228600" defTabSz="457200" fontAlgn="base">
              <a:spcBef>
                <a:spcPct val="0"/>
              </a:spcBef>
              <a:spcAft>
                <a:spcPct val="0"/>
              </a:spcAft>
              <a:defRPr>
                <a:solidFill>
                  <a:schemeClr val="tx1"/>
                </a:solidFill>
                <a:latin typeface="Arial" pitchFamily="34" charset="0"/>
              </a:defRPr>
            </a:lvl8pPr>
            <a:lvl9pPr marL="3886200" indent="-228600" defTabSz="457200" fontAlgn="base">
              <a:spcBef>
                <a:spcPct val="0"/>
              </a:spcBef>
              <a:spcAft>
                <a:spcPct val="0"/>
              </a:spcAft>
              <a:defRPr>
                <a:solidFill>
                  <a:schemeClr val="tx1"/>
                </a:solidFill>
                <a:latin typeface="Arial" pitchFamily="34" charset="0"/>
              </a:defRPr>
            </a:lvl9pPr>
          </a:lstStyle>
          <a:p>
            <a:pPr algn="ctr"/>
            <a:r>
              <a:rPr lang="en-US" altLang="en-US" sz="3600" b="1" dirty="0">
                <a:solidFill>
                  <a:srgbClr val="800000"/>
                </a:solidFill>
                <a:effectLst>
                  <a:outerShdw blurRad="38100" dist="38100" dir="2700000" algn="tl">
                    <a:srgbClr val="000000">
                      <a:alpha val="43137"/>
                    </a:srgbClr>
                  </a:outerShdw>
                </a:effectLst>
                <a:latin typeface="Calibri" panose="020F0502020204030204" pitchFamily="34" charset="0"/>
                <a:ea typeface="ＭＳ Ｐゴシック" pitchFamily="34" charset="-128"/>
                <a:cs typeface="Calibri" panose="020F0502020204030204" pitchFamily="34" charset="0"/>
              </a:rPr>
              <a:t>Myton Park Primary School</a:t>
            </a:r>
          </a:p>
        </p:txBody>
      </p:sp>
      <p:pic>
        <p:nvPicPr>
          <p:cNvPr id="2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14587" y="1878053"/>
            <a:ext cx="3088317" cy="18550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3086548" y="1870696"/>
            <a:ext cx="3144397" cy="1869745"/>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12709" y="1146918"/>
            <a:ext cx="718581" cy="686644"/>
          </a:xfrm>
          <a:prstGeom prst="rect">
            <a:avLst/>
          </a:prstGeom>
        </p:spPr>
      </p:pic>
      <p:sp>
        <p:nvSpPr>
          <p:cNvPr id="6" name="TextBox 5">
            <a:extLst>
              <a:ext uri="{FF2B5EF4-FFF2-40B4-BE49-F238E27FC236}">
                <a16:creationId xmlns:a16="http://schemas.microsoft.com/office/drawing/2014/main" id="{AF96CC5C-9D22-491B-8FC2-1BD11FD1E3A6}"/>
              </a:ext>
            </a:extLst>
          </p:cNvPr>
          <p:cNvSpPr txBox="1"/>
          <p:nvPr/>
        </p:nvSpPr>
        <p:spPr>
          <a:xfrm>
            <a:off x="3086548" y="3733082"/>
            <a:ext cx="4664587" cy="369332"/>
          </a:xfrm>
          <a:prstGeom prst="rect">
            <a:avLst/>
          </a:prstGeom>
          <a:noFill/>
        </p:spPr>
        <p:txBody>
          <a:bodyPr wrap="square" rtlCol="0">
            <a:spAutoFit/>
          </a:bodyPr>
          <a:lstStyle/>
          <a:p>
            <a:r>
              <a:rPr lang="en-GB" b="1" dirty="0"/>
              <a:t>Enhanced Mainstream School</a:t>
            </a:r>
          </a:p>
        </p:txBody>
      </p:sp>
      <p:sp>
        <p:nvSpPr>
          <p:cNvPr id="7" name="TextBox 6">
            <a:extLst>
              <a:ext uri="{FF2B5EF4-FFF2-40B4-BE49-F238E27FC236}">
                <a16:creationId xmlns:a16="http://schemas.microsoft.com/office/drawing/2014/main" id="{41485140-767D-485A-80B1-403FEFF33C04}"/>
              </a:ext>
            </a:extLst>
          </p:cNvPr>
          <p:cNvSpPr txBox="1"/>
          <p:nvPr/>
        </p:nvSpPr>
        <p:spPr>
          <a:xfrm>
            <a:off x="3114587" y="4044886"/>
            <a:ext cx="5582093" cy="1200329"/>
          </a:xfrm>
          <a:prstGeom prst="rect">
            <a:avLst/>
          </a:prstGeom>
          <a:noFill/>
        </p:spPr>
        <p:txBody>
          <a:bodyPr wrap="square" rtlCol="0">
            <a:spAutoFit/>
          </a:bodyPr>
          <a:lstStyle/>
          <a:p>
            <a:r>
              <a:rPr lang="en-GB" dirty="0"/>
              <a:t>Headteacher: Mrs A Morgan</a:t>
            </a:r>
          </a:p>
          <a:p>
            <a:r>
              <a:rPr lang="en-GB" dirty="0"/>
              <a:t>SENDCO: Mrs Boddy</a:t>
            </a:r>
          </a:p>
          <a:p>
            <a:r>
              <a:rPr lang="en-GB" dirty="0"/>
              <a:t>EMS Provision: Mrs Boddy</a:t>
            </a:r>
          </a:p>
          <a:p>
            <a:r>
              <a:rPr lang="en-GB" dirty="0"/>
              <a:t> </a:t>
            </a:r>
          </a:p>
        </p:txBody>
      </p:sp>
      <p:sp>
        <p:nvSpPr>
          <p:cNvPr id="8" name="TextBox 7">
            <a:extLst>
              <a:ext uri="{FF2B5EF4-FFF2-40B4-BE49-F238E27FC236}">
                <a16:creationId xmlns:a16="http://schemas.microsoft.com/office/drawing/2014/main" id="{E09293E5-C041-49CD-8A77-823ED2B8FF2D}"/>
              </a:ext>
            </a:extLst>
          </p:cNvPr>
          <p:cNvSpPr txBox="1"/>
          <p:nvPr/>
        </p:nvSpPr>
        <p:spPr>
          <a:xfrm>
            <a:off x="858838" y="4954772"/>
            <a:ext cx="7073050" cy="923330"/>
          </a:xfrm>
          <a:prstGeom prst="rect">
            <a:avLst/>
          </a:prstGeom>
          <a:noFill/>
        </p:spPr>
        <p:txBody>
          <a:bodyPr wrap="square" rtlCol="0">
            <a:spAutoFit/>
          </a:bodyPr>
          <a:lstStyle/>
          <a:p>
            <a:r>
              <a:rPr lang="en-GB" b="1" dirty="0"/>
              <a:t>Contact:</a:t>
            </a:r>
          </a:p>
          <a:p>
            <a:r>
              <a:rPr lang="en-GB" dirty="0"/>
              <a:t>Telephone: 01642 754658 </a:t>
            </a:r>
          </a:p>
          <a:p>
            <a:r>
              <a:rPr lang="en-GB" dirty="0"/>
              <a:t>e-mail: mytonpark@mytonpark.org.uk</a:t>
            </a:r>
            <a:endParaRPr lang="en-US" dirty="0">
              <a:solidFill>
                <a:schemeClr val="lt1"/>
              </a:solidFill>
            </a:endParaRPr>
          </a:p>
        </p:txBody>
      </p:sp>
      <p:sp>
        <p:nvSpPr>
          <p:cNvPr id="5" name="TextBox 4">
            <a:extLst>
              <a:ext uri="{FF2B5EF4-FFF2-40B4-BE49-F238E27FC236}">
                <a16:creationId xmlns:a16="http://schemas.microsoft.com/office/drawing/2014/main" id="{1FC5ABB8-53B9-4FDD-8DA9-90FC22B14003}"/>
              </a:ext>
            </a:extLst>
          </p:cNvPr>
          <p:cNvSpPr txBox="1"/>
          <p:nvPr/>
        </p:nvSpPr>
        <p:spPr>
          <a:xfrm>
            <a:off x="5722667" y="5458459"/>
            <a:ext cx="3010964" cy="307777"/>
          </a:xfrm>
          <a:prstGeom prst="rect">
            <a:avLst/>
          </a:prstGeom>
          <a:noFill/>
        </p:spPr>
        <p:txBody>
          <a:bodyPr wrap="square" rtlCol="0">
            <a:spAutoFit/>
          </a:bodyPr>
          <a:lstStyle/>
          <a:p>
            <a:r>
              <a:rPr lang="en-GB" sz="1400" i="1" dirty="0"/>
              <a:t>Reviewed September 2024</a:t>
            </a:r>
          </a:p>
        </p:txBody>
      </p:sp>
    </p:spTree>
    <p:extLst>
      <p:ext uri="{BB962C8B-B14F-4D97-AF65-F5344CB8AC3E}">
        <p14:creationId xmlns:p14="http://schemas.microsoft.com/office/powerpoint/2010/main" val="3949851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09901" y="100447"/>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a:ln w="9525">
                    <a:solidFill>
                      <a:srgbClr val="000000"/>
                    </a:solidFill>
                    <a:round/>
                    <a:headEnd/>
                    <a:tailEnd/>
                  </a:ln>
                  <a:solidFill>
                    <a:srgbClr val="000000"/>
                  </a:solidFill>
                  <a:effectLst/>
                  <a:latin typeface="Arial Black"/>
                </a:rPr>
                <a:t>Plan</a:t>
              </a: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Main Menu</a:t>
              </a:r>
              <a:endParaRPr lang="en-GB" sz="1100" b="1" dirty="0"/>
            </a:p>
          </p:txBody>
        </p:sp>
      </p:grpSp>
      <p:sp>
        <p:nvSpPr>
          <p:cNvPr id="12" name="Rounded Rectangle 11"/>
          <p:cNvSpPr/>
          <p:nvPr/>
        </p:nvSpPr>
        <p:spPr>
          <a:xfrm>
            <a:off x="243699" y="461798"/>
            <a:ext cx="2590800" cy="3238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3" name="TextBox 12">
            <a:hlinkClick r:id="rId4" action="ppaction://hlinksldjump"/>
          </p:cNvPr>
          <p:cNvSpPr txBox="1"/>
          <p:nvPr/>
        </p:nvSpPr>
        <p:spPr>
          <a:xfrm>
            <a:off x="268015" y="490375"/>
            <a:ext cx="2547435" cy="307777"/>
          </a:xfrm>
          <a:prstGeom prst="rect">
            <a:avLst/>
          </a:prstGeom>
          <a:noFill/>
          <a:ln>
            <a:noFill/>
          </a:ln>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GB" sz="1400" b="1" dirty="0">
                <a:hlinkClick r:id="rId6" action="ppaction://hlinksldjump"/>
              </a:rPr>
              <a:t>Communication and Interaction</a:t>
            </a:r>
            <a:endParaRPr lang="en-GB" sz="1400" b="1" dirty="0"/>
          </a:p>
        </p:txBody>
      </p:sp>
      <p:sp>
        <p:nvSpPr>
          <p:cNvPr id="15" name="Rounded Rectangle 14"/>
          <p:cNvSpPr/>
          <p:nvPr/>
        </p:nvSpPr>
        <p:spPr>
          <a:xfrm>
            <a:off x="238835" y="1621450"/>
            <a:ext cx="2590800" cy="32385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hlinkClick r:id="rId4" action="ppaction://hlinksldjump"/>
          </p:cNvPr>
          <p:cNvSpPr txBox="1"/>
          <p:nvPr/>
        </p:nvSpPr>
        <p:spPr>
          <a:xfrm>
            <a:off x="362660" y="1591657"/>
            <a:ext cx="2447925" cy="400110"/>
          </a:xfrm>
          <a:prstGeom prst="rect">
            <a:avLst/>
          </a:prstGeom>
          <a:noFill/>
        </p:spPr>
        <p:txBody>
          <a:bodyPr wrap="square" rtlCol="0">
            <a:spAutoFit/>
          </a:bodyPr>
          <a:lstStyle/>
          <a:p>
            <a:pPr algn="ctr"/>
            <a:r>
              <a:rPr lang="en-GB" sz="1000" b="1" dirty="0">
                <a:effectLst>
                  <a:outerShdw blurRad="50800" dist="38100" dir="2700000" algn="tl" rotWithShape="0">
                    <a:prstClr val="black">
                      <a:alpha val="40000"/>
                    </a:prstClr>
                  </a:outerShdw>
                </a:effectLst>
                <a:hlinkClick r:id="rId7" action="ppaction://hlinksldjump"/>
              </a:rPr>
              <a:t>Social, Emotional and Mental </a:t>
            </a:r>
          </a:p>
          <a:p>
            <a:pPr algn="ctr"/>
            <a:r>
              <a:rPr lang="en-GB" sz="1000" b="1" dirty="0">
                <a:effectLst>
                  <a:outerShdw blurRad="50800" dist="38100" dir="2700000" algn="tl" rotWithShape="0">
                    <a:prstClr val="black">
                      <a:alpha val="40000"/>
                    </a:prstClr>
                  </a:outerShdw>
                </a:effectLst>
                <a:hlinkClick r:id="rId7" action="ppaction://hlinksldjump"/>
              </a:rPr>
              <a:t>Health Difficulties</a:t>
            </a:r>
            <a:endParaRPr lang="en-GB" sz="1000" b="1" dirty="0">
              <a:effectLst>
                <a:outerShdw blurRad="50800" dist="38100" dir="2700000" algn="tl" rotWithShape="0">
                  <a:prstClr val="black">
                    <a:alpha val="40000"/>
                  </a:prstClr>
                </a:outerShdw>
              </a:effectLst>
            </a:endParaRPr>
          </a:p>
        </p:txBody>
      </p:sp>
      <p:grpSp>
        <p:nvGrpSpPr>
          <p:cNvPr id="17" name="Group 16"/>
          <p:cNvGrpSpPr/>
          <p:nvPr/>
        </p:nvGrpSpPr>
        <p:grpSpPr>
          <a:xfrm>
            <a:off x="243699" y="1041624"/>
            <a:ext cx="2590800" cy="336352"/>
            <a:chOff x="285750" y="2952750"/>
            <a:chExt cx="2590800" cy="336352"/>
          </a:xfrm>
        </p:grpSpPr>
        <p:sp>
          <p:nvSpPr>
            <p:cNvPr id="18" name="Rounded Rectangle 1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9" name="TextBox 18">
              <a:hlinkClick r:id="rId4" action="ppaction://hlinksldjump"/>
            </p:cNvPr>
            <p:cNvSpPr txBox="1"/>
            <p:nvPr/>
          </p:nvSpPr>
          <p:spPr>
            <a:xfrm>
              <a:off x="409575" y="2981325"/>
              <a:ext cx="2447925" cy="307777"/>
            </a:xfrm>
            <a:prstGeom prst="rect">
              <a:avLst/>
            </a:prstGeom>
            <a:noFill/>
          </p:spPr>
          <p:txBody>
            <a:bodyPr wrap="square" rtlCol="0">
              <a:spAutoFit/>
            </a:bodyPr>
            <a:lstStyle/>
            <a:p>
              <a:pPr algn="ctr"/>
              <a:r>
                <a:rPr lang="en-GB" sz="1400" b="1" dirty="0">
                  <a:effectLst>
                    <a:outerShdw blurRad="50800" dist="38100" dir="2700000" algn="tl" rotWithShape="0">
                      <a:prstClr val="black">
                        <a:alpha val="40000"/>
                      </a:prstClr>
                    </a:outerShdw>
                  </a:effectLst>
                  <a:hlinkClick r:id="rId8" action="ppaction://hlinksldjump"/>
                </a:rPr>
                <a:t>Cognition and Learning</a:t>
              </a:r>
              <a:endParaRPr lang="en-GB" sz="1400" b="1" dirty="0">
                <a:effectLst>
                  <a:outerShdw blurRad="50800" dist="38100" dir="2700000" algn="tl" rotWithShape="0">
                    <a:prstClr val="black">
                      <a:alpha val="40000"/>
                    </a:prstClr>
                  </a:outerShdw>
                </a:effectLst>
              </a:endParaRPr>
            </a:p>
          </p:txBody>
        </p:sp>
      </p:grpSp>
      <p:sp>
        <p:nvSpPr>
          <p:cNvPr id="21" name="Rounded Rectangle 20"/>
          <p:cNvSpPr/>
          <p:nvPr/>
        </p:nvSpPr>
        <p:spPr>
          <a:xfrm>
            <a:off x="243699" y="2201275"/>
            <a:ext cx="2590800" cy="32385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22" name="TextBox 21">
            <a:hlinkClick r:id="rId4" action="ppaction://hlinksldjump"/>
          </p:cNvPr>
          <p:cNvSpPr txBox="1"/>
          <p:nvPr/>
        </p:nvSpPr>
        <p:spPr>
          <a:xfrm>
            <a:off x="367525" y="2229852"/>
            <a:ext cx="2447925" cy="276999"/>
          </a:xfrm>
          <a:prstGeom prst="rect">
            <a:avLst/>
          </a:prstGeom>
          <a:noFill/>
        </p:spPr>
        <p:txBody>
          <a:bodyPr wrap="square" rtlCol="0">
            <a:spAutoFit/>
          </a:bodyPr>
          <a:lstStyle/>
          <a:p>
            <a:pPr algn="ctr"/>
            <a:r>
              <a:rPr lang="en-GB" sz="1200" b="1" dirty="0">
                <a:effectLst>
                  <a:outerShdw blurRad="50800" dist="38100" dir="2700000" algn="tl" rotWithShape="0">
                    <a:prstClr val="black">
                      <a:alpha val="40000"/>
                    </a:prstClr>
                  </a:outerShdw>
                </a:effectLst>
                <a:hlinkClick r:id="rId9" action="ppaction://hlinksldjump"/>
              </a:rPr>
              <a:t>Sensory and/or Physical Needs</a:t>
            </a:r>
            <a:endParaRPr lang="en-GB" sz="1200" b="1" dirty="0">
              <a:effectLst>
                <a:outerShdw blurRad="50800" dist="38100" dir="2700000" algn="tl" rotWithShape="0">
                  <a:prstClr val="black">
                    <a:alpha val="40000"/>
                  </a:prstClr>
                </a:outerShdw>
              </a:effectLst>
            </a:endParaRPr>
          </a:p>
        </p:txBody>
      </p:sp>
      <p:sp>
        <p:nvSpPr>
          <p:cNvPr id="23" name="Text Box 2"/>
          <p:cNvSpPr txBox="1">
            <a:spLocks noChangeArrowheads="1"/>
          </p:cNvSpPr>
          <p:nvPr/>
        </p:nvSpPr>
        <p:spPr bwMode="auto">
          <a:xfrm>
            <a:off x="342901" y="2857500"/>
            <a:ext cx="8434059" cy="371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buFont typeface="Arial" panose="020B0604020202020204" pitchFamily="34" charset="0"/>
              <a:buChar char="•"/>
            </a:pPr>
            <a:endParaRPr lang="en-GB" dirty="0"/>
          </a:p>
          <a:p>
            <a:pPr marL="0" marR="0" lvl="0" indent="0" algn="l" defTabSz="914400" rtl="0" eaLnBrk="1" fontAlgn="base" latinLnBrk="0" hangingPunct="1">
              <a:lnSpc>
                <a:spcPct val="100000"/>
              </a:lnSpc>
              <a:spcBef>
                <a:spcPct val="0"/>
              </a:spcBef>
              <a:spcAft>
                <a:spcPct val="0"/>
              </a:spcAft>
              <a:buClrTx/>
              <a:buSzTx/>
              <a:buFontTx/>
              <a:buNone/>
              <a:tabLst/>
            </a:pPr>
            <a:r>
              <a:rPr lang="en-US" altLang="en-US" dirty="0">
                <a:latin typeface="Calibri" panose="020F0502020204030204" pitchFamily="34" charset="0"/>
                <a:cs typeface="Calibri" panose="020F0502020204030204" pitchFamily="34" charset="0"/>
              </a:rPr>
              <a:t>This section is about the additional support our school offers children/young people with SEND.</a:t>
            </a:r>
          </a:p>
          <a:p>
            <a:pPr marL="0" marR="0" lvl="0" indent="0" algn="l" defTabSz="914400" rtl="0" eaLnBrk="1" fontAlgn="base" latinLnBrk="0" hangingPunct="1">
              <a:lnSpc>
                <a:spcPct val="100000"/>
              </a:lnSpc>
              <a:spcBef>
                <a:spcPct val="0"/>
              </a:spcBef>
              <a:spcAft>
                <a:spcPct val="0"/>
              </a:spcAft>
              <a:buClrTx/>
              <a:buSzTx/>
              <a:buFontTx/>
              <a:buNone/>
              <a:tabLst/>
            </a:pPr>
            <a:endParaRPr lang="en-US" altLang="en-US" dirty="0">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altLang="en-US" b="1" dirty="0">
                <a:latin typeface="Calibri" panose="020F0502020204030204" pitchFamily="34" charset="0"/>
                <a:cs typeface="Calibri" panose="020F0502020204030204" pitchFamily="34" charset="0"/>
              </a:rPr>
              <a:t>Quality First Teaching is an integral part of our provision. Work is well differentiated with individual targets and a child’s next steps in leaning being paramount in our work to ensure all children reach their potential.</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800" b="1" i="0" u="none" strike="noStrike" cap="none" normalizeH="0" baseline="0" dirty="0">
                <a:ln>
                  <a:noFill/>
                </a:ln>
                <a:effectLst/>
                <a:latin typeface="Calibri" panose="020F0502020204030204" pitchFamily="34" charset="0"/>
                <a:cs typeface="Calibri" panose="020F0502020204030204" pitchFamily="34" charset="0"/>
              </a:rPr>
              <a:t>We have high</a:t>
            </a:r>
            <a:r>
              <a:rPr kumimoji="0" lang="en-US" altLang="en-US" sz="1800" b="1" i="0" u="none" strike="noStrike" cap="none" normalizeH="0" dirty="0">
                <a:ln>
                  <a:noFill/>
                </a:ln>
                <a:effectLst/>
                <a:latin typeface="Calibri" panose="020F0502020204030204" pitchFamily="34" charset="0"/>
                <a:cs typeface="Calibri" panose="020F0502020204030204" pitchFamily="34" charset="0"/>
              </a:rPr>
              <a:t> aspirations, a range of teaching and learning styles, differentiated teaching materials, access to ICT equipment and resources, additional adult support, small group work, flexible curriculum, rewards, mentoring and counselling as part pf our core </a:t>
            </a:r>
            <a:r>
              <a:rPr lang="en-US" altLang="en-US" b="1" dirty="0">
                <a:latin typeface="Calibri" panose="020F0502020204030204" pitchFamily="34" charset="0"/>
                <a:cs typeface="Calibri" panose="020F0502020204030204" pitchFamily="34" charset="0"/>
              </a:rPr>
              <a:t>o</a:t>
            </a:r>
            <a:r>
              <a:rPr kumimoji="0" lang="en-US" altLang="en-US" sz="1800" b="1" i="0" u="none" strike="noStrike" cap="none" normalizeH="0" dirty="0">
                <a:ln>
                  <a:noFill/>
                </a:ln>
                <a:effectLst/>
                <a:latin typeface="Calibri" panose="020F0502020204030204" pitchFamily="34" charset="0"/>
                <a:cs typeface="Calibri" panose="020F0502020204030204" pitchFamily="34" charset="0"/>
              </a:rPr>
              <a:t>ffer to all children.</a:t>
            </a:r>
          </a:p>
          <a:p>
            <a:pPr marL="0" marR="0" lvl="0" indent="0" algn="l" defTabSz="914400" rtl="0" eaLnBrk="1" fontAlgn="base" latinLnBrk="0" hangingPunct="1">
              <a:lnSpc>
                <a:spcPct val="100000"/>
              </a:lnSpc>
              <a:spcBef>
                <a:spcPct val="0"/>
              </a:spcBef>
              <a:spcAft>
                <a:spcPct val="0"/>
              </a:spcAft>
              <a:buClrTx/>
              <a:buSzTx/>
              <a:buFontTx/>
              <a:buNone/>
              <a:tabLst/>
            </a:pPr>
            <a:endParaRPr lang="en-US" altLang="en-US" b="1" baseline="0" dirty="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5AE6B2D4-9C9C-4C85-8224-0118185EB5D6}" type="slidenum">
              <a:rPr lang="en-GB" smtClean="0"/>
              <a:t>10</a:t>
            </a:fld>
            <a:endParaRPr lang="en-GB"/>
          </a:p>
        </p:txBody>
      </p:sp>
    </p:spTree>
    <p:extLst>
      <p:ext uri="{BB962C8B-B14F-4D97-AF65-F5344CB8AC3E}">
        <p14:creationId xmlns:p14="http://schemas.microsoft.com/office/powerpoint/2010/main" val="3710909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09901" y="100447"/>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a:ln w="9525">
                    <a:solidFill>
                      <a:srgbClr val="000000"/>
                    </a:solidFill>
                    <a:round/>
                    <a:headEnd/>
                    <a:tailEnd/>
                  </a:ln>
                  <a:solidFill>
                    <a:srgbClr val="000000"/>
                  </a:solidFill>
                  <a:effectLst/>
                  <a:latin typeface="Arial Black"/>
                </a:rPr>
                <a:t>Plan</a:t>
              </a: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Plan Menu</a:t>
              </a:r>
              <a:endParaRPr lang="en-GB" sz="1100" b="1" dirty="0"/>
            </a:p>
          </p:txBody>
        </p:sp>
      </p:grpSp>
      <p:sp>
        <p:nvSpPr>
          <p:cNvPr id="12" name="Rounded Rectangle 11"/>
          <p:cNvSpPr/>
          <p:nvPr/>
        </p:nvSpPr>
        <p:spPr>
          <a:xfrm>
            <a:off x="243699" y="461798"/>
            <a:ext cx="2590800" cy="32385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GB"/>
          </a:p>
        </p:txBody>
      </p:sp>
      <p:sp>
        <p:nvSpPr>
          <p:cNvPr id="13" name="TextBox 12">
            <a:hlinkClick r:id="rId4" action="ppaction://hlinksldjump"/>
          </p:cNvPr>
          <p:cNvSpPr txBox="1"/>
          <p:nvPr/>
        </p:nvSpPr>
        <p:spPr>
          <a:xfrm>
            <a:off x="268015" y="490375"/>
            <a:ext cx="2547435" cy="307777"/>
          </a:xfrm>
          <a:prstGeom prst="rect">
            <a:avLst/>
          </a:prstGeom>
          <a:noFill/>
          <a:ln>
            <a:noFill/>
          </a:ln>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GB" sz="1400" b="1" dirty="0"/>
              <a:t>Communication and Interaction</a:t>
            </a:r>
          </a:p>
        </p:txBody>
      </p:sp>
      <p:sp>
        <p:nvSpPr>
          <p:cNvPr id="20" name="Text Box 2"/>
          <p:cNvSpPr txBox="1">
            <a:spLocks noChangeArrowheads="1"/>
          </p:cNvSpPr>
          <p:nvPr/>
        </p:nvSpPr>
        <p:spPr bwMode="auto">
          <a:xfrm>
            <a:off x="257178" y="1101070"/>
            <a:ext cx="6395870" cy="5268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lgn="just">
              <a:buFont typeface="Arial" panose="020B0604020202020204" pitchFamily="34" charset="0"/>
              <a:buChar char="•"/>
            </a:pPr>
            <a:r>
              <a:rPr lang="en-GB" dirty="0"/>
              <a:t>Access to small group and/or individualised interventions to develop skills in communication, interaction, emotional awareness, self care, flexible thinking</a:t>
            </a:r>
          </a:p>
          <a:p>
            <a:pPr marL="285750" lvl="0" indent="-285750" algn="just">
              <a:buFont typeface="Arial" panose="020B0604020202020204" pitchFamily="34" charset="0"/>
              <a:buChar char="•"/>
            </a:pPr>
            <a:r>
              <a:rPr lang="en-GB" dirty="0"/>
              <a:t>Visual Timetables that outline the day ahead</a:t>
            </a:r>
          </a:p>
          <a:p>
            <a:pPr marL="285750" lvl="0" indent="-285750" algn="just">
              <a:buBlip>
                <a:blip r:embed="rId6"/>
              </a:buBlip>
            </a:pPr>
            <a:endParaRPr lang="en-GB" dirty="0">
              <a:solidFill>
                <a:srgbClr val="00B050"/>
              </a:solidFill>
            </a:endParaRPr>
          </a:p>
          <a:p>
            <a:pPr marL="285750" marR="0" lvl="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800" b="0" i="0" u="none" strike="noStrike" cap="none" normalizeH="0" baseline="0" dirty="0">
                <a:ln>
                  <a:noFill/>
                </a:ln>
                <a:solidFill>
                  <a:schemeClr val="tx1"/>
                </a:solidFill>
                <a:effectLst/>
                <a:cs typeface="Arial" pitchFamily="34" charset="0"/>
              </a:rPr>
              <a:t>An ethos that encourages support and accountability</a:t>
            </a:r>
          </a:p>
        </p:txBody>
      </p:sp>
      <p:sp>
        <p:nvSpPr>
          <p:cNvPr id="23" name="Text Box 2"/>
          <p:cNvSpPr txBox="1">
            <a:spLocks noChangeArrowheads="1"/>
          </p:cNvSpPr>
          <p:nvPr/>
        </p:nvSpPr>
        <p:spPr bwMode="auto">
          <a:xfrm>
            <a:off x="259733" y="2984242"/>
            <a:ext cx="8434059" cy="2431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lgn="just">
              <a:buFont typeface="Arial" panose="020B0604020202020204" pitchFamily="34" charset="0"/>
              <a:buChar char="•"/>
            </a:pPr>
            <a:r>
              <a:rPr lang="en-GB" dirty="0"/>
              <a:t>Modifications to lunch and/or break times (buddy system, games taught, allocation and organisation of adults) </a:t>
            </a:r>
          </a:p>
          <a:p>
            <a:pPr marL="285750" lvl="0" indent="-285750" algn="just">
              <a:buFont typeface="Arial" panose="020B0604020202020204" pitchFamily="34" charset="0"/>
              <a:buChar char="•"/>
            </a:pPr>
            <a:r>
              <a:rPr lang="en-GB" dirty="0"/>
              <a:t>Enhanced access to additional aids</a:t>
            </a:r>
          </a:p>
          <a:p>
            <a:pPr marL="285750" lvl="0" indent="-285750" algn="just">
              <a:buFont typeface="Arial" panose="020B0604020202020204" pitchFamily="34" charset="0"/>
              <a:buChar char="•"/>
            </a:pPr>
            <a:r>
              <a:rPr lang="en-GB" dirty="0"/>
              <a:t>Access technology (ICT programmes as listed previously)</a:t>
            </a:r>
          </a:p>
          <a:p>
            <a:pPr marL="285750" lvl="0" indent="-285750" algn="just">
              <a:buFont typeface="Arial" panose="020B0604020202020204" pitchFamily="34" charset="0"/>
              <a:buChar char="•"/>
            </a:pPr>
            <a:r>
              <a:rPr lang="en-GB" dirty="0"/>
              <a:t>Explicit teaching of generalising skills from one context to another</a:t>
            </a:r>
          </a:p>
          <a:p>
            <a:pPr marL="285750" lvl="0" indent="-285750" algn="just">
              <a:buFont typeface="Arial" panose="020B0604020202020204" pitchFamily="34" charset="0"/>
              <a:buChar char="•"/>
            </a:pPr>
            <a:r>
              <a:rPr lang="en-GB" dirty="0"/>
              <a:t>Careful planning of transitions</a:t>
            </a:r>
          </a:p>
          <a:p>
            <a:pPr marL="285750" lvl="0" indent="-285750" algn="just">
              <a:buFont typeface="Arial" panose="020B0604020202020204" pitchFamily="34" charset="0"/>
              <a:buChar char="•"/>
            </a:pPr>
            <a:r>
              <a:rPr lang="en-GB" dirty="0"/>
              <a:t>Mentoring and/or buddy systems</a:t>
            </a:r>
          </a:p>
          <a:p>
            <a:pPr marL="285750" lvl="0" indent="-285750" algn="just">
              <a:buFont typeface="Arial" panose="020B0604020202020204" pitchFamily="34" charset="0"/>
              <a:buChar char="•"/>
            </a:pPr>
            <a:r>
              <a:rPr lang="en-GB" dirty="0"/>
              <a:t>Social stories developed alongside a TA (Time to Talk, Social Stories and a Self esteem programme) </a:t>
            </a:r>
          </a:p>
          <a:p>
            <a:pPr lvl="0" algn="just"/>
            <a:endParaRPr lang="en-GB" dirty="0"/>
          </a:p>
          <a:p>
            <a:pPr lvl="0" algn="just"/>
            <a:endParaRPr lang="en-GB" dirty="0"/>
          </a:p>
          <a:p>
            <a:pPr marL="285750" lvl="0" indent="-285750" algn="just">
              <a:buFont typeface="Arial" panose="020B0604020202020204" pitchFamily="34" charset="0"/>
              <a:buChar char="•"/>
            </a:pPr>
            <a:endParaRPr lang="en-GB" dirty="0"/>
          </a:p>
          <a:p>
            <a:pPr marL="285750" lvl="0" indent="-285750" algn="just">
              <a:buFont typeface="Arial" panose="020B0604020202020204" pitchFamily="34" charset="0"/>
              <a:buChar char="•"/>
            </a:pPr>
            <a:endParaRPr lang="en-GB"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5AE6B2D4-9C9C-4C85-8224-0118185EB5D6}" type="slidenum">
              <a:rPr lang="en-GB" smtClean="0"/>
              <a:t>11</a:t>
            </a:fld>
            <a:endParaRPr lang="en-GB"/>
          </a:p>
        </p:txBody>
      </p:sp>
    </p:spTree>
    <p:extLst>
      <p:ext uri="{BB962C8B-B14F-4D97-AF65-F5344CB8AC3E}">
        <p14:creationId xmlns:p14="http://schemas.microsoft.com/office/powerpoint/2010/main" val="3428590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09901" y="100447"/>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a:ln w="9525">
                    <a:solidFill>
                      <a:srgbClr val="000000"/>
                    </a:solidFill>
                    <a:round/>
                    <a:headEnd/>
                    <a:tailEnd/>
                  </a:ln>
                  <a:solidFill>
                    <a:srgbClr val="000000"/>
                  </a:solidFill>
                  <a:effectLst/>
                  <a:latin typeface="Arial Black"/>
                </a:rPr>
                <a:t>Plan</a:t>
              </a: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Plan Menu</a:t>
              </a:r>
              <a:endParaRPr lang="en-GB" sz="1100" b="1" dirty="0"/>
            </a:p>
          </p:txBody>
        </p:sp>
      </p:grpSp>
      <p:grpSp>
        <p:nvGrpSpPr>
          <p:cNvPr id="17" name="Group 16"/>
          <p:cNvGrpSpPr/>
          <p:nvPr/>
        </p:nvGrpSpPr>
        <p:grpSpPr>
          <a:xfrm>
            <a:off x="243699" y="1041624"/>
            <a:ext cx="2590800" cy="336352"/>
            <a:chOff x="285750" y="2952750"/>
            <a:chExt cx="2590800" cy="336352"/>
          </a:xfrm>
        </p:grpSpPr>
        <p:sp>
          <p:nvSpPr>
            <p:cNvPr id="18" name="Rounded Rectangle 1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9" name="TextBox 18">
              <a:hlinkClick r:id="rId4" action="ppaction://hlinksldjump"/>
            </p:cNvPr>
            <p:cNvSpPr txBox="1"/>
            <p:nvPr/>
          </p:nvSpPr>
          <p:spPr>
            <a:xfrm>
              <a:off x="409575" y="2981325"/>
              <a:ext cx="2447925" cy="307777"/>
            </a:xfrm>
            <a:prstGeom prst="rect">
              <a:avLst/>
            </a:prstGeom>
            <a:noFill/>
          </p:spPr>
          <p:txBody>
            <a:bodyPr wrap="square" rtlCol="0">
              <a:spAutoFit/>
            </a:bodyPr>
            <a:lstStyle/>
            <a:p>
              <a:pPr algn="ctr"/>
              <a:r>
                <a:rPr lang="en-GB" sz="1400" b="1" dirty="0">
                  <a:effectLst>
                    <a:outerShdw blurRad="50800" dist="38100" dir="2700000" algn="tl" rotWithShape="0">
                      <a:prstClr val="black">
                        <a:alpha val="40000"/>
                      </a:prstClr>
                    </a:outerShdw>
                  </a:effectLst>
                </a:rPr>
                <a:t>Cognition and Learning</a:t>
              </a:r>
            </a:p>
          </p:txBody>
        </p:sp>
      </p:grpSp>
      <p:sp>
        <p:nvSpPr>
          <p:cNvPr id="20" name="Text Box 2"/>
          <p:cNvSpPr txBox="1">
            <a:spLocks noChangeArrowheads="1"/>
          </p:cNvSpPr>
          <p:nvPr/>
        </p:nvSpPr>
        <p:spPr bwMode="auto">
          <a:xfrm>
            <a:off x="257178" y="1524159"/>
            <a:ext cx="7194174" cy="4655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lgn="just">
              <a:buFont typeface="Arial" panose="020B0604020202020204" pitchFamily="34" charset="0"/>
              <a:buChar char="•"/>
            </a:pPr>
            <a:r>
              <a:rPr lang="en-GB" dirty="0"/>
              <a:t>Regular, individually focused intervention</a:t>
            </a:r>
          </a:p>
          <a:p>
            <a:pPr marL="285750" lvl="0" indent="-285750" algn="just">
              <a:buFont typeface="Arial" panose="020B0604020202020204" pitchFamily="34" charset="0"/>
              <a:buChar char="•"/>
            </a:pPr>
            <a:r>
              <a:rPr lang="en-GB" dirty="0"/>
              <a:t>Increased access to small group support </a:t>
            </a:r>
          </a:p>
          <a:p>
            <a:pPr marL="285750" lvl="0" indent="-285750" algn="just">
              <a:buFont typeface="Arial" panose="020B0604020202020204" pitchFamily="34" charset="0"/>
              <a:buChar char="•"/>
            </a:pPr>
            <a:r>
              <a:rPr lang="en-GB" dirty="0"/>
              <a:t>Practical aids for learning e.g. table squares, time/number lines, pictures, photos, accessible reading material suited to age</a:t>
            </a:r>
          </a:p>
          <a:p>
            <a:pPr marL="285750" lvl="0" indent="-285750" algn="just">
              <a:buFont typeface="Arial" panose="020B0604020202020204" pitchFamily="34" charset="0"/>
              <a:buChar char="•"/>
            </a:pPr>
            <a:r>
              <a:rPr lang="en-GB" dirty="0"/>
              <a:t>Phonic development programmes (Lexia, Read Write Inc) </a:t>
            </a:r>
          </a:p>
          <a:p>
            <a:pPr marL="285750" lvl="0" indent="-285750" algn="just">
              <a:buFont typeface="Arial" panose="020B0604020202020204" pitchFamily="34" charset="0"/>
              <a:buChar char="•"/>
            </a:pPr>
            <a:r>
              <a:rPr lang="en-GB" dirty="0"/>
              <a:t>Increased access to ICT</a:t>
            </a:r>
          </a:p>
          <a:p>
            <a:pPr marL="285750" lvl="0" indent="-285750" algn="just">
              <a:buFont typeface="Arial" panose="020B0604020202020204" pitchFamily="34" charset="0"/>
              <a:buChar char="•"/>
            </a:pPr>
            <a:r>
              <a:rPr lang="en-GB" dirty="0"/>
              <a:t>Flexible groupings</a:t>
            </a:r>
          </a:p>
          <a:p>
            <a:pPr marL="285750" lvl="0" indent="-285750" algn="just">
              <a:buFont typeface="Arial" panose="020B0604020202020204" pitchFamily="34" charset="0"/>
              <a:buChar char="•"/>
            </a:pPr>
            <a:r>
              <a:rPr lang="en-GB" dirty="0"/>
              <a:t>Enhanced access to technical aids e.g. spell checker, ICT software and/or hardware</a:t>
            </a:r>
          </a:p>
          <a:p>
            <a:pPr marL="285750" lvl="0" indent="-285750" algn="just">
              <a:buFont typeface="Arial" panose="020B0604020202020204" pitchFamily="34" charset="0"/>
              <a:buChar char="•"/>
            </a:pPr>
            <a:r>
              <a:rPr lang="en-GB" dirty="0"/>
              <a:t>Adaptations to assessments to enable access e.g. readers, scribe, ICT</a:t>
            </a:r>
          </a:p>
          <a:p>
            <a:pPr marL="285750" lvl="0" indent="-285750" algn="just">
              <a:buFont typeface="Arial" panose="020B0604020202020204" pitchFamily="34" charset="0"/>
              <a:buChar char="•"/>
            </a:pPr>
            <a:r>
              <a:rPr lang="en-GB" dirty="0"/>
              <a:t>Curriculum will be adapted to meet the learning needs of the child/young person</a:t>
            </a:r>
          </a:p>
          <a:p>
            <a:pPr marL="285750" lvl="0" indent="-285750" algn="just">
              <a:buFont typeface="Arial" panose="020B0604020202020204" pitchFamily="34" charset="0"/>
              <a:buChar char="•"/>
            </a:pPr>
            <a:r>
              <a:rPr lang="en-GB" dirty="0"/>
              <a:t>Delivery – teaching styles and learning styles are adapted</a:t>
            </a:r>
          </a:p>
          <a:p>
            <a:pPr marL="285750" lvl="0" indent="-285750" algn="just">
              <a:buFont typeface="Arial" panose="020B0604020202020204" pitchFamily="34" charset="0"/>
              <a:buChar char="•"/>
            </a:pPr>
            <a:r>
              <a:rPr lang="en-GB" dirty="0"/>
              <a:t>Frequent repetition and reinforcement.</a:t>
            </a:r>
          </a:p>
          <a:p>
            <a:pPr marL="285750" lvl="0" indent="-285750" algn="just">
              <a:buBlip>
                <a:blip r:embed="rId6"/>
              </a:buBlip>
            </a:pPr>
            <a:endParaRPr lang="en-GB" dirty="0">
              <a:solidFill>
                <a:srgbClr val="00B050"/>
              </a:solidFil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5AE6B2D4-9C9C-4C85-8224-0118185EB5D6}" type="slidenum">
              <a:rPr lang="en-GB" smtClean="0"/>
              <a:t>12</a:t>
            </a:fld>
            <a:endParaRPr lang="en-GB"/>
          </a:p>
        </p:txBody>
      </p:sp>
    </p:spTree>
    <p:extLst>
      <p:ext uri="{BB962C8B-B14F-4D97-AF65-F5344CB8AC3E}">
        <p14:creationId xmlns:p14="http://schemas.microsoft.com/office/powerpoint/2010/main" val="3998401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09901" y="100447"/>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a:ln w="9525">
                    <a:solidFill>
                      <a:srgbClr val="000000"/>
                    </a:solidFill>
                    <a:round/>
                    <a:headEnd/>
                    <a:tailEnd/>
                  </a:ln>
                  <a:solidFill>
                    <a:srgbClr val="000000"/>
                  </a:solidFill>
                  <a:effectLst/>
                  <a:latin typeface="Arial Black"/>
                </a:rPr>
                <a:t>Plan</a:t>
              </a: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Plan Menu</a:t>
              </a:r>
              <a:endParaRPr lang="en-GB" sz="1100" b="1" dirty="0"/>
            </a:p>
          </p:txBody>
        </p:sp>
      </p:grpSp>
      <p:sp>
        <p:nvSpPr>
          <p:cNvPr id="15" name="Rounded Rectangle 14"/>
          <p:cNvSpPr/>
          <p:nvPr/>
        </p:nvSpPr>
        <p:spPr>
          <a:xfrm>
            <a:off x="238835" y="1621450"/>
            <a:ext cx="2590800" cy="32385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16" name="TextBox 15">
            <a:hlinkClick r:id="rId4" action="ppaction://hlinksldjump"/>
          </p:cNvPr>
          <p:cNvSpPr txBox="1"/>
          <p:nvPr/>
        </p:nvSpPr>
        <p:spPr>
          <a:xfrm>
            <a:off x="362660" y="1591657"/>
            <a:ext cx="2447925" cy="400110"/>
          </a:xfrm>
          <a:prstGeom prst="rect">
            <a:avLst/>
          </a:prstGeom>
          <a:noFill/>
        </p:spPr>
        <p:txBody>
          <a:bodyPr wrap="square" rtlCol="0">
            <a:spAutoFit/>
          </a:bodyPr>
          <a:lstStyle/>
          <a:p>
            <a:pPr algn="ctr"/>
            <a:r>
              <a:rPr lang="en-GB" sz="1000" b="1" dirty="0">
                <a:effectLst>
                  <a:outerShdw blurRad="50800" dist="38100" dir="2700000" algn="tl" rotWithShape="0">
                    <a:prstClr val="black">
                      <a:alpha val="40000"/>
                    </a:prstClr>
                  </a:outerShdw>
                </a:effectLst>
              </a:rPr>
              <a:t>Social, Emotional and Mental </a:t>
            </a:r>
          </a:p>
          <a:p>
            <a:pPr algn="ctr"/>
            <a:r>
              <a:rPr lang="en-GB" sz="1000" b="1" dirty="0">
                <a:effectLst>
                  <a:outerShdw blurRad="50800" dist="38100" dir="2700000" algn="tl" rotWithShape="0">
                    <a:prstClr val="black">
                      <a:alpha val="40000"/>
                    </a:prstClr>
                  </a:outerShdw>
                </a:effectLst>
              </a:rPr>
              <a:t>Health Difficulties</a:t>
            </a:r>
          </a:p>
        </p:txBody>
      </p:sp>
      <p:sp>
        <p:nvSpPr>
          <p:cNvPr id="20" name="Text Box 2"/>
          <p:cNvSpPr txBox="1">
            <a:spLocks noChangeArrowheads="1"/>
          </p:cNvSpPr>
          <p:nvPr/>
        </p:nvSpPr>
        <p:spPr bwMode="auto">
          <a:xfrm>
            <a:off x="257178" y="2138319"/>
            <a:ext cx="5529262" cy="8914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lgn="just">
              <a:buFont typeface="Arial" panose="020B0604020202020204" pitchFamily="34" charset="0"/>
              <a:buChar char="•"/>
            </a:pPr>
            <a:r>
              <a:rPr lang="en-GB" dirty="0"/>
              <a:t>Access to time out/individual work area – this might be classroom based or some areas of the Atrium if appropriate for some activities) </a:t>
            </a:r>
          </a:p>
          <a:p>
            <a:pPr marL="285750" lvl="0" indent="-285750" algn="just">
              <a:buFont typeface="Arial" panose="020B0604020202020204" pitchFamily="34" charset="0"/>
              <a:buChar char="•"/>
            </a:pPr>
            <a:r>
              <a:rPr lang="en-GB" dirty="0"/>
              <a:t>Mentoring</a:t>
            </a:r>
          </a:p>
          <a:p>
            <a:pPr marL="285750" indent="-285750" fontAlgn="base">
              <a:spcBef>
                <a:spcPct val="0"/>
              </a:spcBef>
              <a:spcAft>
                <a:spcPct val="0"/>
              </a:spcAft>
              <a:buFont typeface="Arial" panose="020B0604020202020204" pitchFamily="34" charset="0"/>
              <a:buChar char="•"/>
            </a:pPr>
            <a:r>
              <a:rPr lang="en-GB" dirty="0"/>
              <a:t>Individualised rewards system – Acorn Awards, sticker charts as appropriate</a:t>
            </a:r>
          </a:p>
          <a:p>
            <a:pPr marL="285750" indent="-285750" algn="just">
              <a:buFont typeface="Arial" panose="020B0604020202020204" pitchFamily="34" charset="0"/>
              <a:buChar char="•"/>
            </a:pPr>
            <a:r>
              <a:rPr lang="en-GB" dirty="0"/>
              <a:t>Access to counselling services (Alliance can be delivered in school – this must be agreed with the parents/carers) </a:t>
            </a:r>
          </a:p>
          <a:p>
            <a:pPr marL="285750" lvl="0" indent="-285750" algn="just">
              <a:buFont typeface="Arial" panose="020B0604020202020204" pitchFamily="34" charset="0"/>
              <a:buChar char="•"/>
            </a:pPr>
            <a:r>
              <a:rPr lang="en-GB" dirty="0"/>
              <a:t>Increased access to additional adults in the classroom</a:t>
            </a:r>
          </a:p>
          <a:p>
            <a:pPr marL="285750" lvl="0" indent="-285750" algn="just">
              <a:buFont typeface="Arial" panose="020B0604020202020204" pitchFamily="34" charset="0"/>
              <a:buChar char="•"/>
            </a:pPr>
            <a:r>
              <a:rPr lang="en-GB" dirty="0"/>
              <a:t>Opportunities to develop Social Emotional Aspects of Learning – this is timetabled in all classrooms,  but we also have additional self esteem programme in school and social stories.</a:t>
            </a:r>
          </a:p>
          <a:p>
            <a:pPr marL="285750" indent="-285750" fontAlgn="base">
              <a:spcBef>
                <a:spcPct val="0"/>
              </a:spcBef>
              <a:spcAft>
                <a:spcPct val="0"/>
              </a:spcAft>
              <a:buBlip>
                <a:blip r:embed="rId6"/>
              </a:buBlip>
            </a:pPr>
            <a:endParaRPr lang="en-GB" dirty="0"/>
          </a:p>
          <a:p>
            <a:pPr marL="285750" marR="0" lvl="0" indent="-285750" algn="l" defTabSz="914400" rtl="0" eaLnBrk="1" fontAlgn="base" latinLnBrk="0" hangingPunct="1">
              <a:lnSpc>
                <a:spcPct val="100000"/>
              </a:lnSpc>
              <a:spcBef>
                <a:spcPct val="0"/>
              </a:spcBef>
              <a:spcAft>
                <a:spcPct val="0"/>
              </a:spcAft>
              <a:buClrTx/>
              <a:buSzTx/>
              <a:buBlip>
                <a:blip r:embed="rId6"/>
              </a:buBlip>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5AE6B2D4-9C9C-4C85-8224-0118185EB5D6}" type="slidenum">
              <a:rPr lang="en-GB" smtClean="0"/>
              <a:t>13</a:t>
            </a:fld>
            <a:endParaRPr lang="en-GB"/>
          </a:p>
        </p:txBody>
      </p:sp>
    </p:spTree>
    <p:extLst>
      <p:ext uri="{BB962C8B-B14F-4D97-AF65-F5344CB8AC3E}">
        <p14:creationId xmlns:p14="http://schemas.microsoft.com/office/powerpoint/2010/main" val="1379484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6686" y="-5698"/>
            <a:ext cx="9144000" cy="6835775"/>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0" name="Picture 9"/>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806002" y="-268014"/>
            <a:ext cx="3290701" cy="3358054"/>
          </a:xfrm>
          <a:prstGeom prst="rect">
            <a:avLst/>
          </a:prstGeom>
        </p:spPr>
      </p:pic>
      <p:grpSp>
        <p:nvGrpSpPr>
          <p:cNvPr id="6" name="Group 5"/>
          <p:cNvGrpSpPr/>
          <p:nvPr/>
        </p:nvGrpSpPr>
        <p:grpSpPr>
          <a:xfrm>
            <a:off x="6109901" y="100447"/>
            <a:ext cx="2655888" cy="2513012"/>
            <a:chOff x="3997325" y="2449513"/>
            <a:chExt cx="2655888" cy="2513012"/>
          </a:xfrm>
        </p:grpSpPr>
        <p:sp>
          <p:nvSpPr>
            <p:cNvPr id="3" name="AutoShape 3"/>
            <p:cNvSpPr>
              <a:spLocks noChangeArrowheads="1"/>
            </p:cNvSpPr>
            <p:nvPr/>
          </p:nvSpPr>
          <p:spPr bwMode="auto">
            <a:xfrm rot="-18229885">
              <a:off x="4068763" y="2378075"/>
              <a:ext cx="2513012"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5" name="WordArt 4"/>
            <p:cNvSpPr>
              <a:spLocks noChangeArrowheads="1" noChangeShapeType="1" noTextEdit="1"/>
            </p:cNvSpPr>
            <p:nvPr/>
          </p:nvSpPr>
          <p:spPr bwMode="auto">
            <a:xfrm rot="3874958">
              <a:off x="5685632" y="3124993"/>
              <a:ext cx="736600" cy="461963"/>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3006"/>
                </a:avLst>
              </a:prstTxWarp>
            </a:bodyPr>
            <a:lstStyle/>
            <a:p>
              <a:pPr algn="ctr" rtl="0">
                <a:buNone/>
              </a:pPr>
              <a:r>
                <a:rPr lang="en-GB" sz="3600" kern="10" spc="0">
                  <a:ln w="9525">
                    <a:solidFill>
                      <a:srgbClr val="000000"/>
                    </a:solidFill>
                    <a:round/>
                    <a:headEnd/>
                    <a:tailEnd/>
                  </a:ln>
                  <a:solidFill>
                    <a:srgbClr val="000000"/>
                  </a:solidFill>
                  <a:effectLst/>
                  <a:latin typeface="Arial Black"/>
                </a:rPr>
                <a:t>Plan</a:t>
              </a:r>
            </a:p>
          </p:txBody>
        </p:sp>
      </p:grpSp>
      <p:grpSp>
        <p:nvGrpSpPr>
          <p:cNvPr id="7" name="Group 6"/>
          <p:cNvGrpSpPr/>
          <p:nvPr/>
        </p:nvGrpSpPr>
        <p:grpSpPr>
          <a:xfrm>
            <a:off x="8026620" y="6369270"/>
            <a:ext cx="975491" cy="328277"/>
            <a:chOff x="285750" y="2952750"/>
            <a:chExt cx="2590800" cy="323850"/>
          </a:xfrm>
        </p:grpSpPr>
        <p:sp>
          <p:nvSpPr>
            <p:cNvPr id="8" name="Rounded Rectangle 7"/>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9" name="TextBox 8">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Plan Menu</a:t>
              </a:r>
              <a:endParaRPr lang="en-GB" sz="1100" b="1" dirty="0"/>
            </a:p>
          </p:txBody>
        </p:sp>
      </p:grpSp>
      <p:sp>
        <p:nvSpPr>
          <p:cNvPr id="21" name="Rounded Rectangle 20"/>
          <p:cNvSpPr/>
          <p:nvPr/>
        </p:nvSpPr>
        <p:spPr>
          <a:xfrm>
            <a:off x="243699" y="2201275"/>
            <a:ext cx="2590800" cy="32385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22" name="TextBox 21">
            <a:hlinkClick r:id="rId4" action="ppaction://hlinksldjump"/>
          </p:cNvPr>
          <p:cNvSpPr txBox="1"/>
          <p:nvPr/>
        </p:nvSpPr>
        <p:spPr>
          <a:xfrm>
            <a:off x="367525" y="2229852"/>
            <a:ext cx="2447925" cy="276999"/>
          </a:xfrm>
          <a:prstGeom prst="rect">
            <a:avLst/>
          </a:prstGeom>
          <a:noFill/>
        </p:spPr>
        <p:txBody>
          <a:bodyPr wrap="square" rtlCol="0">
            <a:spAutoFit/>
          </a:bodyPr>
          <a:lstStyle/>
          <a:p>
            <a:pPr algn="ctr"/>
            <a:r>
              <a:rPr lang="en-GB" sz="1200" b="1" dirty="0">
                <a:effectLst>
                  <a:outerShdw blurRad="50800" dist="38100" dir="2700000" algn="tl" rotWithShape="0">
                    <a:prstClr val="black">
                      <a:alpha val="40000"/>
                    </a:prstClr>
                  </a:outerShdw>
                </a:effectLst>
              </a:rPr>
              <a:t>Sensory and/or Physical Needs</a:t>
            </a:r>
          </a:p>
        </p:txBody>
      </p:sp>
      <p:sp>
        <p:nvSpPr>
          <p:cNvPr id="14" name="Text Box 2"/>
          <p:cNvSpPr txBox="1">
            <a:spLocks noChangeArrowheads="1"/>
          </p:cNvSpPr>
          <p:nvPr/>
        </p:nvSpPr>
        <p:spPr bwMode="auto">
          <a:xfrm>
            <a:off x="202584" y="2875294"/>
            <a:ext cx="8545631" cy="3320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lgn="just">
              <a:buFont typeface="Arial" panose="020B0604020202020204" pitchFamily="34" charset="0"/>
              <a:buChar char="•"/>
            </a:pPr>
            <a:r>
              <a:rPr lang="en-GB" dirty="0"/>
              <a:t>Physical aids to support access e.g.  large print materials</a:t>
            </a:r>
          </a:p>
          <a:p>
            <a:pPr marL="285750" lvl="0" indent="-285750" algn="just">
              <a:buFont typeface="Arial" panose="020B0604020202020204" pitchFamily="34" charset="0"/>
              <a:buChar char="•"/>
            </a:pPr>
            <a:r>
              <a:rPr lang="en-GB" dirty="0"/>
              <a:t>Concrete apparatus available to support learning</a:t>
            </a:r>
          </a:p>
          <a:p>
            <a:pPr marL="285750" lvl="0" indent="-285750" algn="just">
              <a:buFont typeface="Arial" panose="020B0604020202020204" pitchFamily="34" charset="0"/>
              <a:buChar char="•"/>
            </a:pPr>
            <a:r>
              <a:rPr lang="en-GB" dirty="0"/>
              <a:t>Access to support for personal care</a:t>
            </a:r>
          </a:p>
          <a:p>
            <a:pPr marL="285750" lvl="0" indent="-285750" algn="just">
              <a:buFont typeface="Arial" panose="020B0604020202020204" pitchFamily="34" charset="0"/>
              <a:buChar char="•"/>
            </a:pPr>
            <a:r>
              <a:rPr lang="en-GB" dirty="0"/>
              <a:t>Therapy programmes delivered in school, designed by specialists e.g. Occupational Therapists, Physiotherapists</a:t>
            </a:r>
          </a:p>
          <a:p>
            <a:pPr marL="285750" lvl="0" indent="-285750" algn="just">
              <a:buFont typeface="Arial" panose="020B0604020202020204" pitchFamily="34" charset="0"/>
              <a:buChar char="•"/>
            </a:pPr>
            <a:r>
              <a:rPr lang="en-GB" dirty="0"/>
              <a:t>Adapted curriculum to enable full access e.g. alternative recording devices, modified PE curriculum</a:t>
            </a:r>
          </a:p>
          <a:p>
            <a:pPr marL="285750" lvl="0" indent="-285750" algn="just">
              <a:buFont typeface="Arial" panose="020B0604020202020204" pitchFamily="34" charset="0"/>
              <a:buChar char="•"/>
            </a:pPr>
            <a:endParaRPr lang="en-GB" dirty="0"/>
          </a:p>
          <a:p>
            <a:pPr lvl="0" algn="just"/>
            <a:endParaRPr lang="en-GB" dirty="0"/>
          </a:p>
          <a:p>
            <a:pPr lvl="0" algn="just"/>
            <a:endParaRPr lang="en-GB" dirty="0"/>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5AE6B2D4-9C9C-4C85-8224-0118185EB5D6}" type="slidenum">
              <a:rPr lang="en-GB" smtClean="0"/>
              <a:t>14</a:t>
            </a:fld>
            <a:endParaRPr lang="en-GB"/>
          </a:p>
        </p:txBody>
      </p:sp>
    </p:spTree>
    <p:extLst>
      <p:ext uri="{BB962C8B-B14F-4D97-AF65-F5344CB8AC3E}">
        <p14:creationId xmlns:p14="http://schemas.microsoft.com/office/powerpoint/2010/main" val="435175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1"/>
            <a:ext cx="9144000" cy="6858000"/>
          </a:xfrm>
          <a:prstGeom prst="rect">
            <a:avLst/>
          </a:prstGeom>
          <a:gradFill rotWithShape="0">
            <a:gsLst>
              <a:gs pos="0">
                <a:srgbClr val="E5DFEC"/>
              </a:gs>
              <a:gs pos="100000">
                <a:srgbClr val="00B0F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6" name="Picture 15"/>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1515" y="3767959"/>
            <a:ext cx="3290701" cy="3358054"/>
          </a:xfrm>
          <a:prstGeom prst="rect">
            <a:avLst/>
          </a:prstGeom>
        </p:spPr>
      </p:pic>
      <p:grpSp>
        <p:nvGrpSpPr>
          <p:cNvPr id="7" name="Group 6"/>
          <p:cNvGrpSpPr/>
          <p:nvPr/>
        </p:nvGrpSpPr>
        <p:grpSpPr>
          <a:xfrm>
            <a:off x="379195" y="4198337"/>
            <a:ext cx="2655887" cy="2513013"/>
            <a:chOff x="4005263" y="2511425"/>
            <a:chExt cx="2655887" cy="2513013"/>
          </a:xfrm>
        </p:grpSpPr>
        <p:sp>
          <p:nvSpPr>
            <p:cNvPr id="8" name="AutoShape 3"/>
            <p:cNvSpPr>
              <a:spLocks noChangeArrowheads="1"/>
            </p:cNvSpPr>
            <p:nvPr/>
          </p:nvSpPr>
          <p:spPr bwMode="auto">
            <a:xfrm rot="-29084141">
              <a:off x="4076700" y="2439988"/>
              <a:ext cx="2513013" cy="2655887"/>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9" name="WordArt 4"/>
            <p:cNvSpPr>
              <a:spLocks noChangeArrowheads="1" noChangeShapeType="1" noTextEdit="1"/>
            </p:cNvSpPr>
            <p:nvPr/>
          </p:nvSpPr>
          <p:spPr bwMode="auto">
            <a:xfrm rot="-7385954">
              <a:off x="4214019" y="3818732"/>
              <a:ext cx="936625" cy="585787"/>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066"/>
                </a:avLst>
              </a:prstTxWarp>
            </a:bodyPr>
            <a:lstStyle/>
            <a:p>
              <a:pPr algn="ctr" rtl="0">
                <a:buNone/>
              </a:pPr>
              <a:r>
                <a:rPr lang="en-GB" sz="3600" kern="10" spc="0">
                  <a:ln w="9525">
                    <a:solidFill>
                      <a:srgbClr val="000000"/>
                    </a:solidFill>
                    <a:round/>
                    <a:headEnd/>
                    <a:tailEnd/>
                  </a:ln>
                  <a:solidFill>
                    <a:srgbClr val="000000"/>
                  </a:solidFill>
                  <a:effectLst/>
                  <a:latin typeface="Arial Black"/>
                </a:rPr>
                <a:t>Review</a:t>
              </a:r>
            </a:p>
          </p:txBody>
        </p:sp>
      </p:grpSp>
      <p:grpSp>
        <p:nvGrpSpPr>
          <p:cNvPr id="13" name="Group 12"/>
          <p:cNvGrpSpPr/>
          <p:nvPr/>
        </p:nvGrpSpPr>
        <p:grpSpPr>
          <a:xfrm>
            <a:off x="8026620" y="6369270"/>
            <a:ext cx="975491" cy="328277"/>
            <a:chOff x="285750" y="2952750"/>
            <a:chExt cx="2590800" cy="323850"/>
          </a:xfrm>
        </p:grpSpPr>
        <p:sp>
          <p:nvSpPr>
            <p:cNvPr id="14" name="Rounded Rectangle 13"/>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5" name="TextBox 14">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Main Menu</a:t>
              </a:r>
              <a:endParaRPr lang="en-GB" sz="1100" b="1" dirty="0"/>
            </a:p>
          </p:txBody>
        </p:sp>
      </p:grpSp>
      <p:sp>
        <p:nvSpPr>
          <p:cNvPr id="17" name="Text Box 2"/>
          <p:cNvSpPr txBox="1">
            <a:spLocks noChangeArrowheads="1"/>
          </p:cNvSpPr>
          <p:nvPr/>
        </p:nvSpPr>
        <p:spPr bwMode="auto">
          <a:xfrm>
            <a:off x="300038" y="500996"/>
            <a:ext cx="8434059" cy="4945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dirty="0"/>
              <a:t>How often do you review progress of the SEND children/young people?</a:t>
            </a:r>
          </a:p>
          <a:p>
            <a:pPr marL="285750" indent="-285750">
              <a:buFont typeface="Arial" panose="020B0604020202020204" pitchFamily="34" charset="0"/>
              <a:buChar char="•"/>
            </a:pPr>
            <a:r>
              <a:rPr lang="en-GB" dirty="0"/>
              <a:t>Progress is reviewed at least termly by teaching staff. A SEND Support Plan is completed (See link under SEND on the school website) within the first half term of  the year for each child on the SEND register. This is done in  partnership with child, parents/carers and teaching staff.  Additional meetings will be held where necessary and at least termly.</a:t>
            </a:r>
          </a:p>
          <a:p>
            <a:pPr marL="285750" indent="-285750">
              <a:buFont typeface="Arial" panose="020B0604020202020204" pitchFamily="34" charset="0"/>
              <a:buChar char="•"/>
            </a:pPr>
            <a:r>
              <a:rPr lang="en-GB" dirty="0"/>
              <a:t>Mrs Boddy and Mrs Roberts meet with teaching staff and support staff at least once a  term to discuss the progress of children on the SEND register and review provision.  Parental feedback will be sought where it is deemed necessary.</a:t>
            </a:r>
          </a:p>
          <a:p>
            <a:pPr marL="285750" indent="-285750">
              <a:buFont typeface="Arial" panose="020B0604020202020204" pitchFamily="34" charset="0"/>
              <a:buChar char="•"/>
            </a:pPr>
            <a:r>
              <a:rPr lang="en-GB" dirty="0"/>
              <a:t>A review of the SEND Support Plan is conducted termly. Progress and next steps will be shard  with parents/carers and their view swill be sought in the review process.</a:t>
            </a:r>
          </a:p>
          <a:p>
            <a:pPr marL="285750" lvl="0" indent="-285750">
              <a:buFont typeface="Arial" panose="020B0604020202020204" pitchFamily="34" charset="0"/>
              <a:buChar char="•"/>
            </a:pPr>
            <a:r>
              <a:rPr lang="en-GB" dirty="0"/>
              <a:t>Parents/carers and children will always be involved in each review.</a:t>
            </a:r>
          </a:p>
          <a:p>
            <a:pPr marL="3028950" lvl="6" indent="-285750">
              <a:buBlip>
                <a:blip r:embed="rId6"/>
              </a:buBlip>
            </a:pPr>
            <a:endParaRPr lang="en-GB" dirty="0"/>
          </a:p>
          <a:p>
            <a:pPr marL="3028950" lvl="6" indent="-285750">
              <a:buFont typeface="Arial" panose="020B0604020202020204" pitchFamily="34" charset="0"/>
              <a:buChar char="•"/>
            </a:pPr>
            <a:r>
              <a:rPr lang="en-GB" dirty="0"/>
              <a:t>As a school we will always value the achievements of pupils outside of school  and encourage them to share their interests and  pursuits. </a:t>
            </a:r>
          </a:p>
          <a:p>
            <a:pPr marL="285750" lvl="0" indent="-285750">
              <a:buFont typeface="Arial" panose="020B0604020202020204" pitchFamily="34" charset="0"/>
              <a:buChar char="•"/>
            </a:pPr>
            <a:endParaRPr lang="en-GB"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5AE6B2D4-9C9C-4C85-8224-0118185EB5D6}" type="slidenum">
              <a:rPr lang="en-GB" smtClean="0"/>
              <a:t>15</a:t>
            </a:fld>
            <a:endParaRPr lang="en-GB"/>
          </a:p>
        </p:txBody>
      </p:sp>
    </p:spTree>
    <p:extLst>
      <p:ext uri="{BB962C8B-B14F-4D97-AF65-F5344CB8AC3E}">
        <p14:creationId xmlns:p14="http://schemas.microsoft.com/office/powerpoint/2010/main" val="2624272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 y="2"/>
            <a:ext cx="9144000" cy="6858001"/>
          </a:xfrm>
          <a:prstGeom prst="rect">
            <a:avLst/>
          </a:prstGeom>
          <a:gradFill rotWithShape="0">
            <a:gsLst>
              <a:gs pos="0">
                <a:srgbClr val="FFFFFF"/>
              </a:gs>
              <a:gs pos="100000">
                <a:srgbClr val="00B05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3" name="Picture 12"/>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6089709" y="3358057"/>
            <a:ext cx="3290701" cy="3358054"/>
          </a:xfrm>
          <a:prstGeom prst="rect">
            <a:avLst/>
          </a:prstGeom>
        </p:spPr>
      </p:pic>
      <p:grpSp>
        <p:nvGrpSpPr>
          <p:cNvPr id="7" name="Group 6"/>
          <p:cNvGrpSpPr/>
          <p:nvPr/>
        </p:nvGrpSpPr>
        <p:grpSpPr>
          <a:xfrm>
            <a:off x="6517071" y="3693179"/>
            <a:ext cx="2514600" cy="2655888"/>
            <a:chOff x="4057650" y="2416175"/>
            <a:chExt cx="2514600" cy="2655888"/>
          </a:xfrm>
        </p:grpSpPr>
        <p:sp>
          <p:nvSpPr>
            <p:cNvPr id="8" name="AutoShape 3"/>
            <p:cNvSpPr>
              <a:spLocks noChangeArrowheads="1"/>
            </p:cNvSpPr>
            <p:nvPr/>
          </p:nvSpPr>
          <p:spPr bwMode="auto">
            <a:xfrm rot="-12923631">
              <a:off x="4057650" y="2416175"/>
              <a:ext cx="2514600"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9" name="WordArt 4"/>
            <p:cNvSpPr>
              <a:spLocks noChangeArrowheads="1" noChangeShapeType="1" noTextEdit="1"/>
            </p:cNvSpPr>
            <p:nvPr/>
          </p:nvSpPr>
          <p:spPr bwMode="auto">
            <a:xfrm rot="8930439">
              <a:off x="5578475" y="4400550"/>
              <a:ext cx="355600" cy="222250"/>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0593"/>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Do</a:t>
              </a:r>
            </a:p>
          </p:txBody>
        </p:sp>
      </p:grpSp>
      <p:grpSp>
        <p:nvGrpSpPr>
          <p:cNvPr id="10" name="Group 9"/>
          <p:cNvGrpSpPr/>
          <p:nvPr/>
        </p:nvGrpSpPr>
        <p:grpSpPr>
          <a:xfrm>
            <a:off x="8026620" y="6369270"/>
            <a:ext cx="975491" cy="328277"/>
            <a:chOff x="285750" y="2952750"/>
            <a:chExt cx="2590800" cy="323850"/>
          </a:xfrm>
        </p:grpSpPr>
        <p:sp>
          <p:nvSpPr>
            <p:cNvPr id="11" name="Rounded Rectangle 10"/>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2" name="TextBox 11">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Main Menu</a:t>
              </a:r>
              <a:endParaRPr lang="en-GB" sz="1100" b="1" dirty="0"/>
            </a:p>
          </p:txBody>
        </p:sp>
      </p:grpSp>
      <p:sp>
        <p:nvSpPr>
          <p:cNvPr id="14" name="Text Box 2"/>
          <p:cNvSpPr txBox="1">
            <a:spLocks noChangeArrowheads="1"/>
          </p:cNvSpPr>
          <p:nvPr/>
        </p:nvSpPr>
        <p:spPr bwMode="auto">
          <a:xfrm>
            <a:off x="300038" y="500996"/>
            <a:ext cx="8434059" cy="5868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buFont typeface="Arial" panose="020B0604020202020204" pitchFamily="34" charset="0"/>
              <a:buChar char="•"/>
            </a:pPr>
            <a:r>
              <a:rPr lang="en-GB" dirty="0"/>
              <a:t>External services are always consulted with to consider additional need and resources.</a:t>
            </a:r>
          </a:p>
          <a:p>
            <a:pPr marL="285750" lvl="0" indent="-285750">
              <a:buFont typeface="Arial" panose="020B0604020202020204" pitchFamily="34" charset="0"/>
              <a:buChar char="•"/>
            </a:pPr>
            <a:r>
              <a:rPr lang="en-GB" dirty="0"/>
              <a:t>School trips consider the needs of SEND children. Where necessary Risk Assessments are undertaken and additional staff are sought where necessary. </a:t>
            </a:r>
          </a:p>
          <a:p>
            <a:pPr marL="285750" lvl="0" indent="-285750">
              <a:buFont typeface="Arial" panose="020B0604020202020204" pitchFamily="34" charset="0"/>
              <a:buChar char="•"/>
            </a:pPr>
            <a:r>
              <a:rPr lang="en-GB" dirty="0"/>
              <a:t>It is the responsibility of the class teacher to ensure that interventions are delivered. </a:t>
            </a:r>
          </a:p>
          <a:p>
            <a:pPr marL="285750" lvl="0" indent="-285750">
              <a:buFont typeface="Arial" panose="020B0604020202020204" pitchFamily="34" charset="0"/>
              <a:buChar char="•"/>
            </a:pPr>
            <a:r>
              <a:rPr lang="en-GB" dirty="0"/>
              <a:t>Child and parent views are always considered.</a:t>
            </a:r>
          </a:p>
          <a:p>
            <a:pPr marL="285750" lvl="0" indent="-285750">
              <a:buFont typeface="Arial" panose="020B0604020202020204" pitchFamily="34" charset="0"/>
              <a:buChar char="•"/>
            </a:pPr>
            <a:r>
              <a:rPr lang="en-GB" dirty="0"/>
              <a:t>Please see the relevant policy/literature links below.</a:t>
            </a:r>
          </a:p>
          <a:p>
            <a:pPr marL="285750" lvl="0" indent="-285750">
              <a:buBlip>
                <a:blip r:embed="rId6"/>
              </a:buBlip>
            </a:pPr>
            <a:endParaRPr lang="en-GB" dirty="0"/>
          </a:p>
          <a:p>
            <a:pPr marL="1200150" lvl="2" indent="-285750">
              <a:buBlip>
                <a:blip r:embed="rId6"/>
              </a:buBlip>
            </a:pPr>
            <a:endParaRPr lang="en-GB" dirty="0"/>
          </a:p>
          <a:p>
            <a:pPr lvl="2"/>
            <a:r>
              <a:rPr lang="en-GB" dirty="0"/>
              <a:t>Health &amp; Safety Policy</a:t>
            </a:r>
          </a:p>
          <a:p>
            <a:pPr lvl="2"/>
            <a:r>
              <a:rPr lang="en-GB" dirty="0"/>
              <a:t>Example of a Risk Assessment </a:t>
            </a:r>
          </a:p>
          <a:p>
            <a:pPr lvl="2"/>
            <a:r>
              <a:rPr lang="en-GB" dirty="0"/>
              <a:t>Inclusion Policy</a:t>
            </a:r>
          </a:p>
          <a:p>
            <a:pPr marL="1200150" lvl="2" indent="-285750">
              <a:buBlip>
                <a:blip r:embed="rId6"/>
              </a:buBlip>
            </a:pPr>
            <a:endParaRPr lang="en-GB" dirty="0"/>
          </a:p>
          <a:p>
            <a:pPr marL="285750" lvl="0" indent="-285750">
              <a:buBlip>
                <a:blip r:embed="rId6"/>
              </a:buBlip>
            </a:pPr>
            <a:endParaRPr lang="en-GB" dirty="0"/>
          </a:p>
          <a:p>
            <a:pPr marL="285750" lvl="0" indent="-285750">
              <a:buBlip>
                <a:blip r:embed="rId6"/>
              </a:buBlip>
            </a:pPr>
            <a:endParaRPr lang="en-GB" dirty="0"/>
          </a:p>
          <a:p>
            <a:pPr marL="285750" lvl="0" indent="-285750">
              <a:buFont typeface="Arial" panose="020B0604020202020204" pitchFamily="34" charset="0"/>
              <a:buChar char="•"/>
            </a:pPr>
            <a:endParaRPr lang="en-GB"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5AE6B2D4-9C9C-4C85-8224-0118185EB5D6}" type="slidenum">
              <a:rPr lang="en-GB" smtClean="0"/>
              <a:t>16</a:t>
            </a:fld>
            <a:endParaRPr lang="en-GB"/>
          </a:p>
        </p:txBody>
      </p:sp>
    </p:spTree>
    <p:extLst>
      <p:ext uri="{BB962C8B-B14F-4D97-AF65-F5344CB8AC3E}">
        <p14:creationId xmlns:p14="http://schemas.microsoft.com/office/powerpoint/2010/main" val="528078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 y="2"/>
            <a:ext cx="9144000" cy="6858001"/>
          </a:xfrm>
          <a:prstGeom prst="rect">
            <a:avLst/>
          </a:prstGeom>
          <a:gradFill rotWithShape="0">
            <a:gsLst>
              <a:gs pos="0">
                <a:srgbClr val="FFFFFF"/>
              </a:gs>
              <a:gs pos="100000">
                <a:srgbClr val="00B05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13" name="Picture 12"/>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6089709" y="3358057"/>
            <a:ext cx="3290701" cy="3358054"/>
          </a:xfrm>
          <a:prstGeom prst="rect">
            <a:avLst/>
          </a:prstGeom>
        </p:spPr>
      </p:pic>
      <p:grpSp>
        <p:nvGrpSpPr>
          <p:cNvPr id="7" name="Group 6"/>
          <p:cNvGrpSpPr/>
          <p:nvPr/>
        </p:nvGrpSpPr>
        <p:grpSpPr>
          <a:xfrm>
            <a:off x="6517071" y="3693179"/>
            <a:ext cx="2514600" cy="2655888"/>
            <a:chOff x="4057650" y="2416175"/>
            <a:chExt cx="2514600" cy="2655888"/>
          </a:xfrm>
        </p:grpSpPr>
        <p:sp>
          <p:nvSpPr>
            <p:cNvPr id="8" name="AutoShape 3"/>
            <p:cNvSpPr>
              <a:spLocks noChangeArrowheads="1"/>
            </p:cNvSpPr>
            <p:nvPr/>
          </p:nvSpPr>
          <p:spPr bwMode="auto">
            <a:xfrm rot="-12923631">
              <a:off x="4057650" y="2416175"/>
              <a:ext cx="2514600" cy="2655888"/>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9" name="WordArt 4"/>
            <p:cNvSpPr>
              <a:spLocks noChangeArrowheads="1" noChangeShapeType="1" noTextEdit="1"/>
            </p:cNvSpPr>
            <p:nvPr/>
          </p:nvSpPr>
          <p:spPr bwMode="auto">
            <a:xfrm rot="8930439">
              <a:off x="5578475" y="4400550"/>
              <a:ext cx="355600" cy="222250"/>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0593"/>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Do</a:t>
              </a:r>
            </a:p>
          </p:txBody>
        </p:sp>
      </p:grpSp>
      <p:grpSp>
        <p:nvGrpSpPr>
          <p:cNvPr id="10" name="Group 9"/>
          <p:cNvGrpSpPr/>
          <p:nvPr/>
        </p:nvGrpSpPr>
        <p:grpSpPr>
          <a:xfrm>
            <a:off x="8026620" y="6369270"/>
            <a:ext cx="975491" cy="328277"/>
            <a:chOff x="285750" y="2952750"/>
            <a:chExt cx="2590800" cy="323850"/>
          </a:xfrm>
        </p:grpSpPr>
        <p:sp>
          <p:nvSpPr>
            <p:cNvPr id="11" name="Rounded Rectangle 10"/>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2" name="TextBox 11">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Main Menu</a:t>
              </a:r>
              <a:endParaRPr lang="en-GB" sz="1100" b="1" dirty="0"/>
            </a:p>
          </p:txBody>
        </p:sp>
      </p:grpSp>
      <p:sp>
        <p:nvSpPr>
          <p:cNvPr id="14" name="Text Box 2"/>
          <p:cNvSpPr txBox="1">
            <a:spLocks noChangeArrowheads="1"/>
          </p:cNvSpPr>
          <p:nvPr/>
        </p:nvSpPr>
        <p:spPr bwMode="auto">
          <a:xfrm>
            <a:off x="300038" y="500996"/>
            <a:ext cx="8434059" cy="5868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dirty="0"/>
              <a:t>What additional facilities does our school have that support children/young people?</a:t>
            </a:r>
          </a:p>
          <a:p>
            <a:pPr marL="285750" lvl="0" indent="-285750">
              <a:buFont typeface="Arial" panose="020B0604020202020204" pitchFamily="34" charset="0"/>
              <a:buChar char="•"/>
            </a:pPr>
            <a:r>
              <a:rPr lang="en-GB" dirty="0"/>
              <a:t>We have a wide variety of additional resources including ICT based programmes such as Dyslexia Gold and some useful  websites that provide resources. </a:t>
            </a:r>
          </a:p>
          <a:p>
            <a:pPr marL="285750" lvl="0" indent="-285750">
              <a:buFont typeface="Arial" panose="020B0604020202020204" pitchFamily="34" charset="0"/>
              <a:buChar char="•"/>
            </a:pPr>
            <a:r>
              <a:rPr lang="en-GB" dirty="0"/>
              <a:t>Visual Stress assessments can be followed up on children who demonstrate reading difficulties or problems with concentration whilst reading. This may lead to them using  coloured overlays and coloured workbooks.</a:t>
            </a:r>
          </a:p>
          <a:p>
            <a:pPr marL="285750" lvl="0" indent="-285750">
              <a:buFont typeface="Arial" panose="020B0604020202020204" pitchFamily="34" charset="0"/>
              <a:buChar char="•"/>
            </a:pPr>
            <a:r>
              <a:rPr lang="en-GB" dirty="0"/>
              <a:t>Additional resources include Read Write Inc and Toe by Toe.</a:t>
            </a:r>
          </a:p>
          <a:p>
            <a:pPr marL="285750" lvl="0" indent="-285750">
              <a:buFont typeface="Arial" panose="020B0604020202020204" pitchFamily="34" charset="0"/>
              <a:buChar char="•"/>
            </a:pPr>
            <a:r>
              <a:rPr lang="en-GB" dirty="0"/>
              <a:t>Additional reading schemes to support children who struggle to learn to read include Talisman, Totem series, PM Books,  and Project X Code. </a:t>
            </a:r>
          </a:p>
          <a:p>
            <a:pPr marL="285750" lvl="0" indent="-285750">
              <a:buFont typeface="Arial" panose="020B0604020202020204" pitchFamily="34" charset="0"/>
              <a:buChar char="•"/>
            </a:pPr>
            <a:r>
              <a:rPr lang="en-GB" dirty="0"/>
              <a:t>We use a Memory Magic scheme which supports the development of working memory.</a:t>
            </a:r>
          </a:p>
          <a:p>
            <a:pPr marL="285750" lvl="0" indent="-285750">
              <a:buFont typeface="Arial" panose="020B0604020202020204" pitchFamily="34" charset="0"/>
              <a:buChar char="•"/>
            </a:pPr>
            <a:r>
              <a:rPr lang="en-GB" dirty="0"/>
              <a:t>Time to Talk – a speaking and listening scheme.</a:t>
            </a:r>
          </a:p>
          <a:p>
            <a:pPr marL="285750" lvl="0" indent="-285750">
              <a:buFont typeface="Arial" panose="020B0604020202020204" pitchFamily="34" charset="0"/>
              <a:buChar char="•"/>
            </a:pPr>
            <a:r>
              <a:rPr lang="en-GB" dirty="0" err="1"/>
              <a:t>Speechlink</a:t>
            </a:r>
            <a:r>
              <a:rPr lang="en-GB" dirty="0"/>
              <a:t> ad Language Link – a resource that enables us  to pinpoint  specific difficulties.</a:t>
            </a:r>
          </a:p>
          <a:p>
            <a:pPr marL="285750" lvl="0" indent="-285750">
              <a:buFont typeface="Arial" panose="020B0604020202020204" pitchFamily="34" charset="0"/>
              <a:buChar char="•"/>
            </a:pPr>
            <a:r>
              <a:rPr lang="en-GB" dirty="0"/>
              <a:t>Work is always well  differentiated to enable children to access work at a level that is relevant to them.</a:t>
            </a:r>
          </a:p>
          <a:p>
            <a:pPr marL="285750" lvl="0" indent="-285750">
              <a:buFont typeface="Arial" panose="020B0604020202020204" pitchFamily="34" charset="0"/>
              <a:buChar char="•"/>
            </a:pPr>
            <a:r>
              <a:rPr lang="en-GB" dirty="0"/>
              <a:t>Flexible grouping supports this work.</a:t>
            </a:r>
          </a:p>
          <a:p>
            <a:pPr marL="285750" lvl="0" indent="-285750">
              <a:buFont typeface="Arial" panose="020B0604020202020204" pitchFamily="34" charset="0"/>
              <a:buChar char="•"/>
            </a:pPr>
            <a:r>
              <a:rPr lang="en-GB" dirty="0"/>
              <a:t>Intervention programmes are delivered by well trained Teaching Assistants and teaching staff. </a:t>
            </a:r>
          </a:p>
          <a:p>
            <a:pPr marL="285750" lvl="0" indent="-285750">
              <a:buBlip>
                <a:blip r:embed="rId6"/>
              </a:buBlip>
            </a:pPr>
            <a:endParaRPr lang="en-GB" dirty="0"/>
          </a:p>
          <a:p>
            <a:pPr marL="285750" lvl="0" indent="-285750">
              <a:buBlip>
                <a:blip r:embed="rId6"/>
              </a:buBlip>
            </a:pPr>
            <a:endParaRPr lang="en-GB" dirty="0"/>
          </a:p>
          <a:p>
            <a:pPr lvl="0"/>
            <a:endParaRPr lang="en-GB" dirty="0"/>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5AE6B2D4-9C9C-4C85-8224-0118185EB5D6}" type="slidenum">
              <a:rPr lang="en-GB" smtClean="0"/>
              <a:t>17</a:t>
            </a:fld>
            <a:endParaRPr lang="en-GB"/>
          </a:p>
        </p:txBody>
      </p:sp>
    </p:spTree>
    <p:extLst>
      <p:ext uri="{BB962C8B-B14F-4D97-AF65-F5344CB8AC3E}">
        <p14:creationId xmlns:p14="http://schemas.microsoft.com/office/powerpoint/2010/main" val="868270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35708-FF82-4D1A-9835-EC6EB15F8739}"/>
              </a:ext>
            </a:extLst>
          </p:cNvPr>
          <p:cNvSpPr>
            <a:spLocks noGrp="1"/>
          </p:cNvSpPr>
          <p:nvPr>
            <p:ph type="title"/>
          </p:nvPr>
        </p:nvSpPr>
        <p:spPr>
          <a:xfrm>
            <a:off x="457200" y="274638"/>
            <a:ext cx="8229600" cy="1143000"/>
          </a:xfrm>
        </p:spPr>
        <p:txBody>
          <a:bodyPr/>
          <a:lstStyle/>
          <a:p>
            <a:r>
              <a:rPr lang="en-GB" sz="2800" dirty="0"/>
              <a:t>Enhanced Mainstream School (EMS) </a:t>
            </a:r>
          </a:p>
        </p:txBody>
      </p:sp>
      <p:sp>
        <p:nvSpPr>
          <p:cNvPr id="3" name="Content Placeholder 2">
            <a:extLst>
              <a:ext uri="{FF2B5EF4-FFF2-40B4-BE49-F238E27FC236}">
                <a16:creationId xmlns:a16="http://schemas.microsoft.com/office/drawing/2014/main" id="{0BE42BCA-DD64-417E-8E53-A3EFD463236F}"/>
              </a:ext>
            </a:extLst>
          </p:cNvPr>
          <p:cNvSpPr>
            <a:spLocks noGrp="1"/>
          </p:cNvSpPr>
          <p:nvPr>
            <p:ph idx="1"/>
          </p:nvPr>
        </p:nvSpPr>
        <p:spPr>
          <a:xfrm>
            <a:off x="457200" y="1225614"/>
            <a:ext cx="8229600" cy="3484563"/>
          </a:xfrm>
        </p:spPr>
        <p:txBody>
          <a:bodyPr/>
          <a:lstStyle/>
          <a:p>
            <a:pPr marL="0" indent="0">
              <a:buNone/>
            </a:pPr>
            <a:r>
              <a:rPr lang="en-GB" sz="1400" dirty="0"/>
              <a:t>			</a:t>
            </a:r>
            <a:r>
              <a:rPr lang="en-GB" sz="1400" b="1" dirty="0"/>
              <a:t>Cognition and Learning</a:t>
            </a:r>
          </a:p>
          <a:p>
            <a:pPr marL="0" indent="0">
              <a:buNone/>
            </a:pPr>
            <a:r>
              <a:rPr lang="en-GB" sz="1400" dirty="0"/>
              <a:t>Most children within this EMS will remain within the specialist teaching hub for English and Maths teaching by specialist staff. They will join mainstream peers for Assembly, playtime and lunchtimes. Where appropriate, the pupils will join mainstream classes for the afternoon sessions.</a:t>
            </a:r>
          </a:p>
          <a:p>
            <a:pPr marL="0" indent="0">
              <a:buNone/>
            </a:pPr>
            <a:r>
              <a:rPr lang="en-GB" sz="1400" dirty="0"/>
              <a:t>They will be supported in mainstream by specialist staff.</a:t>
            </a:r>
          </a:p>
          <a:p>
            <a:pPr marL="0" indent="0">
              <a:buNone/>
            </a:pPr>
            <a:endParaRPr lang="en-GB" sz="1400" dirty="0"/>
          </a:p>
          <a:p>
            <a:pPr marL="0" indent="0">
              <a:buNone/>
            </a:pPr>
            <a:r>
              <a:rPr lang="en-GB" sz="1400" dirty="0"/>
              <a:t>Places in the EMS class are ONLY allocated through the Local Authority.</a:t>
            </a:r>
          </a:p>
          <a:p>
            <a:pPr marL="0" indent="0">
              <a:buNone/>
            </a:pPr>
            <a:r>
              <a:rPr lang="en-GB" sz="1400" dirty="0"/>
              <a:t>Having a place in school, does NOT mean a place in the EMS.</a:t>
            </a:r>
          </a:p>
          <a:p>
            <a:pPr marL="0" indent="0">
              <a:buNone/>
            </a:pPr>
            <a:r>
              <a:rPr lang="en-GB" sz="1400" dirty="0"/>
              <a:t>Entry Criteria (through the Local Authority One Point Panel)</a:t>
            </a:r>
          </a:p>
          <a:p>
            <a:pPr marL="0" indent="0">
              <a:buNone/>
            </a:pPr>
            <a:r>
              <a:rPr lang="en-GB" sz="1400" dirty="0"/>
              <a:t>• Cognition and Learning is their primary need</a:t>
            </a:r>
          </a:p>
          <a:p>
            <a:pPr marL="0" indent="0">
              <a:buNone/>
            </a:pPr>
            <a:r>
              <a:rPr lang="en-GB" sz="1400" dirty="0"/>
              <a:t>• Has a substantial level of learning difficulty.</a:t>
            </a:r>
          </a:p>
          <a:p>
            <a:pPr marL="0" indent="0">
              <a:buNone/>
            </a:pPr>
            <a:r>
              <a:rPr lang="en-GB" sz="1400" dirty="0"/>
              <a:t>• Developmentally they are performing at or below the 2nd centile</a:t>
            </a:r>
          </a:p>
          <a:p>
            <a:pPr marL="0" indent="0">
              <a:buNone/>
            </a:pPr>
            <a:r>
              <a:rPr lang="en-GB" sz="1400" dirty="0"/>
              <a:t>• Their audit band for Cognition and Learning is 4 or 5 from the Stockton Borough Council (SBC) provision guidance</a:t>
            </a:r>
          </a:p>
          <a:p>
            <a:pPr marL="0" indent="0">
              <a:buNone/>
            </a:pPr>
            <a:r>
              <a:rPr lang="en-GB" sz="1400" dirty="0"/>
              <a:t>Once a child is allocated a place in the EMS, a period of transition will begin, where the teacher will</a:t>
            </a:r>
          </a:p>
          <a:p>
            <a:pPr marL="0" indent="0">
              <a:buNone/>
            </a:pPr>
            <a:r>
              <a:rPr lang="en-GB" sz="1400" dirty="0"/>
              <a:t>visit the child in their own setting.</a:t>
            </a:r>
          </a:p>
          <a:p>
            <a:pPr marL="0" indent="0">
              <a:buNone/>
            </a:pPr>
            <a:r>
              <a:rPr lang="en-GB" sz="1400" dirty="0"/>
              <a:t>The child will then visit our school and meetings with parents and school staff</a:t>
            </a:r>
          </a:p>
          <a:p>
            <a:pPr marL="0" indent="0">
              <a:buNone/>
            </a:pPr>
            <a:r>
              <a:rPr lang="en-GB" sz="1400" dirty="0"/>
              <a:t>(teacher, </a:t>
            </a:r>
            <a:r>
              <a:rPr lang="en-GB" sz="1400" dirty="0" err="1"/>
              <a:t>SENDCo</a:t>
            </a:r>
            <a:r>
              <a:rPr lang="en-GB" sz="1400" dirty="0"/>
              <a:t> etc) will be set up.</a:t>
            </a:r>
          </a:p>
        </p:txBody>
      </p:sp>
    </p:spTree>
    <p:extLst>
      <p:ext uri="{BB962C8B-B14F-4D97-AF65-F5344CB8AC3E}">
        <p14:creationId xmlns:p14="http://schemas.microsoft.com/office/powerpoint/2010/main" val="1001634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Rectangle 8"/>
          <p:cNvSpPr>
            <a:spLocks noGrp="1" noChangeArrowheads="1"/>
          </p:cNvSpPr>
          <p:nvPr>
            <p:ph type="ctrTitle"/>
          </p:nvPr>
        </p:nvSpPr>
        <p:spPr>
          <a:xfrm>
            <a:off x="684213" y="2133602"/>
            <a:ext cx="7772400" cy="1470025"/>
          </a:xfrm>
        </p:spPr>
        <p:txBody>
          <a:bodyPr/>
          <a:lstStyle/>
          <a:p>
            <a:r>
              <a:rPr lang="en-GB" altLang="en-US">
                <a:solidFill>
                  <a:srgbClr val="00ABE5"/>
                </a:solidFill>
              </a:rPr>
              <a:t> </a:t>
            </a:r>
          </a:p>
        </p:txBody>
      </p:sp>
      <p:sp>
        <p:nvSpPr>
          <p:cNvPr id="2054" name="Rectangle 6"/>
          <p:cNvSpPr>
            <a:spLocks noGrp="1" noChangeArrowheads="1"/>
          </p:cNvSpPr>
          <p:nvPr>
            <p:ph type="subTitle" idx="1"/>
          </p:nvPr>
        </p:nvSpPr>
        <p:spPr/>
        <p:txBody>
          <a:bodyPr/>
          <a:lstStyle/>
          <a:p>
            <a:r>
              <a:rPr lang="en-GB" altLang="en-US"/>
              <a:t> </a:t>
            </a:r>
          </a:p>
        </p:txBody>
      </p:sp>
      <p:sp>
        <p:nvSpPr>
          <p:cNvPr id="3" name="Rectangle 2"/>
          <p:cNvSpPr/>
          <p:nvPr/>
        </p:nvSpPr>
        <p:spPr>
          <a:xfrm>
            <a:off x="532265" y="545417"/>
            <a:ext cx="8366076" cy="6666440"/>
          </a:xfrm>
          <a:prstGeom prst="rect">
            <a:avLst/>
          </a:prstGeom>
        </p:spPr>
        <p:txBody>
          <a:bodyPr wrap="square">
            <a:spAutoFit/>
          </a:bodyPr>
          <a:lstStyle/>
          <a:p>
            <a:pPr algn="ctr">
              <a:lnSpc>
                <a:spcPct val="80000"/>
              </a:lnSpc>
            </a:pPr>
            <a:r>
              <a:rPr lang="en-GB" altLang="en-US" sz="4400" dirty="0">
                <a:latin typeface="Lucida Calligrapy"/>
              </a:rPr>
              <a:t>  </a:t>
            </a:r>
            <a:r>
              <a:rPr lang="en-GB" altLang="en-US" sz="4400" dirty="0">
                <a:latin typeface="Calibri" panose="020F0502020204030204" pitchFamily="34" charset="0"/>
                <a:cs typeface="Calibri" panose="020F0502020204030204" pitchFamily="34" charset="0"/>
              </a:rPr>
              <a:t>Myton Park Primary Core Offer</a:t>
            </a:r>
          </a:p>
          <a:p>
            <a:pPr lvl="0" algn="ctr"/>
            <a:endParaRPr lang="en-GB" sz="2400" kern="0" dirty="0">
              <a:solidFill>
                <a:prstClr val="black"/>
              </a:solidFill>
              <a:latin typeface="Calibri" panose="020F0502020204030204" pitchFamily="34" charset="0"/>
              <a:cs typeface="Calibri" panose="020F0502020204030204" pitchFamily="34" charset="0"/>
            </a:endParaRPr>
          </a:p>
          <a:p>
            <a:pPr lvl="0" algn="ctr"/>
            <a:r>
              <a:rPr lang="en-GB" sz="2400" kern="0" baseline="0" dirty="0">
                <a:latin typeface="Lucida Calligrapy"/>
                <a:cs typeface="Calibri" panose="020F0502020204030204" pitchFamily="34" charset="0"/>
              </a:rPr>
              <a:t>Together, we nurture, inspire and achieve</a:t>
            </a:r>
          </a:p>
          <a:p>
            <a:pPr lvl="0" algn="ctr"/>
            <a:endParaRPr lang="en-GB" sz="2400" kern="0" baseline="0" dirty="0">
              <a:latin typeface="Calibri" panose="020F0502020204030204" pitchFamily="34" charset="0"/>
              <a:cs typeface="Calibri" panose="020F0502020204030204" pitchFamily="34" charset="0"/>
            </a:endParaRPr>
          </a:p>
          <a:p>
            <a:pPr algn="ctr"/>
            <a:r>
              <a:rPr lang="en-GB" sz="1600" dirty="0">
                <a:latin typeface="Calibri" panose="020F0502020204030204" pitchFamily="34" charset="0"/>
                <a:cs typeface="Calibri" panose="020F0502020204030204" pitchFamily="34" charset="0"/>
              </a:rPr>
              <a:t>We endeavour to provide the best educational opportunities for the children within our care in a secure, happy and hard working environment.  Within this environment, we are committed to providing equality of opportunity, allowing all children to reach their full potential.</a:t>
            </a:r>
          </a:p>
          <a:p>
            <a:pPr algn="ctr"/>
            <a:endParaRPr kumimoji="0" lang="en-GB" sz="2400" b="0" i="0" u="none" strike="noStrike" kern="0" cap="none" spc="0" normalizeH="0" baseline="0" noProof="0" dirty="0">
              <a:ln>
                <a:noFill/>
              </a:ln>
              <a:effectLst/>
              <a:uLnTx/>
              <a:uFillTx/>
              <a:latin typeface="Calibri" panose="020F0502020204030204" pitchFamily="34" charset="0"/>
              <a:cs typeface="Calibri" panose="020F0502020204030204" pitchFamily="34" charset="0"/>
            </a:endParaRPr>
          </a:p>
          <a:p>
            <a:pPr lvl="0"/>
            <a:r>
              <a:rPr lang="en-GB" sz="1600" kern="0" noProof="0" dirty="0">
                <a:latin typeface="Calibri" panose="020F0502020204030204" pitchFamily="34" charset="0"/>
                <a:cs typeface="Calibri" panose="020F0502020204030204" pitchFamily="34" charset="0"/>
              </a:rPr>
              <a:t>We have strong systems of care and guidance</a:t>
            </a:r>
            <a:r>
              <a:rPr lang="en-GB" sz="1600" kern="0" dirty="0">
                <a:latin typeface="Calibri" panose="020F0502020204030204" pitchFamily="34" charset="0"/>
                <a:cs typeface="Calibri" panose="020F0502020204030204" pitchFamily="34" charset="0"/>
              </a:rPr>
              <a:t>. Children are actively encouraged to seek adult support and advice. We have a large number of staff who are trained first aiders  and we work in partnership with a myriad of external services to ensure that we provide the best possible care for all of our children. </a:t>
            </a:r>
          </a:p>
          <a:p>
            <a:pPr lvl="0"/>
            <a:endParaRPr lang="en-GB" sz="1600" kern="0" dirty="0">
              <a:latin typeface="Calibri" panose="020F0502020204030204" pitchFamily="34" charset="0"/>
              <a:cs typeface="Calibri" panose="020F0502020204030204" pitchFamily="34" charset="0"/>
            </a:endParaRPr>
          </a:p>
          <a:p>
            <a:pPr lvl="0"/>
            <a:r>
              <a:rPr lang="en-GB" sz="1600" kern="0" dirty="0">
                <a:latin typeface="Calibri" panose="020F0502020204030204" pitchFamily="34" charset="0"/>
                <a:cs typeface="Calibri" panose="020F0502020204030204" pitchFamily="34" charset="0"/>
              </a:rPr>
              <a:t>We deliver a thoroughly planned curriculum and we track the progress and attainment of every child at regular intervals throughout the school year. Teaching staff meet with a member of the senior leadership team each term to discuss the progress of all children and to plan next steps in learning. Our aim is for every child to reach their full potential in all aspects of their development.</a:t>
            </a:r>
          </a:p>
          <a:p>
            <a:pPr lvl="0"/>
            <a:r>
              <a:rPr lang="en-GB" sz="1600" kern="0" dirty="0">
                <a:latin typeface="Calibri" panose="020F0502020204030204" pitchFamily="34" charset="0"/>
                <a:cs typeface="Calibri" panose="020F0502020204030204" pitchFamily="34" charset="0"/>
              </a:rPr>
              <a:t>We are an Enhanced Mainstream School.</a:t>
            </a:r>
            <a:endParaRPr lang="en-GB" sz="2400" dirty="0">
              <a:latin typeface="Calibri" panose="020F0502020204030204" pitchFamily="34" charset="0"/>
              <a:cs typeface="Calibri" panose="020F0502020204030204" pitchFamily="34" charset="0"/>
            </a:endParaRPr>
          </a:p>
          <a:p>
            <a:pPr marR="0" lvl="0" defTabSz="914400" eaLnBrk="1" fontAlgn="auto" latinLnBrk="0" hangingPunct="1">
              <a:lnSpc>
                <a:spcPct val="100000"/>
              </a:lnSpc>
              <a:spcBef>
                <a:spcPts val="0"/>
              </a:spcBef>
              <a:spcAft>
                <a:spcPts val="0"/>
              </a:spcAft>
              <a:buClrTx/>
              <a:buSzTx/>
              <a:tabLst/>
              <a:defRPr/>
            </a:pPr>
            <a:br>
              <a:rPr kumimoji="0" lang="en-GB" b="0" i="0" u="none" strike="noStrike" kern="0" cap="none" spc="0" normalizeH="0" baseline="0" noProof="0" dirty="0">
                <a:ln>
                  <a:noFill/>
                </a:ln>
                <a:solidFill>
                  <a:prstClr val="black"/>
                </a:solidFill>
                <a:effectLst/>
                <a:uLnTx/>
                <a:uFillTx/>
                <a:latin typeface="Calibri"/>
              </a:rPr>
            </a:br>
            <a:br>
              <a:rPr kumimoji="0" lang="en-GB" sz="4400" b="0" i="0" u="none" strike="noStrike" kern="0" cap="none" spc="0" normalizeH="0" baseline="0" noProof="0" dirty="0">
                <a:ln>
                  <a:noFill/>
                </a:ln>
                <a:solidFill>
                  <a:prstClr val="black"/>
                </a:solidFill>
                <a:effectLst/>
                <a:uLnTx/>
                <a:uFillTx/>
                <a:latin typeface="Calibri"/>
              </a:rPr>
            </a:br>
            <a:endParaRPr kumimoji="0" lang="en-GB" sz="1800" b="0" i="0" u="none" strike="noStrike" kern="0" cap="none" spc="0" normalizeH="0" baseline="0" noProof="0" dirty="0">
              <a:ln>
                <a:noFill/>
              </a:ln>
              <a:solidFill>
                <a:sysClr val="windowText" lastClr="000000"/>
              </a:solidFill>
              <a:effectLst/>
              <a:uLnTx/>
              <a:uFillTx/>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3128" y="545417"/>
            <a:ext cx="561109" cy="536171"/>
          </a:xfrm>
          <a:prstGeom prst="rect">
            <a:avLst/>
          </a:prstGeom>
        </p:spPr>
      </p:pic>
    </p:spTree>
    <p:extLst>
      <p:ext uri="{BB962C8B-B14F-4D97-AF65-F5344CB8AC3E}">
        <p14:creationId xmlns:p14="http://schemas.microsoft.com/office/powerpoint/2010/main" val="662007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Rectangle 8"/>
          <p:cNvSpPr>
            <a:spLocks noGrp="1" noChangeArrowheads="1"/>
          </p:cNvSpPr>
          <p:nvPr>
            <p:ph type="ctrTitle"/>
          </p:nvPr>
        </p:nvSpPr>
        <p:spPr>
          <a:xfrm>
            <a:off x="684213" y="2133602"/>
            <a:ext cx="7772400" cy="1470025"/>
          </a:xfrm>
        </p:spPr>
        <p:txBody>
          <a:bodyPr/>
          <a:lstStyle/>
          <a:p>
            <a:r>
              <a:rPr lang="en-GB" altLang="en-US">
                <a:solidFill>
                  <a:srgbClr val="00ABE5"/>
                </a:solidFill>
              </a:rPr>
              <a:t> </a:t>
            </a:r>
          </a:p>
        </p:txBody>
      </p:sp>
      <p:sp>
        <p:nvSpPr>
          <p:cNvPr id="2054" name="Rectangle 6"/>
          <p:cNvSpPr>
            <a:spLocks noGrp="1" noChangeArrowheads="1"/>
          </p:cNvSpPr>
          <p:nvPr>
            <p:ph type="subTitle" idx="1"/>
          </p:nvPr>
        </p:nvSpPr>
        <p:spPr/>
        <p:txBody>
          <a:bodyPr/>
          <a:lstStyle/>
          <a:p>
            <a:r>
              <a:rPr lang="en-GB" altLang="en-US"/>
              <a:t> </a:t>
            </a:r>
          </a:p>
        </p:txBody>
      </p:sp>
      <p:sp>
        <p:nvSpPr>
          <p:cNvPr id="3" name="Rectangle 2"/>
          <p:cNvSpPr/>
          <p:nvPr/>
        </p:nvSpPr>
        <p:spPr>
          <a:xfrm>
            <a:off x="532265" y="545417"/>
            <a:ext cx="8366076" cy="7158883"/>
          </a:xfrm>
          <a:prstGeom prst="rect">
            <a:avLst/>
          </a:prstGeom>
        </p:spPr>
        <p:txBody>
          <a:bodyPr wrap="square">
            <a:spAutoFit/>
          </a:bodyPr>
          <a:lstStyle/>
          <a:p>
            <a:pPr algn="ctr">
              <a:lnSpc>
                <a:spcPct val="80000"/>
              </a:lnSpc>
            </a:pPr>
            <a:r>
              <a:rPr lang="en-GB" altLang="en-US" sz="4400" dirty="0">
                <a:latin typeface="Lucida Calligrapy"/>
              </a:rPr>
              <a:t>   </a:t>
            </a:r>
            <a:r>
              <a:rPr lang="en-GB" altLang="en-US" sz="4400" dirty="0">
                <a:latin typeface="Calibri" panose="020F0502020204030204" pitchFamily="34" charset="0"/>
                <a:cs typeface="Calibri" panose="020F0502020204030204" pitchFamily="34" charset="0"/>
              </a:rPr>
              <a:t>Myton Park Primary Core Offer</a:t>
            </a:r>
          </a:p>
          <a:p>
            <a:pPr lvl="0" algn="ctr"/>
            <a:endParaRPr lang="en-GB" sz="2400" kern="0" baseline="0" dirty="0">
              <a:solidFill>
                <a:prstClr val="black"/>
              </a:solidFill>
              <a:latin typeface="Lucida Calligrapy"/>
            </a:endParaRPr>
          </a:p>
          <a:p>
            <a:pPr lvl="0"/>
            <a:r>
              <a:rPr lang="en-GB" sz="1600" kern="0" dirty="0">
                <a:latin typeface="Calibri" panose="020F0502020204030204" pitchFamily="34" charset="0"/>
                <a:cs typeface="Calibri" panose="020F0502020204030204" pitchFamily="34" charset="0"/>
              </a:rPr>
              <a:t>We take the welfare of all of our families very seriously. If you have any concerns, or would like advice on services available, then do come in and see us.</a:t>
            </a:r>
          </a:p>
          <a:p>
            <a:pPr lvl="0"/>
            <a:endParaRPr lang="en-GB" sz="1600" kern="0" dirty="0">
              <a:latin typeface="Calibri" panose="020F0502020204030204" pitchFamily="34" charset="0"/>
              <a:cs typeface="Calibri" panose="020F0502020204030204" pitchFamily="34" charset="0"/>
            </a:endParaRPr>
          </a:p>
          <a:p>
            <a:pPr lvl="0"/>
            <a:r>
              <a:rPr lang="en-GB" sz="1600" kern="0" dirty="0">
                <a:latin typeface="Calibri" panose="020F0502020204030204" pitchFamily="34" charset="0"/>
                <a:cs typeface="Calibri" panose="020F0502020204030204" pitchFamily="34" charset="0"/>
              </a:rPr>
              <a:t>We have supported families with many difficulties. All issues are dealt with in confidence and information is only shared on a strictly need to know basis.</a:t>
            </a:r>
          </a:p>
          <a:p>
            <a:pPr lvl="0"/>
            <a:endParaRPr lang="en-GB" sz="1600" kern="0" dirty="0">
              <a:latin typeface="Calibri" panose="020F0502020204030204" pitchFamily="34" charset="0"/>
              <a:cs typeface="Calibri" panose="020F0502020204030204" pitchFamily="34" charset="0"/>
            </a:endParaRPr>
          </a:p>
          <a:p>
            <a:pPr lvl="0"/>
            <a:r>
              <a:rPr lang="en-GB" sz="1600" kern="0" dirty="0">
                <a:latin typeface="Calibri" panose="020F0502020204030204" pitchFamily="34" charset="0"/>
                <a:cs typeface="Calibri" panose="020F0502020204030204" pitchFamily="34" charset="0"/>
              </a:rPr>
              <a:t>We can help signpost you to many services including parenting support, speech and language, health or counselling to name but a few.</a:t>
            </a:r>
          </a:p>
          <a:p>
            <a:pPr lvl="0"/>
            <a:endParaRPr lang="en-GB" sz="1600" kern="0" dirty="0">
              <a:latin typeface="Calibri" panose="020F0502020204030204" pitchFamily="34" charset="0"/>
              <a:cs typeface="Calibri" panose="020F0502020204030204" pitchFamily="34" charset="0"/>
            </a:endParaRPr>
          </a:p>
          <a:p>
            <a:pPr lvl="0"/>
            <a:r>
              <a:rPr lang="en-GB" sz="1600" kern="0" dirty="0">
                <a:latin typeface="Calibri" panose="020F0502020204030204" pitchFamily="34" charset="0"/>
                <a:cs typeface="Calibri" panose="020F0502020204030204" pitchFamily="34" charset="0"/>
              </a:rPr>
              <a:t>We offer a counselling service in school to support children. This can cover a wide number of issues.</a:t>
            </a:r>
          </a:p>
          <a:p>
            <a:pPr lvl="0"/>
            <a:endParaRPr lang="en-GB" sz="1600" kern="0" dirty="0">
              <a:latin typeface="Calibri" panose="020F0502020204030204" pitchFamily="34" charset="0"/>
              <a:cs typeface="Calibri" panose="020F0502020204030204" pitchFamily="34" charset="0"/>
            </a:endParaRPr>
          </a:p>
          <a:p>
            <a:pPr lvl="0"/>
            <a:r>
              <a:rPr lang="en-GB" sz="1600" kern="0" dirty="0">
                <a:latin typeface="Calibri" panose="020F0502020204030204" pitchFamily="34" charset="0"/>
                <a:cs typeface="Calibri" panose="020F0502020204030204" pitchFamily="34" charset="0"/>
              </a:rPr>
              <a:t>If you have any concerns at all, then please do come in and chat with Mrs Morgan or Mrs Boddy.</a:t>
            </a:r>
          </a:p>
          <a:p>
            <a:pPr lvl="0"/>
            <a:endParaRPr lang="en-GB" sz="1600" kern="0" dirty="0">
              <a:latin typeface="Calibri"/>
            </a:endParaRPr>
          </a:p>
          <a:p>
            <a:pPr algn="ctr"/>
            <a:r>
              <a:rPr lang="en-GB" sz="2400" b="1" dirty="0">
                <a:latin typeface="Calibri" panose="020F0502020204030204" pitchFamily="34" charset="0"/>
                <a:cs typeface="Calibri" panose="020F0502020204030204" pitchFamily="34" charset="0"/>
              </a:rPr>
              <a:t>All our teachers use their best endeavours to ensure that the necessary provision is made for any individual </a:t>
            </a:r>
          </a:p>
          <a:p>
            <a:pPr lvl="0"/>
            <a:endParaRPr lang="en-GB" sz="2400" dirty="0">
              <a:solidFill>
                <a:prstClr val="black"/>
              </a:solidFill>
              <a:latin typeface="Calibri"/>
            </a:endParaRPr>
          </a:p>
          <a:p>
            <a:pPr marL="285750" indent="-285750">
              <a:buFont typeface="Arial" panose="020B0604020202020204" pitchFamily="34" charset="0"/>
              <a:buChar char="•"/>
              <a:defRPr/>
            </a:pPr>
            <a:endParaRPr lang="en-GB" sz="2400" dirty="0">
              <a:solidFill>
                <a:prstClr val="black"/>
              </a:solidFill>
              <a:latin typeface="Calibri"/>
            </a:endParaRPr>
          </a:p>
          <a:p>
            <a:pPr marR="0" lvl="0" defTabSz="914400" eaLnBrk="1" fontAlgn="auto" latinLnBrk="0" hangingPunct="1">
              <a:lnSpc>
                <a:spcPct val="100000"/>
              </a:lnSpc>
              <a:spcBef>
                <a:spcPts val="0"/>
              </a:spcBef>
              <a:spcAft>
                <a:spcPts val="0"/>
              </a:spcAft>
              <a:buClrTx/>
              <a:buSzTx/>
              <a:tabLst/>
              <a:defRPr/>
            </a:pPr>
            <a:br>
              <a:rPr kumimoji="0" lang="en-GB" b="0" i="0" u="none" strike="noStrike" kern="0" cap="none" spc="0" normalizeH="0" baseline="0" noProof="0" dirty="0">
                <a:ln>
                  <a:noFill/>
                </a:ln>
                <a:solidFill>
                  <a:prstClr val="black"/>
                </a:solidFill>
                <a:effectLst/>
                <a:uLnTx/>
                <a:uFillTx/>
                <a:latin typeface="Calibri"/>
              </a:rPr>
            </a:br>
            <a:br>
              <a:rPr kumimoji="0" lang="en-GB" sz="4400" b="0" i="0" u="none" strike="noStrike" kern="0" cap="none" spc="0" normalizeH="0" baseline="0" noProof="0" dirty="0">
                <a:ln>
                  <a:noFill/>
                </a:ln>
                <a:solidFill>
                  <a:prstClr val="black"/>
                </a:solidFill>
                <a:effectLst/>
                <a:uLnTx/>
                <a:uFillTx/>
                <a:latin typeface="Calibri"/>
              </a:rPr>
            </a:br>
            <a:endParaRPr kumimoji="0" lang="en-GB" sz="1800" b="0" i="0" u="none" strike="noStrike" kern="0" cap="none" spc="0" normalizeH="0" baseline="0" noProof="0" dirty="0">
              <a:ln>
                <a:noFill/>
              </a:ln>
              <a:solidFill>
                <a:sysClr val="windowText" lastClr="000000"/>
              </a:solidFill>
              <a:effectLst/>
              <a:uLnTx/>
              <a:uFillTx/>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733" y="545417"/>
            <a:ext cx="561109" cy="536171"/>
          </a:xfrm>
          <a:prstGeom prst="rect">
            <a:avLst/>
          </a:prstGeom>
        </p:spPr>
      </p:pic>
    </p:spTree>
    <p:extLst>
      <p:ext uri="{BB962C8B-B14F-4D97-AF65-F5344CB8AC3E}">
        <p14:creationId xmlns:p14="http://schemas.microsoft.com/office/powerpoint/2010/main" val="3276986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Rectangle 8"/>
          <p:cNvSpPr>
            <a:spLocks noGrp="1" noChangeArrowheads="1"/>
          </p:cNvSpPr>
          <p:nvPr>
            <p:ph type="ctrTitle"/>
          </p:nvPr>
        </p:nvSpPr>
        <p:spPr>
          <a:xfrm>
            <a:off x="684213" y="2133602"/>
            <a:ext cx="7772400" cy="1470025"/>
          </a:xfrm>
        </p:spPr>
        <p:txBody>
          <a:bodyPr/>
          <a:lstStyle/>
          <a:p>
            <a:r>
              <a:rPr lang="en-GB" altLang="en-US">
                <a:solidFill>
                  <a:srgbClr val="00ABE5"/>
                </a:solidFill>
              </a:rPr>
              <a:t> </a:t>
            </a:r>
          </a:p>
        </p:txBody>
      </p:sp>
      <p:sp>
        <p:nvSpPr>
          <p:cNvPr id="2054" name="Rectangle 6"/>
          <p:cNvSpPr>
            <a:spLocks noGrp="1" noChangeArrowheads="1"/>
          </p:cNvSpPr>
          <p:nvPr>
            <p:ph type="subTitle" idx="1"/>
          </p:nvPr>
        </p:nvSpPr>
        <p:spPr/>
        <p:txBody>
          <a:bodyPr/>
          <a:lstStyle/>
          <a:p>
            <a:r>
              <a:rPr lang="en-GB" altLang="en-US"/>
              <a:t> </a:t>
            </a:r>
          </a:p>
        </p:txBody>
      </p:sp>
      <p:sp>
        <p:nvSpPr>
          <p:cNvPr id="3" name="Rectangle 2"/>
          <p:cNvSpPr/>
          <p:nvPr/>
        </p:nvSpPr>
        <p:spPr>
          <a:xfrm>
            <a:off x="532265" y="545417"/>
            <a:ext cx="8366076" cy="5804666"/>
          </a:xfrm>
          <a:prstGeom prst="rect">
            <a:avLst/>
          </a:prstGeom>
        </p:spPr>
        <p:txBody>
          <a:bodyPr wrap="square">
            <a:spAutoFit/>
          </a:bodyPr>
          <a:lstStyle/>
          <a:p>
            <a:pPr algn="ctr">
              <a:lnSpc>
                <a:spcPct val="80000"/>
              </a:lnSpc>
            </a:pPr>
            <a:r>
              <a:rPr lang="en-GB" altLang="en-US" sz="4400" dirty="0">
                <a:latin typeface="Lucida Calligrapy"/>
              </a:rPr>
              <a:t>   </a:t>
            </a:r>
            <a:r>
              <a:rPr lang="en-GB" altLang="en-US" sz="4400" dirty="0">
                <a:latin typeface="Calibri" panose="020F0502020204030204" pitchFamily="34" charset="0"/>
                <a:cs typeface="Calibri" panose="020F0502020204030204" pitchFamily="34" charset="0"/>
              </a:rPr>
              <a:t>Myton Park Primary Core Offer</a:t>
            </a:r>
          </a:p>
          <a:p>
            <a:pPr lvl="0" algn="ctr"/>
            <a:endParaRPr lang="en-GB" sz="2400" kern="0" baseline="0" dirty="0">
              <a:solidFill>
                <a:prstClr val="black"/>
              </a:solidFill>
              <a:latin typeface="Lucida Calligrapy"/>
            </a:endParaRPr>
          </a:p>
          <a:p>
            <a:r>
              <a:rPr lang="en-GB" sz="1600" dirty="0">
                <a:latin typeface="Calibri" panose="020F0502020204030204" pitchFamily="34" charset="0"/>
                <a:cs typeface="Calibri" panose="020F0502020204030204" pitchFamily="34" charset="0"/>
              </a:rPr>
              <a:t>At Myton we appreciate and embrace the fact that every child is different and therefore, the educational needs of every child are unique – this is certainly the case for children with Special Educational Needs. We will work with you and the relevant professionals to ensure we develop a thorough understanding of your child’s difficulties and strengths so we can deliver a curriculum with learning opportunities that best meets their needs. </a:t>
            </a:r>
          </a:p>
          <a:p>
            <a:endParaRPr lang="en-GB" sz="1600" dirty="0">
              <a:latin typeface="Calibri" panose="020F0502020204030204" pitchFamily="34" charset="0"/>
              <a:cs typeface="Calibri" panose="020F0502020204030204" pitchFamily="34" charset="0"/>
            </a:endParaRPr>
          </a:p>
          <a:p>
            <a:r>
              <a:rPr lang="en-GB" sz="1600" dirty="0">
                <a:latin typeface="Calibri" panose="020F0502020204030204" pitchFamily="34" charset="0"/>
                <a:cs typeface="Calibri" panose="020F0502020204030204" pitchFamily="34" charset="0"/>
              </a:rPr>
              <a:t>It is also important that we support your child in developing a good understanding of themselves as learners to enable them to access the curriculum successfully with a positive mindset. </a:t>
            </a:r>
          </a:p>
          <a:p>
            <a:r>
              <a:rPr lang="en-GB" sz="1600" dirty="0">
                <a:latin typeface="Calibri" panose="020F0502020204030204" pitchFamily="34" charset="0"/>
                <a:cs typeface="Calibri" panose="020F0502020204030204" pitchFamily="34" charset="0"/>
              </a:rPr>
              <a:t> </a:t>
            </a:r>
          </a:p>
          <a:p>
            <a:r>
              <a:rPr lang="en-GB" sz="1600" dirty="0">
                <a:latin typeface="Calibri" panose="020F0502020204030204" pitchFamily="34" charset="0"/>
                <a:cs typeface="Calibri" panose="020F0502020204030204" pitchFamily="34" charset="0"/>
              </a:rPr>
              <a:t>Class teachers are responsible for the curriculum in their classroom and the progress of each child and the SENDCO is responsible for liaising with school staff and external agencies to make sure all difficulties are understood.</a:t>
            </a:r>
            <a:br>
              <a:rPr lang="en-GB" sz="1600" kern="0" dirty="0">
                <a:solidFill>
                  <a:srgbClr val="800000"/>
                </a:solidFill>
                <a:latin typeface="Calibri" panose="020F0502020204030204" pitchFamily="34" charset="0"/>
                <a:cs typeface="Calibri" panose="020F0502020204030204" pitchFamily="34" charset="0"/>
              </a:rPr>
            </a:br>
            <a:br>
              <a:rPr lang="en-GB" sz="1600" kern="0" dirty="0">
                <a:solidFill>
                  <a:srgbClr val="800000"/>
                </a:solidFill>
                <a:latin typeface="Lucida Calligrapy"/>
              </a:rPr>
            </a:br>
            <a:endParaRPr lang="en-GB" sz="2400" dirty="0">
              <a:solidFill>
                <a:prstClr val="black"/>
              </a:solidFill>
              <a:latin typeface="Calibri"/>
            </a:endParaRPr>
          </a:p>
          <a:p>
            <a:pPr marR="0" lvl="0" defTabSz="914400" eaLnBrk="1" fontAlgn="auto" latinLnBrk="0" hangingPunct="1">
              <a:lnSpc>
                <a:spcPct val="100000"/>
              </a:lnSpc>
              <a:spcBef>
                <a:spcPts val="0"/>
              </a:spcBef>
              <a:spcAft>
                <a:spcPts val="0"/>
              </a:spcAft>
              <a:buClrTx/>
              <a:buSzTx/>
              <a:tabLst/>
              <a:defRPr/>
            </a:pPr>
            <a:br>
              <a:rPr kumimoji="0" lang="en-GB" b="0" i="0" u="none" strike="noStrike" kern="0" cap="none" spc="0" normalizeH="0" baseline="0" noProof="0" dirty="0">
                <a:ln>
                  <a:noFill/>
                </a:ln>
                <a:solidFill>
                  <a:prstClr val="black"/>
                </a:solidFill>
                <a:effectLst/>
                <a:uLnTx/>
                <a:uFillTx/>
                <a:latin typeface="Calibri"/>
              </a:rPr>
            </a:br>
            <a:br>
              <a:rPr kumimoji="0" lang="en-GB" sz="4400" b="0" i="0" u="none" strike="noStrike" kern="0" cap="none" spc="0" normalizeH="0" baseline="0" noProof="0" dirty="0">
                <a:ln>
                  <a:noFill/>
                </a:ln>
                <a:solidFill>
                  <a:prstClr val="black"/>
                </a:solidFill>
                <a:effectLst/>
                <a:uLnTx/>
                <a:uFillTx/>
                <a:latin typeface="Calibri"/>
              </a:rPr>
            </a:br>
            <a:endParaRPr kumimoji="0" lang="en-GB" sz="1800" b="0" i="0" u="none" strike="noStrike" kern="0" cap="none" spc="0" normalizeH="0" baseline="0" noProof="0" dirty="0">
              <a:ln>
                <a:noFill/>
              </a:ln>
              <a:solidFill>
                <a:sysClr val="windowText" lastClr="000000"/>
              </a:solidFill>
              <a:effectLst/>
              <a:uLnTx/>
              <a:uFillTx/>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561" y="545417"/>
            <a:ext cx="561109" cy="536171"/>
          </a:xfrm>
          <a:prstGeom prst="rect">
            <a:avLst/>
          </a:prstGeom>
        </p:spPr>
      </p:pic>
    </p:spTree>
    <p:extLst>
      <p:ext uri="{BB962C8B-B14F-4D97-AF65-F5344CB8AC3E}">
        <p14:creationId xmlns:p14="http://schemas.microsoft.com/office/powerpoint/2010/main" val="3446028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Rectangle 8"/>
          <p:cNvSpPr>
            <a:spLocks noGrp="1" noChangeArrowheads="1"/>
          </p:cNvSpPr>
          <p:nvPr>
            <p:ph type="ctrTitle"/>
          </p:nvPr>
        </p:nvSpPr>
        <p:spPr>
          <a:xfrm>
            <a:off x="684213" y="2133602"/>
            <a:ext cx="7772400" cy="1470025"/>
          </a:xfrm>
        </p:spPr>
        <p:txBody>
          <a:bodyPr/>
          <a:lstStyle/>
          <a:p>
            <a:r>
              <a:rPr lang="en-GB" altLang="en-US">
                <a:solidFill>
                  <a:srgbClr val="00ABE5"/>
                </a:solidFill>
              </a:rPr>
              <a:t> </a:t>
            </a:r>
          </a:p>
        </p:txBody>
      </p:sp>
      <p:sp>
        <p:nvSpPr>
          <p:cNvPr id="2054" name="Rectangle 6"/>
          <p:cNvSpPr>
            <a:spLocks noGrp="1" noChangeArrowheads="1"/>
          </p:cNvSpPr>
          <p:nvPr>
            <p:ph type="subTitle" idx="1"/>
          </p:nvPr>
        </p:nvSpPr>
        <p:spPr/>
        <p:txBody>
          <a:bodyPr/>
          <a:lstStyle/>
          <a:p>
            <a:r>
              <a:rPr lang="en-GB" altLang="en-US" dirty="0"/>
              <a:t> </a:t>
            </a:r>
          </a:p>
        </p:txBody>
      </p:sp>
      <p:sp>
        <p:nvSpPr>
          <p:cNvPr id="3" name="Rectangle 2"/>
          <p:cNvSpPr/>
          <p:nvPr/>
        </p:nvSpPr>
        <p:spPr>
          <a:xfrm>
            <a:off x="532265" y="545417"/>
            <a:ext cx="8366076" cy="3650230"/>
          </a:xfrm>
          <a:prstGeom prst="rect">
            <a:avLst/>
          </a:prstGeom>
        </p:spPr>
        <p:txBody>
          <a:bodyPr wrap="square">
            <a:spAutoFit/>
          </a:bodyPr>
          <a:lstStyle/>
          <a:p>
            <a:pPr algn="ctr">
              <a:lnSpc>
                <a:spcPct val="80000"/>
              </a:lnSpc>
            </a:pPr>
            <a:r>
              <a:rPr lang="en-GB" altLang="en-US" sz="4400" dirty="0">
                <a:latin typeface="Calibri" panose="020F0502020204030204" pitchFamily="34" charset="0"/>
                <a:cs typeface="Calibri" panose="020F0502020204030204" pitchFamily="34" charset="0"/>
              </a:rPr>
              <a:t>How do we assess?</a:t>
            </a:r>
          </a:p>
          <a:p>
            <a:pPr lvl="0" algn="ctr"/>
            <a:endParaRPr kumimoji="0" lang="en-GB" sz="4400" b="0" i="0" u="none" strike="noStrike" kern="0" cap="none" spc="0" normalizeH="0" baseline="0" noProof="0" dirty="0">
              <a:ln>
                <a:noFill/>
              </a:ln>
              <a:solidFill>
                <a:prstClr val="black"/>
              </a:solidFill>
              <a:effectLst/>
              <a:uLnTx/>
              <a:uFillTx/>
              <a:latin typeface="Calibri"/>
            </a:endParaRPr>
          </a:p>
          <a:p>
            <a:pPr marR="0" lvl="0" defTabSz="914400" eaLnBrk="1" fontAlgn="auto" latinLnBrk="0" hangingPunct="1">
              <a:lnSpc>
                <a:spcPct val="100000"/>
              </a:lnSpc>
              <a:spcBef>
                <a:spcPts val="0"/>
              </a:spcBef>
              <a:spcAft>
                <a:spcPts val="0"/>
              </a:spcAft>
              <a:buClrTx/>
              <a:buSzTx/>
              <a:tabLst/>
              <a:defRPr/>
            </a:pPr>
            <a:br>
              <a:rPr kumimoji="0" lang="en-GB" b="0" i="0" u="none" strike="noStrike" kern="0" cap="none" spc="0" normalizeH="0" baseline="0" noProof="0" dirty="0">
                <a:ln>
                  <a:noFill/>
                </a:ln>
                <a:solidFill>
                  <a:prstClr val="black"/>
                </a:solidFill>
                <a:effectLst/>
                <a:uLnTx/>
                <a:uFillTx/>
                <a:latin typeface="Calibri"/>
              </a:rPr>
            </a:br>
            <a:br>
              <a:rPr kumimoji="0" lang="en-GB" b="0" i="0" u="none" strike="noStrike" kern="0" cap="none" spc="0" normalizeH="0" baseline="0" noProof="0" dirty="0">
                <a:ln>
                  <a:noFill/>
                </a:ln>
                <a:solidFill>
                  <a:prstClr val="black"/>
                </a:solidFill>
                <a:effectLst/>
                <a:uLnTx/>
                <a:uFillTx/>
                <a:latin typeface="Calibri"/>
              </a:rPr>
            </a:br>
            <a:br>
              <a:rPr kumimoji="0" lang="en-GB" b="0" i="0" u="none" strike="noStrike" kern="0" cap="none" spc="0" normalizeH="0" baseline="0" noProof="0" dirty="0">
                <a:ln>
                  <a:noFill/>
                </a:ln>
                <a:solidFill>
                  <a:prstClr val="black"/>
                </a:solidFill>
                <a:effectLst/>
                <a:uLnTx/>
                <a:uFillTx/>
                <a:latin typeface="Calibri"/>
              </a:rPr>
            </a:br>
            <a:br>
              <a:rPr kumimoji="0" lang="en-GB" b="0" i="0" u="none" strike="noStrike" kern="0" cap="none" spc="0" normalizeH="0" baseline="0" noProof="0" dirty="0">
                <a:ln>
                  <a:noFill/>
                </a:ln>
                <a:solidFill>
                  <a:prstClr val="black"/>
                </a:solidFill>
                <a:effectLst/>
                <a:uLnTx/>
                <a:uFillTx/>
                <a:latin typeface="Calibri"/>
              </a:rPr>
            </a:br>
            <a:br>
              <a:rPr kumimoji="0" lang="en-GB" b="0" i="0" u="none" strike="noStrike" kern="0" cap="none" spc="0" normalizeH="0" baseline="0" noProof="0" dirty="0">
                <a:ln>
                  <a:noFill/>
                </a:ln>
                <a:solidFill>
                  <a:prstClr val="black"/>
                </a:solidFill>
                <a:effectLst/>
                <a:uLnTx/>
                <a:uFillTx/>
                <a:latin typeface="Calibri"/>
              </a:rPr>
            </a:br>
            <a:br>
              <a:rPr kumimoji="0" lang="en-GB" sz="4400" b="0" i="0" u="none" strike="noStrike" kern="0" cap="none" spc="0" normalizeH="0" baseline="0" noProof="0" dirty="0">
                <a:ln>
                  <a:noFill/>
                </a:ln>
                <a:solidFill>
                  <a:prstClr val="black"/>
                </a:solidFill>
                <a:effectLst/>
                <a:uLnTx/>
                <a:uFillTx/>
                <a:latin typeface="Calibri"/>
              </a:rPr>
            </a:br>
            <a:endParaRPr kumimoji="0" lang="en-GB" sz="1800" b="0" i="0" u="none" strike="noStrike" kern="0" cap="none" spc="0" normalizeH="0" baseline="0" noProof="0" dirty="0">
              <a:ln>
                <a:noFill/>
              </a:ln>
              <a:solidFill>
                <a:sysClr val="windowText" lastClr="000000"/>
              </a:solidFill>
              <a:effectLst/>
              <a:uLnTx/>
              <a:uFillTx/>
            </a:endParaRPr>
          </a:p>
        </p:txBody>
      </p:sp>
      <p:grpSp>
        <p:nvGrpSpPr>
          <p:cNvPr id="5" name="Group 4"/>
          <p:cNvGrpSpPr/>
          <p:nvPr/>
        </p:nvGrpSpPr>
        <p:grpSpPr>
          <a:xfrm>
            <a:off x="3203113" y="1720351"/>
            <a:ext cx="2712085" cy="2994887"/>
            <a:chOff x="3949065" y="2419851"/>
            <a:chExt cx="2712085" cy="2994887"/>
          </a:xfrm>
        </p:grpSpPr>
        <p:sp>
          <p:nvSpPr>
            <p:cNvPr id="6" name="Oval 48"/>
            <p:cNvSpPr>
              <a:spLocks noChangeArrowheads="1"/>
            </p:cNvSpPr>
            <p:nvPr/>
          </p:nvSpPr>
          <p:spPr bwMode="auto">
            <a:xfrm>
              <a:off x="4325938" y="2693988"/>
              <a:ext cx="2082800" cy="208280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grpSp>
          <p:nvGrpSpPr>
            <p:cNvPr id="7" name="Group 6"/>
            <p:cNvGrpSpPr/>
            <p:nvPr/>
          </p:nvGrpSpPr>
          <p:grpSpPr>
            <a:xfrm>
              <a:off x="3949065" y="2419851"/>
              <a:ext cx="2712085" cy="2994887"/>
              <a:chOff x="3949065" y="2409825"/>
              <a:chExt cx="2712085" cy="2994887"/>
            </a:xfrm>
          </p:grpSpPr>
          <p:grpSp>
            <p:nvGrpSpPr>
              <p:cNvPr id="8" name="Group 7"/>
              <p:cNvGrpSpPr/>
              <p:nvPr/>
            </p:nvGrpSpPr>
            <p:grpSpPr>
              <a:xfrm>
                <a:off x="3949065" y="2409825"/>
                <a:ext cx="2712085" cy="2984500"/>
                <a:chOff x="3949065" y="2416175"/>
                <a:chExt cx="2712085" cy="2984500"/>
              </a:xfrm>
            </p:grpSpPr>
            <p:grpSp>
              <p:nvGrpSpPr>
                <p:cNvPr id="10" name="Group 29"/>
                <p:cNvGrpSpPr>
                  <a:grpSpLocks/>
                </p:cNvGrpSpPr>
                <p:nvPr/>
              </p:nvGrpSpPr>
              <p:grpSpPr bwMode="auto">
                <a:xfrm>
                  <a:off x="3949065" y="2416175"/>
                  <a:ext cx="2712085" cy="2967351"/>
                  <a:chOff x="6219" y="3806"/>
                  <a:chExt cx="4271" cy="4672"/>
                </a:xfrm>
              </p:grpSpPr>
              <p:sp>
                <p:nvSpPr>
                  <p:cNvPr id="14" name="AutoShape 30"/>
                  <p:cNvSpPr>
                    <a:spLocks noChangeArrowheads="1"/>
                  </p:cNvSpPr>
                  <p:nvPr/>
                </p:nvSpPr>
                <p:spPr bwMode="auto">
                  <a:xfrm rot="-12923631">
                    <a:off x="6423" y="3806"/>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grpSp>
                <p:nvGrpSpPr>
                  <p:cNvPr id="15" name="Group 31"/>
                  <p:cNvGrpSpPr>
                    <a:grpSpLocks/>
                  </p:cNvGrpSpPr>
                  <p:nvPr/>
                </p:nvGrpSpPr>
                <p:grpSpPr bwMode="auto">
                  <a:xfrm>
                    <a:off x="6219" y="3817"/>
                    <a:ext cx="4271" cy="4661"/>
                    <a:chOff x="6219" y="3817"/>
                    <a:chExt cx="4271" cy="4661"/>
                  </a:xfrm>
                </p:grpSpPr>
                <p:sp>
                  <p:nvSpPr>
                    <p:cNvPr id="16" name="AutoShape 32"/>
                    <p:cNvSpPr>
                      <a:spLocks noChangeArrowheads="1"/>
                    </p:cNvSpPr>
                    <p:nvPr/>
                  </p:nvSpPr>
                  <p:spPr bwMode="auto">
                    <a:xfrm rot="3370115">
                      <a:off x="6331" y="3746"/>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17" name="AutoShape 33"/>
                    <p:cNvSpPr>
                      <a:spLocks noChangeArrowheads="1"/>
                    </p:cNvSpPr>
                    <p:nvPr/>
                  </p:nvSpPr>
                  <p:spPr bwMode="auto">
                    <a:xfrm rot="-23651268">
                      <a:off x="6391" y="3817"/>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18" name="AutoShape 34"/>
                    <p:cNvSpPr>
                      <a:spLocks noChangeArrowheads="1"/>
                    </p:cNvSpPr>
                    <p:nvPr/>
                  </p:nvSpPr>
                  <p:spPr bwMode="auto">
                    <a:xfrm rot="-29084141">
                      <a:off x="6420" y="3842"/>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19" name="WordArt 35"/>
                    <p:cNvSpPr>
                      <a:spLocks noChangeArrowheads="1" noChangeShapeType="1" noTextEdit="1"/>
                    </p:cNvSpPr>
                    <p:nvPr/>
                  </p:nvSpPr>
                  <p:spPr bwMode="auto">
                    <a:xfrm rot="-1723048">
                      <a:off x="7166" y="4381"/>
                      <a:ext cx="1476" cy="924"/>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730"/>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Assess</a:t>
                      </a:r>
                    </a:p>
                  </p:txBody>
                </p:sp>
                <p:sp>
                  <p:nvSpPr>
                    <p:cNvPr id="20" name="WordArt 36"/>
                    <p:cNvSpPr>
                      <a:spLocks noChangeArrowheads="1" noChangeShapeType="1" noTextEdit="1"/>
                    </p:cNvSpPr>
                    <p:nvPr/>
                  </p:nvSpPr>
                  <p:spPr bwMode="auto">
                    <a:xfrm rot="3874958">
                      <a:off x="8864" y="4922"/>
                      <a:ext cx="1160" cy="726"/>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558"/>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Plan</a:t>
                      </a:r>
                    </a:p>
                  </p:txBody>
                </p:sp>
                <p:sp>
                  <p:nvSpPr>
                    <p:cNvPr id="21" name="WordArt 37"/>
                    <p:cNvSpPr>
                      <a:spLocks noChangeArrowheads="1" noChangeShapeType="1" noTextEdit="1"/>
                    </p:cNvSpPr>
                    <p:nvPr/>
                  </p:nvSpPr>
                  <p:spPr bwMode="auto">
                    <a:xfrm rot="8930439">
                      <a:off x="8786" y="6967"/>
                      <a:ext cx="559" cy="350"/>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844"/>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Do</a:t>
                      </a:r>
                    </a:p>
                  </p:txBody>
                </p:sp>
                <p:sp>
                  <p:nvSpPr>
                    <p:cNvPr id="22" name="WordArt 38"/>
                    <p:cNvSpPr>
                      <a:spLocks noChangeArrowheads="1" noChangeShapeType="1" noTextEdit="1"/>
                    </p:cNvSpPr>
                    <p:nvPr/>
                  </p:nvSpPr>
                  <p:spPr bwMode="auto">
                    <a:xfrm rot="14214046">
                      <a:off x="6572" y="5923"/>
                      <a:ext cx="1476" cy="924"/>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730"/>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Review</a:t>
                      </a:r>
                    </a:p>
                  </p:txBody>
                </p:sp>
                <p:sp>
                  <p:nvSpPr>
                    <p:cNvPr id="23" name="AutoShape 39"/>
                    <p:cNvSpPr>
                      <a:spLocks noChangeArrowheads="1"/>
                    </p:cNvSpPr>
                    <p:nvPr/>
                  </p:nvSpPr>
                  <p:spPr bwMode="auto">
                    <a:xfrm rot="16200000">
                      <a:off x="6986" y="7027"/>
                      <a:ext cx="1940" cy="962"/>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grpSp>
            </p:grpSp>
            <p:cxnSp>
              <p:nvCxnSpPr>
                <p:cNvPr id="11"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2"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3"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9"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
        <p:nvSpPr>
          <p:cNvPr id="2" name="TextBox 1"/>
          <p:cNvSpPr txBox="1"/>
          <p:nvPr/>
        </p:nvSpPr>
        <p:spPr>
          <a:xfrm>
            <a:off x="6794922" y="1308529"/>
            <a:ext cx="2065283" cy="369331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dirty="0">
                <a:solidFill>
                  <a:schemeClr val="tx1"/>
                </a:solidFill>
                <a:latin typeface="Calibri" panose="020F0502020204030204" pitchFamily="34" charset="0"/>
                <a:cs typeface="Calibri" panose="020F0502020204030204" pitchFamily="34" charset="0"/>
              </a:rPr>
              <a:t>A clear understanding of a child’s needs is a critical precondition to planning effective strategies, provision and adjustments to teaching that will lead to good progress and improved outcomes.</a:t>
            </a:r>
          </a:p>
        </p:txBody>
      </p:sp>
      <p:sp>
        <p:nvSpPr>
          <p:cNvPr id="25" name="TextBox 24"/>
          <p:cNvSpPr txBox="1"/>
          <p:nvPr/>
        </p:nvSpPr>
        <p:spPr>
          <a:xfrm>
            <a:off x="326814" y="1281060"/>
            <a:ext cx="2065283" cy="480131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dirty="0">
                <a:solidFill>
                  <a:schemeClr val="tx1"/>
                </a:solidFill>
                <a:latin typeface="Calibri" panose="020F0502020204030204" pitchFamily="34" charset="0"/>
                <a:cs typeface="Calibri" panose="020F0502020204030204" pitchFamily="34" charset="0"/>
              </a:rPr>
              <a:t>Assessment of children starts with a baseline, so we know where children start in school. This is followed by a rigorous whole school approach that can quickly identify where a child is not making adequate progress, despite high quality teaching targeted at the area of weakness</a:t>
            </a:r>
            <a:r>
              <a:rPr lang="en-GB" dirty="0">
                <a:solidFill>
                  <a:schemeClr val="tx1"/>
                </a:solidFill>
              </a:rPr>
              <a:t>.</a:t>
            </a:r>
          </a:p>
        </p:txBody>
      </p:sp>
      <p:sp>
        <p:nvSpPr>
          <p:cNvPr id="26" name="TextBox 25"/>
          <p:cNvSpPr txBox="1"/>
          <p:nvPr/>
        </p:nvSpPr>
        <p:spPr>
          <a:xfrm>
            <a:off x="2454171" y="4882045"/>
            <a:ext cx="4230415"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dirty="0">
                <a:solidFill>
                  <a:schemeClr val="tx1"/>
                </a:solidFill>
                <a:latin typeface="Calibri" panose="020F0502020204030204" pitchFamily="34" charset="0"/>
                <a:cs typeface="Calibri" panose="020F0502020204030204" pitchFamily="34" charset="0"/>
              </a:rPr>
              <a:t>Once specific areas of need and gaps in learning and development have been identified, additional or different provision can be planned for.</a:t>
            </a:r>
          </a:p>
        </p:txBody>
      </p:sp>
    </p:spTree>
    <p:extLst>
      <p:ext uri="{BB962C8B-B14F-4D97-AF65-F5344CB8AC3E}">
        <p14:creationId xmlns:p14="http://schemas.microsoft.com/office/powerpoint/2010/main" val="2672317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43"/>
          <p:cNvGrpSpPr>
            <a:grpSpLocks/>
          </p:cNvGrpSpPr>
          <p:nvPr/>
        </p:nvGrpSpPr>
        <p:grpSpPr bwMode="auto">
          <a:xfrm>
            <a:off x="1" y="8"/>
            <a:ext cx="9144000" cy="6857991"/>
            <a:chOff x="-1" y="35"/>
            <a:chExt cx="16806" cy="11807"/>
          </a:xfrm>
        </p:grpSpPr>
        <p:sp>
          <p:nvSpPr>
            <p:cNvPr id="43" name="Rectangle 44"/>
            <p:cNvSpPr>
              <a:spLocks noChangeArrowheads="1"/>
            </p:cNvSpPr>
            <p:nvPr/>
          </p:nvSpPr>
          <p:spPr bwMode="auto">
            <a:xfrm>
              <a:off x="-1" y="35"/>
              <a:ext cx="8447" cy="5911"/>
            </a:xfrm>
            <a:prstGeom prst="rect">
              <a:avLst/>
            </a:prstGeom>
            <a:gradFill rotWithShape="0">
              <a:gsLst>
                <a:gs pos="0">
                  <a:srgbClr val="E5DFEC"/>
                </a:gs>
                <a:gs pos="100000">
                  <a:srgbClr val="B2A1C7"/>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4" name="Rectangle 45"/>
            <p:cNvSpPr>
              <a:spLocks noChangeArrowheads="1"/>
            </p:cNvSpPr>
            <p:nvPr/>
          </p:nvSpPr>
          <p:spPr bwMode="auto">
            <a:xfrm>
              <a:off x="8423" y="35"/>
              <a:ext cx="8382" cy="5911"/>
            </a:xfrm>
            <a:prstGeom prst="rect">
              <a:avLst/>
            </a:prstGeom>
            <a:gradFill rotWithShape="0">
              <a:gsLst>
                <a:gs pos="0">
                  <a:srgbClr val="FFFFFF"/>
                </a:gs>
                <a:gs pos="100000">
                  <a:srgbClr val="FF000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6" name="Rectangle 46"/>
            <p:cNvSpPr>
              <a:spLocks noChangeArrowheads="1"/>
            </p:cNvSpPr>
            <p:nvPr/>
          </p:nvSpPr>
          <p:spPr bwMode="auto">
            <a:xfrm>
              <a:off x="-1" y="5931"/>
              <a:ext cx="8447" cy="5911"/>
            </a:xfrm>
            <a:prstGeom prst="rect">
              <a:avLst/>
            </a:prstGeom>
            <a:gradFill rotWithShape="0">
              <a:gsLst>
                <a:gs pos="0">
                  <a:srgbClr val="E5DFEC"/>
                </a:gs>
                <a:gs pos="100000">
                  <a:srgbClr val="00B0F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47" name="Rectangle 47"/>
            <p:cNvSpPr>
              <a:spLocks noChangeArrowheads="1"/>
            </p:cNvSpPr>
            <p:nvPr/>
          </p:nvSpPr>
          <p:spPr bwMode="auto">
            <a:xfrm>
              <a:off x="8423" y="5931"/>
              <a:ext cx="8382" cy="5911"/>
            </a:xfrm>
            <a:prstGeom prst="rect">
              <a:avLst/>
            </a:prstGeom>
            <a:gradFill rotWithShape="0">
              <a:gsLst>
                <a:gs pos="0">
                  <a:srgbClr val="FFFFFF"/>
                </a:gs>
                <a:gs pos="100000">
                  <a:srgbClr val="00B050"/>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grpSp>
        <p:nvGrpSpPr>
          <p:cNvPr id="49" name="Group 48"/>
          <p:cNvGrpSpPr/>
          <p:nvPr/>
        </p:nvGrpSpPr>
        <p:grpSpPr>
          <a:xfrm>
            <a:off x="3203113" y="2082969"/>
            <a:ext cx="2712085" cy="2994887"/>
            <a:chOff x="3949065" y="2419851"/>
            <a:chExt cx="2712085" cy="2994887"/>
          </a:xfrm>
        </p:grpSpPr>
        <p:sp>
          <p:nvSpPr>
            <p:cNvPr id="48" name="Oval 48"/>
            <p:cNvSpPr>
              <a:spLocks noChangeArrowheads="1"/>
            </p:cNvSpPr>
            <p:nvPr/>
          </p:nvSpPr>
          <p:spPr bwMode="auto">
            <a:xfrm>
              <a:off x="4325938" y="2693988"/>
              <a:ext cx="2082800" cy="208280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grpSp>
          <p:nvGrpSpPr>
            <p:cNvPr id="41" name="Group 40"/>
            <p:cNvGrpSpPr/>
            <p:nvPr/>
          </p:nvGrpSpPr>
          <p:grpSpPr>
            <a:xfrm>
              <a:off x="3949065" y="2419851"/>
              <a:ext cx="2712085" cy="2994887"/>
              <a:chOff x="3949065" y="2409825"/>
              <a:chExt cx="2712085" cy="2994887"/>
            </a:xfrm>
          </p:grpSpPr>
          <p:grpSp>
            <p:nvGrpSpPr>
              <p:cNvPr id="40" name="Group 39"/>
              <p:cNvGrpSpPr/>
              <p:nvPr/>
            </p:nvGrpSpPr>
            <p:grpSpPr>
              <a:xfrm>
                <a:off x="3949065" y="2409825"/>
                <a:ext cx="2712085" cy="2984500"/>
                <a:chOff x="3949065" y="2416175"/>
                <a:chExt cx="2712085" cy="2984500"/>
              </a:xfrm>
            </p:grpSpPr>
            <p:grpSp>
              <p:nvGrpSpPr>
                <p:cNvPr id="28" name="Group 29"/>
                <p:cNvGrpSpPr>
                  <a:grpSpLocks/>
                </p:cNvGrpSpPr>
                <p:nvPr/>
              </p:nvGrpSpPr>
              <p:grpSpPr bwMode="auto">
                <a:xfrm>
                  <a:off x="3949065" y="2416175"/>
                  <a:ext cx="2712085" cy="2967351"/>
                  <a:chOff x="6219" y="3806"/>
                  <a:chExt cx="4271" cy="4672"/>
                </a:xfrm>
              </p:grpSpPr>
              <p:sp>
                <p:nvSpPr>
                  <p:cNvPr id="29" name="AutoShape 30"/>
                  <p:cNvSpPr>
                    <a:spLocks noChangeArrowheads="1"/>
                  </p:cNvSpPr>
                  <p:nvPr/>
                </p:nvSpPr>
                <p:spPr bwMode="auto">
                  <a:xfrm rot="-12923631">
                    <a:off x="6423" y="3806"/>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grpSp>
                <p:nvGrpSpPr>
                  <p:cNvPr id="30" name="Group 31"/>
                  <p:cNvGrpSpPr>
                    <a:grpSpLocks/>
                  </p:cNvGrpSpPr>
                  <p:nvPr/>
                </p:nvGrpSpPr>
                <p:grpSpPr bwMode="auto">
                  <a:xfrm>
                    <a:off x="6219" y="3817"/>
                    <a:ext cx="4271" cy="4661"/>
                    <a:chOff x="6219" y="3817"/>
                    <a:chExt cx="4271" cy="4661"/>
                  </a:xfrm>
                </p:grpSpPr>
                <p:sp>
                  <p:nvSpPr>
                    <p:cNvPr id="31" name="AutoShape 32"/>
                    <p:cNvSpPr>
                      <a:spLocks noChangeArrowheads="1"/>
                    </p:cNvSpPr>
                    <p:nvPr/>
                  </p:nvSpPr>
                  <p:spPr bwMode="auto">
                    <a:xfrm rot="3370115">
                      <a:off x="6331" y="3746"/>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2" name="AutoShape 33"/>
                    <p:cNvSpPr>
                      <a:spLocks noChangeArrowheads="1"/>
                    </p:cNvSpPr>
                    <p:nvPr/>
                  </p:nvSpPr>
                  <p:spPr bwMode="auto">
                    <a:xfrm rot="-23651268">
                      <a:off x="6391" y="3817"/>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3" name="AutoShape 34"/>
                    <p:cNvSpPr>
                      <a:spLocks noChangeArrowheads="1"/>
                    </p:cNvSpPr>
                    <p:nvPr/>
                  </p:nvSpPr>
                  <p:spPr bwMode="auto">
                    <a:xfrm rot="-29084141">
                      <a:off x="6420" y="3842"/>
                      <a:ext cx="3958" cy="4182"/>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34" name="WordArt 35"/>
                    <p:cNvSpPr>
                      <a:spLocks noChangeArrowheads="1" noChangeShapeType="1" noTextEdit="1"/>
                    </p:cNvSpPr>
                    <p:nvPr/>
                  </p:nvSpPr>
                  <p:spPr bwMode="auto">
                    <a:xfrm rot="-1723048">
                      <a:off x="7166" y="4381"/>
                      <a:ext cx="1476" cy="924"/>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730"/>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Assess</a:t>
                      </a:r>
                    </a:p>
                  </p:txBody>
                </p:sp>
                <p:sp>
                  <p:nvSpPr>
                    <p:cNvPr id="35" name="WordArt 36"/>
                    <p:cNvSpPr>
                      <a:spLocks noChangeArrowheads="1" noChangeShapeType="1" noTextEdit="1"/>
                    </p:cNvSpPr>
                    <p:nvPr/>
                  </p:nvSpPr>
                  <p:spPr bwMode="auto">
                    <a:xfrm rot="3874958">
                      <a:off x="8864" y="4922"/>
                      <a:ext cx="1160" cy="726"/>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558"/>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Plan</a:t>
                      </a:r>
                    </a:p>
                  </p:txBody>
                </p:sp>
                <p:sp>
                  <p:nvSpPr>
                    <p:cNvPr id="36" name="WordArt 37"/>
                    <p:cNvSpPr>
                      <a:spLocks noChangeArrowheads="1" noChangeShapeType="1" noTextEdit="1"/>
                    </p:cNvSpPr>
                    <p:nvPr/>
                  </p:nvSpPr>
                  <p:spPr bwMode="auto">
                    <a:xfrm rot="8930439">
                      <a:off x="8786" y="6967"/>
                      <a:ext cx="559" cy="350"/>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844"/>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Do</a:t>
                      </a:r>
                    </a:p>
                  </p:txBody>
                </p:sp>
                <p:sp>
                  <p:nvSpPr>
                    <p:cNvPr id="37" name="WordArt 38"/>
                    <p:cNvSpPr>
                      <a:spLocks noChangeArrowheads="1" noChangeShapeType="1" noTextEdit="1"/>
                    </p:cNvSpPr>
                    <p:nvPr/>
                  </p:nvSpPr>
                  <p:spPr bwMode="auto">
                    <a:xfrm rot="14214046">
                      <a:off x="6572" y="5923"/>
                      <a:ext cx="1476" cy="924"/>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21730"/>
                        </a:avLst>
                      </a:prstTxWarp>
                    </a:bodyPr>
                    <a:lstStyle/>
                    <a:p>
                      <a:pPr algn="ctr" rtl="0">
                        <a:buNone/>
                      </a:pPr>
                      <a:r>
                        <a:rPr lang="en-GB" sz="3600" kern="10" spc="0" dirty="0">
                          <a:ln w="9525">
                            <a:solidFill>
                              <a:srgbClr val="000000"/>
                            </a:solidFill>
                            <a:round/>
                            <a:headEnd/>
                            <a:tailEnd/>
                          </a:ln>
                          <a:solidFill>
                            <a:srgbClr val="000000"/>
                          </a:solidFill>
                          <a:effectLst/>
                          <a:latin typeface="Arial Black"/>
                        </a:rPr>
                        <a:t>Review</a:t>
                      </a:r>
                    </a:p>
                  </p:txBody>
                </p:sp>
                <p:sp>
                  <p:nvSpPr>
                    <p:cNvPr id="38" name="AutoShape 39"/>
                    <p:cNvSpPr>
                      <a:spLocks noChangeArrowheads="1"/>
                    </p:cNvSpPr>
                    <p:nvPr/>
                  </p:nvSpPr>
                  <p:spPr bwMode="auto">
                    <a:xfrm rot="16200000">
                      <a:off x="6986" y="7027"/>
                      <a:ext cx="1940" cy="962"/>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grpSp>
            </p:grpSp>
            <p:cxnSp>
              <p:nvCxnSpPr>
                <p:cNvPr id="1064"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065"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066"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45"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
        <p:nvSpPr>
          <p:cNvPr id="50" name="Text Box 2"/>
          <p:cNvSpPr txBox="1">
            <a:spLocks noChangeArrowheads="1"/>
          </p:cNvSpPr>
          <p:nvPr/>
        </p:nvSpPr>
        <p:spPr bwMode="auto">
          <a:xfrm>
            <a:off x="130176" y="285750"/>
            <a:ext cx="4251325" cy="283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lvl="0" indent="-171450" algn="ctr">
              <a:buFont typeface="Arial" panose="020B0604020202020204" pitchFamily="34" charset="0"/>
              <a:buChar char="•"/>
            </a:pPr>
            <a:r>
              <a:rPr lang="en-GB" sz="1200" dirty="0">
                <a:latin typeface="Calibri" panose="020F0502020204030204" pitchFamily="34" charset="0"/>
                <a:cs typeface="Calibri" panose="020F0502020204030204" pitchFamily="34" charset="0"/>
              </a:rPr>
              <a:t>Questions on Identification and Support</a:t>
            </a:r>
          </a:p>
          <a:p>
            <a:pPr marL="171450" lvl="0" indent="-171450" algn="just">
              <a:buFont typeface="Arial" panose="020B0604020202020204" pitchFamily="34" charset="0"/>
              <a:buChar char="•"/>
            </a:pPr>
            <a:endParaRPr lang="en-GB" sz="1200" dirty="0">
              <a:latin typeface="Calibri" panose="020F0502020204030204" pitchFamily="34" charset="0"/>
              <a:cs typeface="Calibri" panose="020F0502020204030204" pitchFamily="34" charset="0"/>
            </a:endParaRPr>
          </a:p>
          <a:p>
            <a:pPr marL="171450" lvl="0" indent="-171450" algn="just">
              <a:buFont typeface="Arial" panose="020B0604020202020204" pitchFamily="34" charset="0"/>
              <a:buChar char="•"/>
            </a:pPr>
            <a:r>
              <a:rPr lang="en-GB" sz="1200" dirty="0">
                <a:latin typeface="Calibri" panose="020F0502020204030204" pitchFamily="34" charset="0"/>
                <a:cs typeface="Calibri" panose="020F0502020204030204" pitchFamily="34" charset="0"/>
              </a:rPr>
              <a:t>How do staff at Myton Park know/identify that children and young people have special educational needs and/or disabilities? (SEND)</a:t>
            </a:r>
          </a:p>
          <a:p>
            <a:pPr marL="171450" lvl="0" indent="-171450" algn="just">
              <a:buFont typeface="Arial" panose="020B0604020202020204" pitchFamily="34" charset="0"/>
              <a:buChar char="•"/>
            </a:pPr>
            <a:r>
              <a:rPr lang="en-GB" sz="1200" dirty="0">
                <a:latin typeface="Calibri" panose="020F0502020204030204" pitchFamily="34" charset="0"/>
                <a:cs typeface="Calibri" panose="020F0502020204030204" pitchFamily="34" charset="0"/>
              </a:rPr>
              <a:t>What are the first steps school will take if SEND are identified?</a:t>
            </a:r>
          </a:p>
          <a:p>
            <a:pPr marL="171450" indent="-171450" algn="just" fontAlgn="base">
              <a:spcBef>
                <a:spcPct val="0"/>
              </a:spcBef>
              <a:spcAft>
                <a:spcPct val="0"/>
              </a:spcAft>
              <a:buFont typeface="Arial" panose="020B0604020202020204" pitchFamily="34" charset="0"/>
              <a:buChar char="•"/>
            </a:pPr>
            <a:r>
              <a:rPr lang="en-GB" sz="1200" dirty="0">
                <a:latin typeface="Calibri" panose="020F0502020204030204" pitchFamily="34" charset="0"/>
                <a:cs typeface="Calibri" panose="020F0502020204030204" pitchFamily="34" charset="0"/>
              </a:rPr>
              <a:t>What should I/we do as parent/carer if I/we think my/our child has SEND? How can I raise concerns? </a:t>
            </a:r>
          </a:p>
          <a:p>
            <a:pPr marL="171450" indent="-171450" algn="just" fontAlgn="base">
              <a:spcBef>
                <a:spcPct val="0"/>
              </a:spcBef>
              <a:spcAft>
                <a:spcPct val="0"/>
              </a:spcAft>
              <a:buFont typeface="Arial" panose="020B0604020202020204" pitchFamily="34" charset="0"/>
              <a:buChar char="•"/>
            </a:pPr>
            <a:r>
              <a:rPr lang="en-GB" altLang="en-US" sz="1200" dirty="0">
                <a:latin typeface="Calibri" panose="020F0502020204030204" pitchFamily="34" charset="0"/>
                <a:cs typeface="Calibri" panose="020F0502020204030204" pitchFamily="34" charset="0"/>
              </a:rPr>
              <a:t>What intervention is available to all children/young people? (this is the school’s CORE offer)</a:t>
            </a:r>
          </a:p>
          <a:p>
            <a:pPr marL="171450" indent="-171450" algn="just" fontAlgn="base">
              <a:spcBef>
                <a:spcPct val="0"/>
              </a:spcBef>
              <a:spcAft>
                <a:spcPct val="0"/>
              </a:spcAft>
              <a:buFont typeface="Arial" panose="020B0604020202020204" pitchFamily="34" charset="0"/>
              <a:buChar char="•"/>
            </a:pPr>
            <a:r>
              <a:rPr lang="en-GB" altLang="en-US" sz="1200" dirty="0">
                <a:latin typeface="Calibri" panose="020F0502020204030204" pitchFamily="34" charset="0"/>
                <a:cs typeface="Calibri" panose="020F0502020204030204" pitchFamily="34" charset="0"/>
              </a:rPr>
              <a:t>How will our school involve children/young people in the assessment process?</a:t>
            </a:r>
            <a:endParaRPr kumimoji="0" lang="en-US" altLang="en-US" sz="12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171450" lvl="0" indent="-171450" algn="just">
              <a:buFont typeface="Arial" panose="020B0604020202020204" pitchFamily="34" charset="0"/>
              <a:buChar char="•"/>
            </a:pPr>
            <a:endParaRPr lang="en-GB" sz="1200" dirty="0"/>
          </a:p>
        </p:txBody>
      </p:sp>
      <p:sp>
        <p:nvSpPr>
          <p:cNvPr id="51" name="Text Box 2"/>
          <p:cNvSpPr txBox="1">
            <a:spLocks noChangeArrowheads="1"/>
          </p:cNvSpPr>
          <p:nvPr/>
        </p:nvSpPr>
        <p:spPr bwMode="auto">
          <a:xfrm>
            <a:off x="4762500" y="314326"/>
            <a:ext cx="4210050" cy="2681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lvl="0" indent="-171450" algn="just">
              <a:buFont typeface="Arial" panose="020B0604020202020204" pitchFamily="34" charset="0"/>
              <a:buChar char="•"/>
            </a:pPr>
            <a:r>
              <a:rPr lang="en-GB" sz="1100" dirty="0"/>
              <a:t>How will our school teach and support children with SEND?</a:t>
            </a:r>
          </a:p>
          <a:p>
            <a:pPr marL="171450" lvl="0" indent="-171450" algn="just">
              <a:buFont typeface="Arial" panose="020B0604020202020204" pitchFamily="34" charset="0"/>
              <a:buChar char="•"/>
            </a:pPr>
            <a:r>
              <a:rPr lang="en-GB" sz="1100" dirty="0"/>
              <a:t>Who will be working with your child? </a:t>
            </a:r>
          </a:p>
          <a:p>
            <a:pPr marL="628650" lvl="1" indent="-171450" algn="just">
              <a:buFont typeface="Arial" panose="020B0604020202020204" pitchFamily="34" charset="0"/>
              <a:buChar char="•"/>
            </a:pPr>
            <a:r>
              <a:rPr lang="en-GB" sz="1100" dirty="0"/>
              <a:t>What expertise does the school and our staff have in relation to SEND?</a:t>
            </a:r>
          </a:p>
          <a:p>
            <a:pPr marL="171450" lvl="0" indent="-171450" algn="just">
              <a:buFont typeface="Arial" panose="020B0604020202020204" pitchFamily="34" charset="0"/>
              <a:buChar char="•"/>
            </a:pPr>
            <a:r>
              <a:rPr lang="en-GB" sz="1100" dirty="0"/>
              <a:t>How does our school ensure that information about a child/ young adult’s SEND or EHC plan is shared and understood by teachers and all relevant staff who come into contact with that child?</a:t>
            </a:r>
          </a:p>
          <a:p>
            <a:pPr marL="171450" lvl="0" indent="-171450" algn="just">
              <a:buFont typeface="Arial" panose="020B0604020202020204" pitchFamily="34" charset="0"/>
              <a:buChar char="•"/>
            </a:pPr>
            <a:r>
              <a:rPr lang="en-GB" sz="1100" dirty="0"/>
              <a:t>How will our school include parents and the child/young person in planning support?</a:t>
            </a:r>
          </a:p>
          <a:p>
            <a:pPr marL="628650" lvl="1" indent="-171450" algn="just">
              <a:buFont typeface="Arial" panose="020B0604020202020204" pitchFamily="34" charset="0"/>
              <a:buChar char="•"/>
            </a:pPr>
            <a:r>
              <a:rPr lang="en-GB" sz="1100" dirty="0"/>
              <a:t>How will our school teach and support children/young        	people with SEND?</a:t>
            </a:r>
          </a:p>
          <a:p>
            <a:pPr marL="1085850" lvl="2" indent="-171450" algn="just">
              <a:buFont typeface="Arial" panose="020B0604020202020204" pitchFamily="34" charset="0"/>
              <a:buChar char="•"/>
            </a:pPr>
            <a:r>
              <a:rPr lang="en-GB" sz="1100" dirty="0"/>
              <a:t>What access do our SEND children/young people have to facilities and extra curricular activities?</a:t>
            </a:r>
          </a:p>
          <a:p>
            <a:pPr marL="1085850" lvl="2" indent="-171450" algn="just">
              <a:buFont typeface="Arial" panose="020B0604020202020204" pitchFamily="34" charset="0"/>
              <a:buChar char="•"/>
            </a:pPr>
            <a:r>
              <a:rPr lang="en-GB" sz="1100" dirty="0"/>
              <a:t>How does our school plan for transition for children/young people with SEND?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100" b="0" i="0" u="none" strike="noStrike" cap="none" normalizeH="0" baseline="0" dirty="0">
              <a:ln>
                <a:noFill/>
              </a:ln>
              <a:solidFill>
                <a:schemeClr val="tx1"/>
              </a:solidFill>
              <a:effectLst/>
              <a:latin typeface="Arial" pitchFamily="34" charset="0"/>
              <a:cs typeface="Arial" pitchFamily="34" charset="0"/>
            </a:endParaRPr>
          </a:p>
        </p:txBody>
      </p:sp>
      <p:sp>
        <p:nvSpPr>
          <p:cNvPr id="52" name="Text Box 2"/>
          <p:cNvSpPr txBox="1">
            <a:spLocks noChangeArrowheads="1"/>
          </p:cNvSpPr>
          <p:nvPr/>
        </p:nvSpPr>
        <p:spPr bwMode="auto">
          <a:xfrm>
            <a:off x="98426" y="3565527"/>
            <a:ext cx="3254375" cy="124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lvl="0" indent="-171450" algn="just">
              <a:buFont typeface="Arial" panose="020B0604020202020204" pitchFamily="34" charset="0"/>
              <a:buChar char="•"/>
            </a:pPr>
            <a:r>
              <a:rPr lang="en-GB" sz="1200" dirty="0"/>
              <a:t>Who will be talking with and keeping in touch with the parent/carer? (working together towards outcomes, reviewing arrangements etc.) and how often?</a:t>
            </a:r>
          </a:p>
        </p:txBody>
      </p:sp>
      <p:sp>
        <p:nvSpPr>
          <p:cNvPr id="53" name="Text Box 52"/>
          <p:cNvSpPr txBox="1">
            <a:spLocks noChangeArrowheads="1"/>
          </p:cNvSpPr>
          <p:nvPr/>
        </p:nvSpPr>
        <p:spPr bwMode="auto">
          <a:xfrm>
            <a:off x="-374650" y="4429670"/>
            <a:ext cx="4032250" cy="318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628650" lvl="1" indent="-171450" algn="just" fontAlgn="base">
              <a:spcBef>
                <a:spcPct val="0"/>
              </a:spcBef>
              <a:spcAft>
                <a:spcPts val="1000"/>
              </a:spcAft>
              <a:buFont typeface="Arial" panose="020B0604020202020204" pitchFamily="34" charset="0"/>
              <a:buChar char="•"/>
            </a:pPr>
            <a:r>
              <a:rPr lang="en-GB" sz="1200" dirty="0"/>
              <a:t>How do we assess and evaluate the provision we have arranged for your child? (effectiveness, outcomes, progress)</a:t>
            </a:r>
          </a:p>
          <a:p>
            <a:pPr marL="628650" lvl="1" indent="-171450" algn="just" fontAlgn="base">
              <a:spcBef>
                <a:spcPct val="0"/>
              </a:spcBef>
              <a:spcAft>
                <a:spcPts val="1000"/>
              </a:spcAft>
              <a:buFont typeface="Arial" panose="020B0604020202020204" pitchFamily="34" charset="0"/>
              <a:buChar char="•"/>
            </a:pPr>
            <a:r>
              <a:rPr kumimoji="0" lang="en-GB" altLang="en-US" sz="1200" b="0" i="0" u="none" strike="noStrike" cap="none" normalizeH="0" baseline="0" dirty="0">
                <a:ln>
                  <a:noFill/>
                </a:ln>
                <a:solidFill>
                  <a:schemeClr val="tx1"/>
                </a:solidFill>
                <a:effectLst/>
                <a:latin typeface="Arial" pitchFamily="34" charset="0"/>
                <a:cs typeface="Arial" pitchFamily="34" charset="0"/>
              </a:rPr>
              <a:t>Where can parents/carers find </a:t>
            </a:r>
            <a:r>
              <a:rPr lang="en-GB" altLang="en-US" sz="1200" dirty="0">
                <a:latin typeface="Arial" pitchFamily="34" charset="0"/>
                <a:cs typeface="Arial" pitchFamily="34" charset="0"/>
              </a:rPr>
              <a:t>additional information e.g. SEND policy, LA Local Offer?</a:t>
            </a:r>
            <a:endParaRPr kumimoji="0" lang="en-US" altLang="en-US" sz="1200" b="0" i="0" u="none" strike="noStrike" cap="none" normalizeH="0" baseline="0" dirty="0">
              <a:ln>
                <a:noFill/>
              </a:ln>
              <a:solidFill>
                <a:schemeClr val="tx1"/>
              </a:solidFill>
              <a:effectLst/>
              <a:latin typeface="Arial" pitchFamily="34" charset="0"/>
              <a:cs typeface="Arial" pitchFamily="34" charset="0"/>
            </a:endParaRPr>
          </a:p>
        </p:txBody>
      </p:sp>
      <p:sp>
        <p:nvSpPr>
          <p:cNvPr id="54" name="Text Box 2"/>
          <p:cNvSpPr txBox="1">
            <a:spLocks noChangeArrowheads="1"/>
          </p:cNvSpPr>
          <p:nvPr/>
        </p:nvSpPr>
        <p:spPr bwMode="auto">
          <a:xfrm>
            <a:off x="5313642" y="4426604"/>
            <a:ext cx="4043362" cy="634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lvl="0" indent="-285750">
              <a:buFont typeface="Arial" panose="020B0604020202020204" pitchFamily="34" charset="0"/>
              <a:buChar char="•"/>
            </a:pPr>
            <a:r>
              <a:rPr lang="en-GB" sz="1200" dirty="0"/>
              <a:t>Who will be working with your child? </a:t>
            </a:r>
          </a:p>
        </p:txBody>
      </p:sp>
      <p:sp>
        <p:nvSpPr>
          <p:cNvPr id="55" name="Text Box 2"/>
          <p:cNvSpPr txBox="1">
            <a:spLocks noChangeArrowheads="1"/>
          </p:cNvSpPr>
          <p:nvPr/>
        </p:nvSpPr>
        <p:spPr bwMode="auto">
          <a:xfrm>
            <a:off x="5886450" y="3679826"/>
            <a:ext cx="3009900" cy="1144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lvl="0" indent="-171450" algn="just">
              <a:buFont typeface="Arial" panose="020B0604020202020204" pitchFamily="34" charset="0"/>
              <a:buChar char="•"/>
            </a:pPr>
            <a:r>
              <a:rPr lang="en-GB" sz="1200" dirty="0"/>
              <a:t>How is the different provision delivered in our school?  </a:t>
            </a:r>
          </a:p>
          <a:p>
            <a:pPr marL="171450" lvl="0" indent="-171450" algn="just">
              <a:buFont typeface="Arial" panose="020B0604020202020204" pitchFamily="34" charset="0"/>
              <a:buChar char="•"/>
            </a:pPr>
            <a:r>
              <a:rPr kumimoji="0" lang="en-GB" altLang="en-US" sz="1200" b="0" i="0" u="none" strike="noStrike" cap="none" normalizeH="0" baseline="0" dirty="0">
                <a:ln>
                  <a:noFill/>
                </a:ln>
                <a:solidFill>
                  <a:schemeClr val="tx1"/>
                </a:solidFill>
                <a:effectLst/>
                <a:cs typeface="Arial" pitchFamily="34" charset="0"/>
              </a:rPr>
              <a:t>What role will the</a:t>
            </a:r>
            <a:r>
              <a:rPr kumimoji="0" lang="en-GB" altLang="en-US" sz="1200" b="0" i="0" u="none" strike="noStrike" cap="none" normalizeH="0" dirty="0">
                <a:ln>
                  <a:noFill/>
                </a:ln>
                <a:solidFill>
                  <a:schemeClr val="tx1"/>
                </a:solidFill>
                <a:effectLst/>
                <a:cs typeface="Arial" pitchFamily="34" charset="0"/>
              </a:rPr>
              <a:t> child/young person’s teacher/s play in the additional provision?</a:t>
            </a:r>
          </a:p>
          <a:p>
            <a:pPr lvl="0" algn="just"/>
            <a:endParaRPr kumimoji="0" lang="en-US" altLang="en-US" sz="1800" b="0" i="0" u="none" strike="noStrike" cap="none" normalizeH="0" baseline="0" dirty="0">
              <a:ln>
                <a:noFill/>
              </a:ln>
              <a:solidFill>
                <a:schemeClr val="tx1"/>
              </a:solidFill>
              <a:effectLst/>
              <a:cs typeface="Arial" pitchFamily="34" charset="0"/>
            </a:endParaRPr>
          </a:p>
        </p:txBody>
      </p:sp>
      <p:grpSp>
        <p:nvGrpSpPr>
          <p:cNvPr id="58" name="Group 57"/>
          <p:cNvGrpSpPr/>
          <p:nvPr/>
        </p:nvGrpSpPr>
        <p:grpSpPr>
          <a:xfrm>
            <a:off x="285750" y="2952750"/>
            <a:ext cx="2590800" cy="336352"/>
            <a:chOff x="285750" y="2952750"/>
            <a:chExt cx="2590800" cy="336352"/>
          </a:xfrm>
        </p:grpSpPr>
        <p:sp>
          <p:nvSpPr>
            <p:cNvPr id="56" name="Rounded Rectangle 55"/>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57" name="TextBox 56">
              <a:hlinkClick r:id="rId2" action="ppaction://hlinksldjump"/>
            </p:cNvPr>
            <p:cNvSpPr txBox="1"/>
            <p:nvPr/>
          </p:nvSpPr>
          <p:spPr>
            <a:xfrm>
              <a:off x="409575" y="2981325"/>
              <a:ext cx="2447925" cy="307777"/>
            </a:xfrm>
            <a:prstGeom prst="rect">
              <a:avLst/>
            </a:prstGeom>
            <a:noFill/>
          </p:spPr>
          <p:txBody>
            <a:bodyPr wrap="square" rtlCol="0">
              <a:spAutoFit/>
            </a:bodyPr>
            <a:lstStyle/>
            <a:p>
              <a:pPr algn="ctr"/>
              <a:r>
                <a:rPr lang="en-GB" sz="1400" b="1" dirty="0">
                  <a:hlinkClick r:id="rId2" action="ppaction://hlinksldjump"/>
                </a:rPr>
                <a:t>More information</a:t>
              </a:r>
              <a:endParaRPr lang="en-GB" sz="1400" b="1" dirty="0"/>
            </a:p>
          </p:txBody>
        </p:sp>
      </p:grpSp>
      <p:grpSp>
        <p:nvGrpSpPr>
          <p:cNvPr id="65" name="Group 64"/>
          <p:cNvGrpSpPr/>
          <p:nvPr/>
        </p:nvGrpSpPr>
        <p:grpSpPr>
          <a:xfrm>
            <a:off x="6224272" y="2963256"/>
            <a:ext cx="2590800" cy="336352"/>
            <a:chOff x="285750" y="2952750"/>
            <a:chExt cx="2590800" cy="336352"/>
          </a:xfrm>
        </p:grpSpPr>
        <p:sp>
          <p:nvSpPr>
            <p:cNvPr id="66" name="Rounded Rectangle 65"/>
            <p:cNvSpPr/>
            <p:nvPr/>
          </p:nvSpPr>
          <p:spPr>
            <a:xfrm>
              <a:off x="285750" y="2952750"/>
              <a:ext cx="2590800" cy="32385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
          <p:nvSpPr>
            <p:cNvPr id="67" name="TextBox 66"/>
            <p:cNvSpPr txBox="1"/>
            <p:nvPr/>
          </p:nvSpPr>
          <p:spPr>
            <a:xfrm>
              <a:off x="409575" y="2981325"/>
              <a:ext cx="2447925" cy="307777"/>
            </a:xfrm>
            <a:prstGeom prst="rect">
              <a:avLst/>
            </a:prstGeom>
            <a:noFill/>
          </p:spPr>
          <p:txBody>
            <a:bodyPr wrap="square" rtlCol="0">
              <a:spAutoFit/>
            </a:bodyPr>
            <a:lstStyle/>
            <a:p>
              <a:pPr algn="ctr"/>
              <a:r>
                <a:rPr lang="en-GB" sz="1400" b="1" dirty="0">
                  <a:hlinkClick r:id="rId3" action="ppaction://hlinksldjump"/>
                </a:rPr>
                <a:t>More information</a:t>
              </a:r>
              <a:endParaRPr lang="en-GB" sz="1400" b="1" dirty="0"/>
            </a:p>
          </p:txBody>
        </p:sp>
      </p:grpSp>
      <p:grpSp>
        <p:nvGrpSpPr>
          <p:cNvPr id="68" name="Group 67"/>
          <p:cNvGrpSpPr/>
          <p:nvPr/>
        </p:nvGrpSpPr>
        <p:grpSpPr>
          <a:xfrm>
            <a:off x="285750" y="6384379"/>
            <a:ext cx="2590800" cy="323850"/>
            <a:chOff x="285750" y="2984282"/>
            <a:chExt cx="2590800" cy="323850"/>
          </a:xfrm>
        </p:grpSpPr>
        <p:sp>
          <p:nvSpPr>
            <p:cNvPr id="69" name="Rounded Rectangle 68"/>
            <p:cNvSpPr/>
            <p:nvPr/>
          </p:nvSpPr>
          <p:spPr>
            <a:xfrm>
              <a:off x="285750" y="2984282"/>
              <a:ext cx="2590800" cy="32385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GB"/>
            </a:p>
          </p:txBody>
        </p:sp>
        <p:sp>
          <p:nvSpPr>
            <p:cNvPr id="70" name="TextBox 69"/>
            <p:cNvSpPr txBox="1"/>
            <p:nvPr/>
          </p:nvSpPr>
          <p:spPr>
            <a:xfrm>
              <a:off x="409575" y="2997091"/>
              <a:ext cx="2447925" cy="307777"/>
            </a:xfrm>
            <a:prstGeom prst="rect">
              <a:avLst/>
            </a:prstGeom>
            <a:noFill/>
          </p:spPr>
          <p:txBody>
            <a:bodyPr wrap="square" rtlCol="0">
              <a:spAutoFit/>
            </a:bodyPr>
            <a:lstStyle/>
            <a:p>
              <a:pPr algn="ctr"/>
              <a:r>
                <a:rPr lang="en-GB" sz="1400" b="1" dirty="0">
                  <a:hlinkClick r:id="rId4" action="ppaction://hlinksldjump"/>
                </a:rPr>
                <a:t>More information</a:t>
              </a:r>
              <a:endParaRPr lang="en-GB" sz="1400" b="1" dirty="0"/>
            </a:p>
          </p:txBody>
        </p:sp>
      </p:grpSp>
      <p:grpSp>
        <p:nvGrpSpPr>
          <p:cNvPr id="71" name="Group 70"/>
          <p:cNvGrpSpPr/>
          <p:nvPr/>
        </p:nvGrpSpPr>
        <p:grpSpPr>
          <a:xfrm>
            <a:off x="6224272" y="6371877"/>
            <a:ext cx="2590800" cy="336352"/>
            <a:chOff x="285750" y="2952750"/>
            <a:chExt cx="2590800" cy="336352"/>
          </a:xfrm>
        </p:grpSpPr>
        <p:sp>
          <p:nvSpPr>
            <p:cNvPr id="72" name="Rounded Rectangle 71"/>
            <p:cNvSpPr/>
            <p:nvPr/>
          </p:nvSpPr>
          <p:spPr>
            <a:xfrm>
              <a:off x="285750" y="2952750"/>
              <a:ext cx="2590800" cy="32385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a:p>
          </p:txBody>
        </p:sp>
        <p:sp>
          <p:nvSpPr>
            <p:cNvPr id="73" name="TextBox 72"/>
            <p:cNvSpPr txBox="1"/>
            <p:nvPr/>
          </p:nvSpPr>
          <p:spPr>
            <a:xfrm>
              <a:off x="409575" y="2981325"/>
              <a:ext cx="2447925" cy="307777"/>
            </a:xfrm>
            <a:prstGeom prst="rect">
              <a:avLst/>
            </a:prstGeom>
            <a:noFill/>
          </p:spPr>
          <p:txBody>
            <a:bodyPr wrap="square" rtlCol="0">
              <a:spAutoFit/>
            </a:bodyPr>
            <a:lstStyle/>
            <a:p>
              <a:pPr algn="ctr"/>
              <a:r>
                <a:rPr lang="en-GB" sz="1400" b="1" dirty="0">
                  <a:hlinkClick r:id="rId5" action="ppaction://hlinksldjump"/>
                </a:rPr>
                <a:t>More information</a:t>
              </a:r>
              <a:endParaRPr lang="en-GB" sz="1400" b="1" dirty="0"/>
            </a:p>
          </p:txBody>
        </p:sp>
      </p:grpSp>
      <p:sp>
        <p:nvSpPr>
          <p:cNvPr id="74" name="Text Box 2"/>
          <p:cNvSpPr txBox="1">
            <a:spLocks noChangeArrowheads="1"/>
          </p:cNvSpPr>
          <p:nvPr/>
        </p:nvSpPr>
        <p:spPr bwMode="auto">
          <a:xfrm>
            <a:off x="4756590" y="4657829"/>
            <a:ext cx="4119396" cy="1427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171450" marR="0" lvl="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itchFamily="34" charset="0"/>
                <a:cs typeface="Arial" pitchFamily="34" charset="0"/>
              </a:rPr>
              <a:t>Which other services do we use to provide for and support our children/young people?</a:t>
            </a:r>
          </a:p>
          <a:p>
            <a:pPr marL="171450" marR="0" lvl="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lang="en-US" altLang="en-US" sz="1200" dirty="0">
                <a:latin typeface="Arial" pitchFamily="34" charset="0"/>
                <a:cs typeface="Arial" pitchFamily="34" charset="0"/>
              </a:rPr>
              <a:t>How will parents/</a:t>
            </a:r>
            <a:r>
              <a:rPr lang="en-US" altLang="en-US" sz="1200" dirty="0" err="1">
                <a:latin typeface="Arial" pitchFamily="34" charset="0"/>
                <a:cs typeface="Arial" pitchFamily="34" charset="0"/>
              </a:rPr>
              <a:t>carers</a:t>
            </a:r>
            <a:r>
              <a:rPr lang="en-US" altLang="en-US" sz="1200" dirty="0">
                <a:latin typeface="Arial" pitchFamily="34" charset="0"/>
                <a:cs typeface="Arial" pitchFamily="34" charset="0"/>
              </a:rPr>
              <a:t> be kept informed of engagement in additional provision whilst it is ongoing?</a:t>
            </a:r>
          </a:p>
          <a:p>
            <a:pPr marL="171450" marR="0" lvl="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altLang="en-US" sz="1200" b="0" i="0" u="none" strike="noStrike" cap="none" normalizeH="0" baseline="0" dirty="0">
                <a:ln>
                  <a:noFill/>
                </a:ln>
                <a:solidFill>
                  <a:schemeClr val="tx1"/>
                </a:solidFill>
                <a:effectLst/>
                <a:latin typeface="Arial" pitchFamily="34" charset="0"/>
                <a:cs typeface="Arial" pitchFamily="34" charset="0"/>
              </a:rPr>
              <a:t>How does our school encourage parent/</a:t>
            </a:r>
            <a:r>
              <a:rPr kumimoji="0" lang="en-US" altLang="en-US" sz="1200" b="0" i="0" u="none" strike="noStrike" cap="none" normalizeH="0" baseline="0" dirty="0" err="1">
                <a:ln>
                  <a:noFill/>
                </a:ln>
                <a:solidFill>
                  <a:schemeClr val="tx1"/>
                </a:solidFill>
                <a:effectLst/>
                <a:latin typeface="Arial" pitchFamily="34" charset="0"/>
                <a:cs typeface="Arial" pitchFamily="34" charset="0"/>
              </a:rPr>
              <a:t>carers</a:t>
            </a:r>
            <a:r>
              <a:rPr kumimoji="0" lang="en-US" altLang="en-US" sz="1200" b="0" i="0" u="none" strike="noStrike" cap="none" normalizeH="0" baseline="0" dirty="0">
                <a:ln>
                  <a:noFill/>
                </a:ln>
                <a:solidFill>
                  <a:schemeClr val="tx1"/>
                </a:solidFill>
                <a:effectLst/>
                <a:latin typeface="Arial" pitchFamily="34" charset="0"/>
                <a:cs typeface="Arial" pitchFamily="34" charset="0"/>
              </a:rPr>
              <a:t> to become involved in the additional provision?</a:t>
            </a:r>
          </a:p>
          <a:p>
            <a:pPr marL="171450" marR="0" lvl="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endParaRPr kumimoji="0" lang="en-US" altLang="en-US" sz="1200" b="0" i="0" u="none" strike="noStrike" cap="none" normalizeH="0" baseline="0" dirty="0">
              <a:ln>
                <a:noFill/>
              </a:ln>
              <a:solidFill>
                <a:schemeClr val="tx1"/>
              </a:solidFill>
              <a:effectLst/>
              <a:latin typeface="Arial" pitchFamily="34" charset="0"/>
              <a:cs typeface="Arial" pitchFamily="34" charset="0"/>
            </a:endParaRPr>
          </a:p>
        </p:txBody>
      </p:sp>
      <p:sp>
        <p:nvSpPr>
          <p:cNvPr id="2" name="Isosceles Triangle 1">
            <a:hlinkClick r:id="rId6" action="ppaction://hlinksldjump"/>
          </p:cNvPr>
          <p:cNvSpPr/>
          <p:nvPr/>
        </p:nvSpPr>
        <p:spPr>
          <a:xfrm rot="5400000">
            <a:off x="4572001" y="6605750"/>
            <a:ext cx="151980" cy="257924"/>
          </a:xfrm>
          <a:prstGeom prst="triangl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GB"/>
          </a:p>
        </p:txBody>
      </p:sp>
      <p:sp>
        <p:nvSpPr>
          <p:cNvPr id="3" name="Slide Number Placeholder 2"/>
          <p:cNvSpPr>
            <a:spLocks noGrp="1"/>
          </p:cNvSpPr>
          <p:nvPr>
            <p:ph type="sldNum" sz="quarter" idx="12"/>
          </p:nvPr>
        </p:nvSpPr>
        <p:spPr/>
        <p:txBody>
          <a:bodyPr/>
          <a:lstStyle/>
          <a:p>
            <a:fld id="{5AE6B2D4-9C9C-4C85-8224-0118185EB5D6}" type="slidenum">
              <a:rPr lang="en-GB" smtClean="0"/>
              <a:t>6</a:t>
            </a:fld>
            <a:endParaRPr lang="en-GB"/>
          </a:p>
        </p:txBody>
      </p:sp>
    </p:spTree>
    <p:extLst>
      <p:ext uri="{BB962C8B-B14F-4D97-AF65-F5344CB8AC3E}">
        <p14:creationId xmlns:p14="http://schemas.microsoft.com/office/powerpoint/2010/main" val="1370955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3176"/>
            <a:ext cx="9144000" cy="6835775"/>
          </a:xfrm>
          <a:prstGeom prst="rect">
            <a:avLst/>
          </a:prstGeom>
          <a:gradFill rotWithShape="0">
            <a:gsLst>
              <a:gs pos="0">
                <a:srgbClr val="E5DFEC"/>
              </a:gs>
              <a:gs pos="100000">
                <a:srgbClr val="B2A1C7"/>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45" name="Picture 44"/>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295325" y="-31531"/>
            <a:ext cx="3290701" cy="3358054"/>
          </a:xfrm>
          <a:prstGeom prst="rect">
            <a:avLst/>
          </a:prstGeom>
        </p:spPr>
      </p:pic>
      <p:grpSp>
        <p:nvGrpSpPr>
          <p:cNvPr id="7" name="Group 6"/>
          <p:cNvGrpSpPr/>
          <p:nvPr/>
        </p:nvGrpSpPr>
        <p:grpSpPr>
          <a:xfrm>
            <a:off x="116232" y="305404"/>
            <a:ext cx="2514600" cy="2655887"/>
            <a:chOff x="2796370" y="2449513"/>
            <a:chExt cx="2514600" cy="2655887"/>
          </a:xfrm>
        </p:grpSpPr>
        <p:sp>
          <p:nvSpPr>
            <p:cNvPr id="5" name="AutoShape 3"/>
            <p:cNvSpPr>
              <a:spLocks noChangeArrowheads="1"/>
            </p:cNvSpPr>
            <p:nvPr/>
          </p:nvSpPr>
          <p:spPr bwMode="auto">
            <a:xfrm rot="-23651268">
              <a:off x="2796370" y="2449513"/>
              <a:ext cx="2514600" cy="2655887"/>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6" name="WordArt 4"/>
            <p:cNvSpPr>
              <a:spLocks noChangeArrowheads="1" noChangeShapeType="1" noTextEdit="1"/>
            </p:cNvSpPr>
            <p:nvPr/>
          </p:nvSpPr>
          <p:spPr bwMode="auto">
            <a:xfrm rot="-1723048">
              <a:off x="3288495" y="2808288"/>
              <a:ext cx="938213" cy="585787"/>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19881"/>
                </a:avLst>
              </a:prstTxWarp>
            </a:bodyPr>
            <a:lstStyle/>
            <a:p>
              <a:pPr algn="ctr" rtl="0">
                <a:buNone/>
              </a:pPr>
              <a:r>
                <a:rPr lang="en-GB" sz="3600" kern="10" spc="0">
                  <a:ln w="9525">
                    <a:solidFill>
                      <a:srgbClr val="000000"/>
                    </a:solidFill>
                    <a:round/>
                    <a:headEnd/>
                    <a:tailEnd/>
                  </a:ln>
                  <a:solidFill>
                    <a:srgbClr val="000000"/>
                  </a:solidFill>
                  <a:effectLst/>
                  <a:latin typeface="Arial Black"/>
                </a:rPr>
                <a:t>Assess</a:t>
              </a:r>
            </a:p>
          </p:txBody>
        </p:sp>
      </p:grpSp>
      <p:grpSp>
        <p:nvGrpSpPr>
          <p:cNvPr id="8" name="Group 7"/>
          <p:cNvGrpSpPr/>
          <p:nvPr/>
        </p:nvGrpSpPr>
        <p:grpSpPr>
          <a:xfrm>
            <a:off x="8026620" y="6369277"/>
            <a:ext cx="975491" cy="328278"/>
            <a:chOff x="285750" y="2952750"/>
            <a:chExt cx="2590800" cy="323850"/>
          </a:xfrm>
        </p:grpSpPr>
        <p:sp>
          <p:nvSpPr>
            <p:cNvPr id="9" name="Rounded Rectangle 8"/>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0" name="TextBox 9">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Main Menu</a:t>
              </a:r>
              <a:endParaRPr lang="en-GB" sz="1100" b="1" dirty="0"/>
            </a:p>
          </p:txBody>
        </p:sp>
      </p:grpSp>
      <p:sp>
        <p:nvSpPr>
          <p:cNvPr id="46" name="Text Box 2"/>
          <p:cNvSpPr txBox="1">
            <a:spLocks noChangeArrowheads="1"/>
          </p:cNvSpPr>
          <p:nvPr/>
        </p:nvSpPr>
        <p:spPr bwMode="auto">
          <a:xfrm>
            <a:off x="2869982" y="500996"/>
            <a:ext cx="5864116" cy="2431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 typeface="Arial" panose="020B0604020202020204" pitchFamily="34" charset="0"/>
              <a:buChar char="•"/>
            </a:pPr>
            <a:r>
              <a:rPr lang="en-GB" dirty="0"/>
              <a:t>How do staff at Myton Park know/identify that children and young people have special educational needs and/or disabilities? (SEND)</a:t>
            </a:r>
          </a:p>
          <a:p>
            <a:pPr marL="285750" lvl="0" indent="-285750">
              <a:buFont typeface="Arial" panose="020B0604020202020204" pitchFamily="34" charset="0"/>
              <a:buChar char="•"/>
            </a:pPr>
            <a:r>
              <a:rPr lang="en-GB" dirty="0"/>
              <a:t>An accurate note is taken for each child at the beginning of every year group (including Nursery) and measures of progress are taken at least every term.  Rates of progress are noted and specific plans of action are made for those children identified as needing it. ( Judgements are made on levels of progress and on levels of attainment.)</a:t>
            </a:r>
          </a:p>
          <a:p>
            <a:pPr marL="285750" lvl="0" indent="-285750">
              <a:buFont typeface="Arial" panose="020B0604020202020204" pitchFamily="34" charset="0"/>
              <a:buChar char="•"/>
            </a:pPr>
            <a:r>
              <a:rPr lang="en-GB" dirty="0"/>
              <a:t>Where appropriate, information may be sought from early years setting a child has attended.</a:t>
            </a:r>
          </a:p>
          <a:p>
            <a:pPr marL="285750" lvl="0" indent="-285750">
              <a:buFont typeface="Arial" panose="020B0604020202020204" pitchFamily="34" charset="0"/>
              <a:buChar char="•"/>
            </a:pPr>
            <a:r>
              <a:rPr lang="en-GB" dirty="0"/>
              <a:t>Children who are not making adequate  progress and who demonstrate difficulties are noted and observed. If staff have any concerns, then these will be shared with parents and advice sought from the senior staff initially.</a:t>
            </a:r>
          </a:p>
          <a:p>
            <a:pPr marL="285750" lvl="0" indent="-285750">
              <a:buFont typeface="Arial" panose="020B0604020202020204" pitchFamily="34" charset="0"/>
              <a:buChar char="•"/>
            </a:pPr>
            <a:r>
              <a:rPr lang="en-GB" dirty="0"/>
              <a:t>If concerns continue, despite interventions and high quality teaching, then we may consider additional assessments.  </a:t>
            </a:r>
          </a:p>
          <a:p>
            <a:pPr marL="285750" lvl="0" indent="-285750">
              <a:buFont typeface="Arial" panose="020B0604020202020204" pitchFamily="34" charset="0"/>
              <a:buChar char="•"/>
            </a:pPr>
            <a:r>
              <a:rPr lang="en-GB" dirty="0"/>
              <a:t>We encourage parents to share information about their children – you know them best!</a:t>
            </a:r>
          </a:p>
          <a:p>
            <a:pPr marR="0" lvl="0" algn="l" defTabSz="914400" rtl="0" eaLnBrk="1" fontAlgn="base" latinLnBrk="0" hangingPunct="1">
              <a:lnSpc>
                <a:spcPct val="100000"/>
              </a:lnSpc>
              <a:spcBef>
                <a:spcPct val="0"/>
              </a:spcBef>
              <a:spcAft>
                <a:spcPct val="0"/>
              </a:spcAft>
              <a:buClrTx/>
              <a:buSzTx/>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 name="TextBox 1"/>
          <p:cNvSpPr txBox="1"/>
          <p:nvPr/>
        </p:nvSpPr>
        <p:spPr>
          <a:xfrm>
            <a:off x="173421" y="3326523"/>
            <a:ext cx="2696561" cy="2585323"/>
          </a:xfrm>
          <a:prstGeom prst="rect">
            <a:avLst/>
          </a:prstGeom>
          <a:noFill/>
        </p:spPr>
        <p:txBody>
          <a:bodyPr wrap="square" rtlCol="0">
            <a:spAutoFit/>
          </a:bodyPr>
          <a:lstStyle/>
          <a:p>
            <a:r>
              <a:rPr lang="en-GB" dirty="0"/>
              <a:t>Parent Partnership</a:t>
            </a:r>
          </a:p>
          <a:p>
            <a:r>
              <a:rPr lang="en-GB" dirty="0"/>
              <a:t>Stockton Borough Council have a Parent Partnership. Their role is to offer advice to parents whose children are experiencing difficulties.</a:t>
            </a:r>
          </a:p>
          <a:p>
            <a:r>
              <a:rPr lang="en-GB" dirty="0"/>
              <a:t>Follow the link on the next page or call 01642 527158</a:t>
            </a:r>
          </a:p>
        </p:txBody>
      </p:sp>
      <p:sp>
        <p:nvSpPr>
          <p:cNvPr id="3" name="Slide Number Placeholder 2"/>
          <p:cNvSpPr>
            <a:spLocks noGrp="1"/>
          </p:cNvSpPr>
          <p:nvPr>
            <p:ph type="sldNum" sz="quarter" idx="12"/>
          </p:nvPr>
        </p:nvSpPr>
        <p:spPr/>
        <p:txBody>
          <a:bodyPr/>
          <a:lstStyle/>
          <a:p>
            <a:fld id="{5AE6B2D4-9C9C-4C85-8224-0118185EB5D6}" type="slidenum">
              <a:rPr lang="en-GB" smtClean="0"/>
              <a:t>7</a:t>
            </a:fld>
            <a:endParaRPr lang="en-GB"/>
          </a:p>
        </p:txBody>
      </p:sp>
    </p:spTree>
    <p:extLst>
      <p:ext uri="{BB962C8B-B14F-4D97-AF65-F5344CB8AC3E}">
        <p14:creationId xmlns:p14="http://schemas.microsoft.com/office/powerpoint/2010/main" val="3495397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3176"/>
            <a:ext cx="9144000" cy="6835775"/>
          </a:xfrm>
          <a:prstGeom prst="rect">
            <a:avLst/>
          </a:prstGeom>
          <a:gradFill rotWithShape="0">
            <a:gsLst>
              <a:gs pos="0">
                <a:srgbClr val="E5DFEC"/>
              </a:gs>
              <a:gs pos="100000">
                <a:srgbClr val="B2A1C7"/>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45" name="Picture 44"/>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295325" y="-31531"/>
            <a:ext cx="3290701" cy="3358054"/>
          </a:xfrm>
          <a:prstGeom prst="rect">
            <a:avLst/>
          </a:prstGeom>
        </p:spPr>
      </p:pic>
      <p:grpSp>
        <p:nvGrpSpPr>
          <p:cNvPr id="7" name="Group 6"/>
          <p:cNvGrpSpPr/>
          <p:nvPr/>
        </p:nvGrpSpPr>
        <p:grpSpPr>
          <a:xfrm>
            <a:off x="116232" y="305404"/>
            <a:ext cx="2514600" cy="2655887"/>
            <a:chOff x="2796370" y="2449513"/>
            <a:chExt cx="2514600" cy="2655887"/>
          </a:xfrm>
        </p:grpSpPr>
        <p:sp>
          <p:nvSpPr>
            <p:cNvPr id="5" name="AutoShape 3"/>
            <p:cNvSpPr>
              <a:spLocks noChangeArrowheads="1"/>
            </p:cNvSpPr>
            <p:nvPr/>
          </p:nvSpPr>
          <p:spPr bwMode="auto">
            <a:xfrm rot="-23651268">
              <a:off x="2796370" y="2449513"/>
              <a:ext cx="2514600" cy="2655887"/>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6" name="WordArt 4"/>
            <p:cNvSpPr>
              <a:spLocks noChangeArrowheads="1" noChangeShapeType="1" noTextEdit="1"/>
            </p:cNvSpPr>
            <p:nvPr/>
          </p:nvSpPr>
          <p:spPr bwMode="auto">
            <a:xfrm rot="-1723048">
              <a:off x="3288495" y="2808288"/>
              <a:ext cx="938213" cy="585787"/>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19881"/>
                </a:avLst>
              </a:prstTxWarp>
            </a:bodyPr>
            <a:lstStyle/>
            <a:p>
              <a:pPr algn="ctr" rtl="0">
                <a:buNone/>
              </a:pPr>
              <a:r>
                <a:rPr lang="en-GB" sz="3600" kern="10" spc="0">
                  <a:ln w="9525">
                    <a:solidFill>
                      <a:srgbClr val="000000"/>
                    </a:solidFill>
                    <a:round/>
                    <a:headEnd/>
                    <a:tailEnd/>
                  </a:ln>
                  <a:solidFill>
                    <a:srgbClr val="000000"/>
                  </a:solidFill>
                  <a:effectLst/>
                  <a:latin typeface="Arial Black"/>
                </a:rPr>
                <a:t>Assess</a:t>
              </a:r>
            </a:p>
          </p:txBody>
        </p:sp>
      </p:grpSp>
      <p:grpSp>
        <p:nvGrpSpPr>
          <p:cNvPr id="8" name="Group 7"/>
          <p:cNvGrpSpPr/>
          <p:nvPr/>
        </p:nvGrpSpPr>
        <p:grpSpPr>
          <a:xfrm>
            <a:off x="8026620" y="6369277"/>
            <a:ext cx="975491" cy="328278"/>
            <a:chOff x="285750" y="2952750"/>
            <a:chExt cx="2590800" cy="323850"/>
          </a:xfrm>
        </p:grpSpPr>
        <p:sp>
          <p:nvSpPr>
            <p:cNvPr id="9" name="Rounded Rectangle 8"/>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0" name="TextBox 9">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Main Menu</a:t>
              </a:r>
              <a:endParaRPr lang="en-GB" sz="1100" b="1" dirty="0"/>
            </a:p>
          </p:txBody>
        </p:sp>
      </p:grpSp>
      <p:sp>
        <p:nvSpPr>
          <p:cNvPr id="46" name="Text Box 2"/>
          <p:cNvSpPr txBox="1">
            <a:spLocks noChangeArrowheads="1"/>
          </p:cNvSpPr>
          <p:nvPr/>
        </p:nvSpPr>
        <p:spPr bwMode="auto">
          <a:xfrm>
            <a:off x="2869982" y="500996"/>
            <a:ext cx="5864116" cy="2431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 typeface="Arial" panose="020B0604020202020204" pitchFamily="34" charset="0"/>
              <a:buChar char="•"/>
            </a:pPr>
            <a:r>
              <a:rPr lang="en-GB" dirty="0"/>
              <a:t>How do staff at Myton Park know/identify that children and young people have special educational needs and/or disabilities? (SEND)</a:t>
            </a:r>
          </a:p>
          <a:p>
            <a:pPr marL="285750" lvl="0" indent="-285750">
              <a:buFont typeface="Arial" panose="020B0604020202020204" pitchFamily="34" charset="0"/>
              <a:buChar char="•"/>
            </a:pPr>
            <a:r>
              <a:rPr lang="en-GB" dirty="0"/>
              <a:t>If we do feel additional assessments are required, we would inform parents. Some may be done in school, some may require external staff.  If  external staff are applied for,  then parental consent is sought. </a:t>
            </a:r>
          </a:p>
          <a:p>
            <a:pPr marL="285750" lvl="0" indent="-285750">
              <a:buFont typeface="Arial" panose="020B0604020202020204" pitchFamily="34" charset="0"/>
              <a:buChar char="•"/>
            </a:pPr>
            <a:r>
              <a:rPr lang="en-GB" dirty="0"/>
              <a:t>Children’s views are sought and targets are shared with them.</a:t>
            </a:r>
          </a:p>
          <a:p>
            <a:pPr marL="285750" lvl="0" indent="-285750">
              <a:buFont typeface="Arial" panose="020B0604020202020204" pitchFamily="34" charset="0"/>
              <a:buChar char="•"/>
            </a:pPr>
            <a:r>
              <a:rPr lang="en-GB" dirty="0"/>
              <a:t>If they are on the SEND register, then they have an Individual SEND Support Plan that is filled in with parents/carers and teaching staff. </a:t>
            </a:r>
          </a:p>
          <a:p>
            <a:pPr marL="285750" lvl="0" indent="-285750">
              <a:buFont typeface="Arial" panose="020B0604020202020204" pitchFamily="34" charset="0"/>
              <a:buChar char="•"/>
            </a:pPr>
            <a:r>
              <a:rPr lang="en-GB" dirty="0"/>
              <a:t>If you have ANY concerns around your child, then  always speak to the class teacher in the first instance.</a:t>
            </a:r>
          </a:p>
          <a:p>
            <a:pPr marL="285750" lvl="0" indent="-285750">
              <a:buFont typeface="Arial" panose="020B0604020202020204" pitchFamily="34" charset="0"/>
              <a:buChar char="•"/>
            </a:pPr>
            <a:r>
              <a:rPr lang="en-GB" dirty="0"/>
              <a:t>If you continue to have concerns, then please do not hesitate to speak to Mrs Morgan, Head Teacher/Mrs Boddy SENDCO. (School phone number is 01642 754658) or come into school to make an appointment.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 name="TextBox 1"/>
          <p:cNvSpPr txBox="1"/>
          <p:nvPr/>
        </p:nvSpPr>
        <p:spPr>
          <a:xfrm>
            <a:off x="173421" y="3326523"/>
            <a:ext cx="2696561" cy="3139321"/>
          </a:xfrm>
          <a:prstGeom prst="rect">
            <a:avLst/>
          </a:prstGeom>
          <a:noFill/>
        </p:spPr>
        <p:txBody>
          <a:bodyPr wrap="square" rtlCol="0">
            <a:spAutoFit/>
          </a:bodyPr>
          <a:lstStyle/>
          <a:p>
            <a:r>
              <a:rPr lang="en-GB" dirty="0"/>
              <a:t>Parent Partnership</a:t>
            </a:r>
          </a:p>
          <a:p>
            <a:r>
              <a:rPr lang="en-GB" dirty="0"/>
              <a:t>Stockton Borough Council have a Parent Partnership. Their role is to offer advice to parents whose children are experiencing difficulties.</a:t>
            </a:r>
          </a:p>
          <a:p>
            <a:r>
              <a:rPr lang="en-GB" dirty="0"/>
              <a:t>Follow the link below or call 01642 527158</a:t>
            </a:r>
          </a:p>
          <a:p>
            <a:endParaRPr lang="en-GB" dirty="0"/>
          </a:p>
          <a:p>
            <a:endParaRPr lang="en-GB" dirty="0"/>
          </a:p>
        </p:txBody>
      </p:sp>
      <p:sp>
        <p:nvSpPr>
          <p:cNvPr id="3" name="TextBox 2"/>
          <p:cNvSpPr txBox="1"/>
          <p:nvPr/>
        </p:nvSpPr>
        <p:spPr>
          <a:xfrm>
            <a:off x="3159752" y="5376041"/>
            <a:ext cx="5354613" cy="923330"/>
          </a:xfrm>
          <a:prstGeom prst="rect">
            <a:avLst/>
          </a:prstGeom>
          <a:noFill/>
        </p:spPr>
        <p:txBody>
          <a:bodyPr wrap="square" rtlCol="0">
            <a:spAutoFit/>
          </a:bodyPr>
          <a:lstStyle/>
          <a:p>
            <a:r>
              <a:rPr lang="en-GB" dirty="0">
                <a:hlinkClick r:id="rId6"/>
              </a:rPr>
              <a:t>http://www.stockton.gov.uk/childrenandyoungpeople/childrenwithdisabilities/specialedneeds/parentpartner/</a:t>
            </a:r>
            <a:endParaRPr lang="en-GB" dirty="0"/>
          </a:p>
          <a:p>
            <a:endParaRPr lang="en-GB" dirty="0"/>
          </a:p>
        </p:txBody>
      </p:sp>
      <p:sp>
        <p:nvSpPr>
          <p:cNvPr id="11" name="Slide Number Placeholder 10"/>
          <p:cNvSpPr>
            <a:spLocks noGrp="1"/>
          </p:cNvSpPr>
          <p:nvPr>
            <p:ph type="sldNum" sz="quarter" idx="12"/>
          </p:nvPr>
        </p:nvSpPr>
        <p:spPr/>
        <p:txBody>
          <a:bodyPr/>
          <a:lstStyle/>
          <a:p>
            <a:fld id="{5AE6B2D4-9C9C-4C85-8224-0118185EB5D6}" type="slidenum">
              <a:rPr lang="en-GB" smtClean="0"/>
              <a:t>8</a:t>
            </a:fld>
            <a:endParaRPr lang="en-GB"/>
          </a:p>
        </p:txBody>
      </p:sp>
    </p:spTree>
    <p:extLst>
      <p:ext uri="{BB962C8B-B14F-4D97-AF65-F5344CB8AC3E}">
        <p14:creationId xmlns:p14="http://schemas.microsoft.com/office/powerpoint/2010/main" val="1793499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3176"/>
            <a:ext cx="9144000" cy="6835775"/>
          </a:xfrm>
          <a:prstGeom prst="rect">
            <a:avLst/>
          </a:prstGeom>
          <a:gradFill rotWithShape="0">
            <a:gsLst>
              <a:gs pos="0">
                <a:srgbClr val="E5DFEC"/>
              </a:gs>
              <a:gs pos="100000">
                <a:srgbClr val="B2A1C7"/>
              </a:gs>
            </a:gsLst>
            <a:path path="shape">
              <a:fillToRect l="50000" t="50000" r="50000" b="50000"/>
            </a:path>
          </a:gradFill>
          <a:ln>
            <a:noFill/>
          </a:ln>
          <a:effectLst>
            <a:outerShdw dist="28398" dir="3806097" algn="ctr" rotWithShape="0">
              <a:srgbClr val="3F3151">
                <a:alpha val="50000"/>
              </a:srgbClr>
            </a:outerShdw>
          </a:effectLst>
          <a:extLst>
            <a:ext uri="{91240B29-F687-4F45-9708-019B960494DF}">
              <a14:hiddenLine xmlns:a14="http://schemas.microsoft.com/office/drawing/2010/main" w="12700">
                <a:solidFill>
                  <a:srgbClr val="B2A1C7"/>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pic>
        <p:nvPicPr>
          <p:cNvPr id="45" name="Picture 44"/>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295325" y="-31531"/>
            <a:ext cx="3290701" cy="3358054"/>
          </a:xfrm>
          <a:prstGeom prst="rect">
            <a:avLst/>
          </a:prstGeom>
        </p:spPr>
      </p:pic>
      <p:grpSp>
        <p:nvGrpSpPr>
          <p:cNvPr id="7" name="Group 6"/>
          <p:cNvGrpSpPr/>
          <p:nvPr/>
        </p:nvGrpSpPr>
        <p:grpSpPr>
          <a:xfrm>
            <a:off x="116232" y="305404"/>
            <a:ext cx="2514600" cy="2655887"/>
            <a:chOff x="2796370" y="2449513"/>
            <a:chExt cx="2514600" cy="2655887"/>
          </a:xfrm>
        </p:grpSpPr>
        <p:sp>
          <p:nvSpPr>
            <p:cNvPr id="5" name="AutoShape 3"/>
            <p:cNvSpPr>
              <a:spLocks noChangeArrowheads="1"/>
            </p:cNvSpPr>
            <p:nvPr/>
          </p:nvSpPr>
          <p:spPr bwMode="auto">
            <a:xfrm rot="-23651268">
              <a:off x="2796370" y="2449513"/>
              <a:ext cx="2514600" cy="2655887"/>
            </a:xfrm>
            <a:custGeom>
              <a:avLst/>
              <a:gdLst>
                <a:gd name="G0" fmla="+- -3520735 0 0"/>
                <a:gd name="G1" fmla="+- -9666729 0 0"/>
                <a:gd name="G2" fmla="+- -3520735 0 -9666729"/>
                <a:gd name="G3" fmla="+- 10800 0 0"/>
                <a:gd name="G4" fmla="+- 0 0 -3520735"/>
                <a:gd name="T0" fmla="*/ 360 256 1"/>
                <a:gd name="T1" fmla="*/ 0 256 1"/>
                <a:gd name="G5" fmla="+- G2 T0 T1"/>
                <a:gd name="G6" fmla="?: G2 G2 G5"/>
                <a:gd name="G7" fmla="+- 0 0 G6"/>
                <a:gd name="G8" fmla="+- 6155 0 0"/>
                <a:gd name="G9" fmla="+- 0 0 -9666729"/>
                <a:gd name="G10" fmla="+- 6155 0 2700"/>
                <a:gd name="G11" fmla="cos G10 -3520735"/>
                <a:gd name="G12" fmla="sin G10 -3520735"/>
                <a:gd name="G13" fmla="cos 13500 -3520735"/>
                <a:gd name="G14" fmla="sin 13500 -3520735"/>
                <a:gd name="G15" fmla="+- G11 10800 0"/>
                <a:gd name="G16" fmla="+- G12 10800 0"/>
                <a:gd name="G17" fmla="+- G13 10800 0"/>
                <a:gd name="G18" fmla="+- G14 10800 0"/>
                <a:gd name="G19" fmla="*/ 6155 1 2"/>
                <a:gd name="G20" fmla="+- G19 5400 0"/>
                <a:gd name="G21" fmla="cos G20 -3520735"/>
                <a:gd name="G22" fmla="sin G20 -3520735"/>
                <a:gd name="G23" fmla="+- G21 10800 0"/>
                <a:gd name="G24" fmla="+- G12 G23 G22"/>
                <a:gd name="G25" fmla="+- G22 G23 G11"/>
                <a:gd name="G26" fmla="cos 10800 -3520735"/>
                <a:gd name="G27" fmla="sin 10800 -3520735"/>
                <a:gd name="G28" fmla="cos 6155 -3520735"/>
                <a:gd name="G29" fmla="sin 6155 -3520735"/>
                <a:gd name="G30" fmla="+- G26 10800 0"/>
                <a:gd name="G31" fmla="+- G27 10800 0"/>
                <a:gd name="G32" fmla="+- G28 10800 0"/>
                <a:gd name="G33" fmla="+- G29 10800 0"/>
                <a:gd name="G34" fmla="+- G19 5400 0"/>
                <a:gd name="G35" fmla="cos G34 -9666729"/>
                <a:gd name="G36" fmla="sin G34 -9666729"/>
                <a:gd name="G37" fmla="+/ -9666729 -3520735 2"/>
                <a:gd name="T2" fmla="*/ 180 256 1"/>
                <a:gd name="T3" fmla="*/ 0 256 1"/>
                <a:gd name="G38" fmla="+- G37 T2 T3"/>
                <a:gd name="G39" fmla="?: G2 G37 G38"/>
                <a:gd name="G40" fmla="cos 10800 G39"/>
                <a:gd name="G41" fmla="sin 10800 G39"/>
                <a:gd name="G42" fmla="cos 6155 G39"/>
                <a:gd name="G43" fmla="sin 6155 G39"/>
                <a:gd name="G44" fmla="+- G40 10800 0"/>
                <a:gd name="G45" fmla="+- G41 10800 0"/>
                <a:gd name="G46" fmla="+- G42 10800 0"/>
                <a:gd name="G47" fmla="+- G43 10800 0"/>
                <a:gd name="G48" fmla="+- G35 10800 0"/>
                <a:gd name="G49" fmla="+- G36 10800 0"/>
                <a:gd name="T4" fmla="*/ 8811 w 21600"/>
                <a:gd name="T5" fmla="*/ 184 h 21600"/>
                <a:gd name="T6" fmla="*/ 3649 w 21600"/>
                <a:gd name="T7" fmla="*/ 6245 h 21600"/>
                <a:gd name="T8" fmla="*/ 9666 w 21600"/>
                <a:gd name="T9" fmla="*/ 4750 h 21600"/>
                <a:gd name="T10" fmla="*/ 18787 w 21600"/>
                <a:gd name="T11" fmla="*/ -84 h 21600"/>
                <a:gd name="T12" fmla="*/ 19865 w 21600"/>
                <a:gd name="T13" fmla="*/ 6937 h 21600"/>
                <a:gd name="T14" fmla="*/ 12844 w 21600"/>
                <a:gd name="T15" fmla="*/ 8014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6" name="WordArt 4"/>
            <p:cNvSpPr>
              <a:spLocks noChangeArrowheads="1" noChangeShapeType="1" noTextEdit="1"/>
            </p:cNvSpPr>
            <p:nvPr/>
          </p:nvSpPr>
          <p:spPr bwMode="auto">
            <a:xfrm rot="-1723048">
              <a:off x="3288495" y="2808288"/>
              <a:ext cx="938213" cy="585787"/>
            </a:xfrm>
            <a:prstGeom prst="rect">
              <a:avLst/>
            </a:prstGeom>
            <a:extLst>
              <a:ext uri="{AF507438-7753-43E0-B8FC-AC1667EBCBE1}">
                <a14:hiddenEffects xmlns:a14="http://schemas.microsoft.com/office/drawing/2010/main">
                  <a:effectLst/>
                </a14:hiddenEffects>
              </a:ext>
            </a:extLst>
          </p:spPr>
          <p:txBody>
            <a:bodyPr wrap="none" fromWordArt="1">
              <a:prstTxWarp prst="textArchUp">
                <a:avLst>
                  <a:gd name="adj" fmla="val 11519881"/>
                </a:avLst>
              </a:prstTxWarp>
            </a:bodyPr>
            <a:lstStyle/>
            <a:p>
              <a:pPr algn="ctr" rtl="0">
                <a:buNone/>
              </a:pPr>
              <a:r>
                <a:rPr lang="en-GB" sz="3600" kern="10" spc="0">
                  <a:ln w="9525">
                    <a:solidFill>
                      <a:srgbClr val="000000"/>
                    </a:solidFill>
                    <a:round/>
                    <a:headEnd/>
                    <a:tailEnd/>
                  </a:ln>
                  <a:solidFill>
                    <a:srgbClr val="000000"/>
                  </a:solidFill>
                  <a:effectLst/>
                  <a:latin typeface="Arial Black"/>
                </a:rPr>
                <a:t>Assess</a:t>
              </a:r>
            </a:p>
          </p:txBody>
        </p:sp>
      </p:grpSp>
      <p:grpSp>
        <p:nvGrpSpPr>
          <p:cNvPr id="8" name="Group 7"/>
          <p:cNvGrpSpPr/>
          <p:nvPr/>
        </p:nvGrpSpPr>
        <p:grpSpPr>
          <a:xfrm>
            <a:off x="8026620" y="6369277"/>
            <a:ext cx="975491" cy="328278"/>
            <a:chOff x="285750" y="2952750"/>
            <a:chExt cx="2590800" cy="323850"/>
          </a:xfrm>
        </p:grpSpPr>
        <p:sp>
          <p:nvSpPr>
            <p:cNvPr id="9" name="Rounded Rectangle 8"/>
            <p:cNvSpPr/>
            <p:nvPr/>
          </p:nvSpPr>
          <p:spPr>
            <a:xfrm>
              <a:off x="285750" y="2952750"/>
              <a:ext cx="2590800" cy="32385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GB"/>
            </a:p>
          </p:txBody>
        </p:sp>
        <p:sp>
          <p:nvSpPr>
            <p:cNvPr id="10" name="TextBox 9">
              <a:hlinkClick r:id="rId4" action="ppaction://hlinksldjump"/>
            </p:cNvPr>
            <p:cNvSpPr txBox="1"/>
            <p:nvPr/>
          </p:nvSpPr>
          <p:spPr>
            <a:xfrm>
              <a:off x="409576" y="2979683"/>
              <a:ext cx="2299488" cy="258082"/>
            </a:xfrm>
            <a:prstGeom prst="rect">
              <a:avLst/>
            </a:prstGeom>
            <a:noFill/>
          </p:spPr>
          <p:txBody>
            <a:bodyPr wrap="square" rtlCol="0">
              <a:spAutoFit/>
            </a:bodyPr>
            <a:lstStyle/>
            <a:p>
              <a:pPr algn="ctr"/>
              <a:r>
                <a:rPr lang="en-GB" sz="1100" b="1" dirty="0">
                  <a:hlinkClick r:id="rId5" action="ppaction://hlinksldjump"/>
                </a:rPr>
                <a:t>Main Menu</a:t>
              </a:r>
              <a:endParaRPr lang="en-GB" sz="1100" b="1" dirty="0"/>
            </a:p>
          </p:txBody>
        </p:sp>
      </p:grpSp>
      <p:sp>
        <p:nvSpPr>
          <p:cNvPr id="46" name="Text Box 2"/>
          <p:cNvSpPr txBox="1">
            <a:spLocks noChangeArrowheads="1"/>
          </p:cNvSpPr>
          <p:nvPr/>
        </p:nvSpPr>
        <p:spPr bwMode="auto">
          <a:xfrm>
            <a:off x="2869982" y="500996"/>
            <a:ext cx="5864116" cy="425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 typeface="Arial" panose="020B0604020202020204" pitchFamily="34" charset="0"/>
              <a:buChar char="•"/>
            </a:pPr>
            <a:r>
              <a:rPr lang="en-GB" dirty="0"/>
              <a:t>How do staff at Myton Park know/identify that children and young people have special educational needs and/or disabilities? (SEND)</a:t>
            </a:r>
          </a:p>
          <a:p>
            <a:pPr marL="285750" lvl="0" indent="-285750">
              <a:buFont typeface="Arial" panose="020B0604020202020204" pitchFamily="34" charset="0"/>
              <a:buChar char="•"/>
            </a:pPr>
            <a:r>
              <a:rPr lang="en-GB" dirty="0"/>
              <a:t>Where we deem it necessary we will consider asking for additional time for your child during their key stage 2 SATs or the use of a scribe if this us their usual classroom way of working. If your child uses coloured paper due to visual stress, then we will apply for the use of coloured paper during the testing process.  </a:t>
            </a:r>
          </a:p>
          <a:p>
            <a:pPr marL="285750" lvl="0" indent="-285750">
              <a:buFont typeface="Arial" panose="020B0604020202020204" pitchFamily="34" charset="0"/>
              <a:buChar char="•"/>
            </a:pPr>
            <a:r>
              <a:rPr lang="en-GB" dirty="0"/>
              <a:t>Our SEND policy can be found on the website under SEND Documentation. </a:t>
            </a:r>
          </a:p>
          <a:p>
            <a:pPr marL="285750" lvl="0" indent="-285750">
              <a:buFont typeface="Arial" panose="020B0604020202020204" pitchFamily="34" charset="0"/>
              <a:buChar char="•"/>
            </a:pPr>
            <a:r>
              <a:rPr lang="en-GB" dirty="0"/>
              <a:t>Follow the link to the SEN Code of Practice: This outlines the code that we as a school should follow:</a:t>
            </a:r>
          </a:p>
          <a:p>
            <a:pPr lvl="0"/>
            <a:r>
              <a:rPr lang="en-GB" dirty="0">
                <a:hlinkClick r:id="rId6"/>
              </a:rPr>
              <a:t>https://www.gov.uk/government/publications/send-code-of-practice-0-to-25</a:t>
            </a:r>
            <a:endParaRPr lang="en-GB" dirty="0"/>
          </a:p>
          <a:p>
            <a:pPr marL="285750" lvl="0" indent="-285750">
              <a:buFont typeface="Arial" panose="020B0604020202020204" pitchFamily="34" charset="0"/>
              <a:buChar char="•"/>
            </a:pPr>
            <a:r>
              <a:rPr lang="en-GB" dirty="0"/>
              <a:t>Follow the  link to the LA’s Local Offer: This document sets out what the Local Authority Offer. </a:t>
            </a:r>
          </a:p>
          <a:p>
            <a:pPr lvl="0"/>
            <a:r>
              <a:rPr lang="en-GB" dirty="0">
                <a:solidFill>
                  <a:srgbClr val="800000"/>
                </a:solidFill>
              </a:rPr>
              <a:t>.</a:t>
            </a:r>
          </a:p>
        </p:txBody>
      </p:sp>
      <p:sp>
        <p:nvSpPr>
          <p:cNvPr id="2" name="TextBox 1"/>
          <p:cNvSpPr txBox="1"/>
          <p:nvPr/>
        </p:nvSpPr>
        <p:spPr>
          <a:xfrm>
            <a:off x="173421" y="3326523"/>
            <a:ext cx="2696561" cy="2862322"/>
          </a:xfrm>
          <a:prstGeom prst="rect">
            <a:avLst/>
          </a:prstGeom>
          <a:noFill/>
        </p:spPr>
        <p:txBody>
          <a:bodyPr wrap="square" rtlCol="0">
            <a:spAutoFit/>
          </a:bodyPr>
          <a:lstStyle/>
          <a:p>
            <a:r>
              <a:rPr lang="en-GB" dirty="0"/>
              <a:t>Parent Partnership</a:t>
            </a:r>
          </a:p>
          <a:p>
            <a:r>
              <a:rPr lang="en-GB" dirty="0"/>
              <a:t>Stockton Borough Council have a Parent Partnership. Their role is to offer advice to parents whose children are experiencing difficulties.</a:t>
            </a:r>
          </a:p>
          <a:p>
            <a:r>
              <a:rPr lang="en-GB" dirty="0"/>
              <a:t>Follow the link on the page above or call 01642 527158</a:t>
            </a:r>
          </a:p>
        </p:txBody>
      </p:sp>
      <p:sp>
        <p:nvSpPr>
          <p:cNvPr id="3" name="Slide Number Placeholder 2"/>
          <p:cNvSpPr>
            <a:spLocks noGrp="1"/>
          </p:cNvSpPr>
          <p:nvPr>
            <p:ph type="sldNum" sz="quarter" idx="12"/>
          </p:nvPr>
        </p:nvSpPr>
        <p:spPr/>
        <p:txBody>
          <a:bodyPr/>
          <a:lstStyle/>
          <a:p>
            <a:fld id="{5AE6B2D4-9C9C-4C85-8224-0118185EB5D6}" type="slidenum">
              <a:rPr lang="en-GB" smtClean="0"/>
              <a:t>9</a:t>
            </a:fld>
            <a:endParaRPr lang="en-GB"/>
          </a:p>
        </p:txBody>
      </p:sp>
    </p:spTree>
    <p:extLst>
      <p:ext uri="{BB962C8B-B14F-4D97-AF65-F5344CB8AC3E}">
        <p14:creationId xmlns:p14="http://schemas.microsoft.com/office/powerpoint/2010/main" val="2609273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2963</TotalTime>
  <Words>2947</Words>
  <Application>Microsoft Office PowerPoint</Application>
  <PresentationFormat>On-screen Show (4:3)</PresentationFormat>
  <Paragraphs>263</Paragraphs>
  <Slides>18</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ＭＳ Ｐゴシック</vt:lpstr>
      <vt:lpstr>Arial</vt:lpstr>
      <vt:lpstr>Arial Black</vt:lpstr>
      <vt:lpstr>Calibri</vt:lpstr>
      <vt:lpstr>Lucida Calligrapy</vt:lpstr>
      <vt:lpstr>Office Theme</vt:lpstr>
      <vt:lpstr>Custom Design</vt:lpstr>
      <vt:lpstr>PowerPoint Presentation</vt:lpstr>
      <vt:lpstr> </vt:lpstr>
      <vt:lpstr> </vt:lpstr>
      <vt:lpstr>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Enhanced Mainstream School (EMS)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Joanne</dc:creator>
  <cp:lastModifiedBy>Alison Morgan</cp:lastModifiedBy>
  <cp:revision>109</cp:revision>
  <cp:lastPrinted>2014-09-01T10:53:15Z</cp:lastPrinted>
  <dcterms:created xsi:type="dcterms:W3CDTF">2014-05-13T13:08:59Z</dcterms:created>
  <dcterms:modified xsi:type="dcterms:W3CDTF">2024-10-08T06:57:15Z</dcterms:modified>
</cp:coreProperties>
</file>